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71" r:id="rId3"/>
    <p:sldId id="303" r:id="rId4"/>
    <p:sldId id="304" r:id="rId5"/>
    <p:sldId id="305" r:id="rId6"/>
    <p:sldId id="311" r:id="rId7"/>
    <p:sldId id="312" r:id="rId8"/>
    <p:sldId id="313" r:id="rId9"/>
    <p:sldId id="314" r:id="rId10"/>
    <p:sldId id="268" r:id="rId11"/>
  </p:sldIdLst>
  <p:sldSz cx="9144000" cy="6858000" type="screen4x3"/>
  <p:notesSz cx="7010400" cy="9296400"/>
  <p:defaultTextStyle>
    <a:defPPr>
      <a:defRPr lang="en-US"/>
    </a:defPPr>
    <a:lvl1pPr marL="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456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F53"/>
    <a:srgbClr val="0195D3"/>
    <a:srgbClr val="9B9B9C"/>
    <a:srgbClr val="021A32"/>
    <a:srgbClr val="F8971D"/>
    <a:srgbClr val="A4D7F4"/>
    <a:srgbClr val="FFB612"/>
    <a:srgbClr val="8DC63F"/>
    <a:srgbClr val="007698"/>
    <a:srgbClr val="F68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50000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>
        <p:guide orient="horz" pos="2592"/>
        <p:guide pos="3456"/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547AE1-0D1D-3A4D-8566-358FA96FF472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D2532FD-6E4A-DF4A-8B4E-348A99EFEB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784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55608FB-558C-E448-AAE5-74BFB92C58FE}" type="datetimeFigureOut">
              <a:rPr lang="en-US" smtClean="0"/>
              <a:t>12/11/2019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8D15B8-50CB-D44F-846D-DDABF29B16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0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23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473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711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94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18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420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09657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3894" algn="l" defTabSz="5442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76" t="1" r="12867" b="152"/>
          <a:stretch/>
        </p:blipFill>
        <p:spPr>
          <a:xfrm>
            <a:off x="-114300" y="0"/>
            <a:ext cx="9144000" cy="6874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486150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486150" cy="4130246"/>
          </a:xfrm>
        </p:spPr>
        <p:txBody>
          <a:bodyPr/>
          <a:lstStyle>
            <a:lvl2pPr marL="72427" indent="-72427">
              <a:spcBef>
                <a:spcPts val="0"/>
              </a:spcBef>
              <a:buFont typeface="Arial"/>
              <a:buChar char="•"/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6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5844978" y="0"/>
            <a:ext cx="3299023" cy="210312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5844978" y="2093976"/>
            <a:ext cx="3299023" cy="2103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844978" y="4187952"/>
            <a:ext cx="3299023" cy="21305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5" y="201290"/>
            <a:ext cx="4720398" cy="1143000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39218"/>
            <a:ext cx="3486150" cy="46125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9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3217545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493310" y="1453506"/>
            <a:ext cx="321754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4493310" y="1835777"/>
            <a:ext cx="321754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6"/>
            <a:ext cx="2426474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636" y="1835778"/>
            <a:ext cx="2426474" cy="4130246"/>
          </a:xfrm>
        </p:spPr>
        <p:txBody>
          <a:bodyPr/>
          <a:lstStyle>
            <a:lvl2pPr>
              <a:spcBef>
                <a:spcPts val="0"/>
              </a:spcBef>
              <a:defRPr lang="en-US" sz="8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lvl="1" indent="0" algn="l" defTabSz="408178" rtl="0" eaLnBrk="1" latinLnBrk="0" hangingPunct="1">
              <a:spcBef>
                <a:spcPts val="625"/>
              </a:spcBef>
              <a:buFont typeface="Arial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11985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511985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181767" y="1453506"/>
            <a:ext cx="2440905" cy="28952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81767" y="1835777"/>
            <a:ext cx="2440905" cy="4130040"/>
          </a:xfrm>
        </p:spPr>
        <p:txBody>
          <a:bodyPr/>
          <a:lstStyle>
            <a:lvl1pPr>
              <a:spcBef>
                <a:spcPts val="625"/>
              </a:spcBef>
              <a:defRPr sz="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85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53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Title, Subtit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6636" y="1453505"/>
            <a:ext cx="3486150" cy="50292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68680" y="2049780"/>
            <a:ext cx="3486150" cy="3619337"/>
          </a:xfrm>
        </p:spPr>
        <p:txBody>
          <a:bodyPr/>
          <a:lstStyle>
            <a:lvl1pPr marL="70443" indent="-70443">
              <a:spcBef>
                <a:spcPts val="875"/>
              </a:spcBef>
              <a:buFont typeface="Arial"/>
              <a:buChar char="•"/>
              <a:defRPr sz="800">
                <a:solidFill>
                  <a:srgbClr val="000000"/>
                </a:solidFill>
              </a:defRPr>
            </a:lvl1pPr>
            <a:lvl2pPr marL="141878" indent="-71435">
              <a:spcBef>
                <a:spcPts val="437"/>
              </a:spcBef>
              <a:buFont typeface="Arial"/>
              <a:buChar char="•"/>
              <a:defRPr/>
            </a:lvl2pPr>
            <a:lvl3pPr marL="180571" indent="-70443">
              <a:spcBef>
                <a:spcPts val="437"/>
              </a:spcBef>
              <a:buFont typeface="Arial"/>
              <a:buChar char="•"/>
              <a:defRPr/>
            </a:lvl3pPr>
            <a:lvl4pPr marL="251014" indent="-70443">
              <a:spcBef>
                <a:spcPts val="437"/>
              </a:spcBef>
              <a:buFont typeface="Arial"/>
              <a:buChar char="•"/>
              <a:defRPr/>
            </a:lvl4pPr>
            <a:lvl5pPr marL="322449" indent="-71435">
              <a:spcBef>
                <a:spcPts val="437"/>
              </a:spcBef>
              <a:buFont typeface="Arial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079800" y="685800"/>
            <a:ext cx="4064201" cy="55903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&amp;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3359"/>
            <a:ext cx="9144000" cy="685800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96" y="83820"/>
            <a:ext cx="7822304" cy="458838"/>
          </a:xfrm>
        </p:spPr>
        <p:txBody>
          <a:bodyPr/>
          <a:lstStyle>
            <a:lvl1pPr>
              <a:defRPr sz="1500">
                <a:solidFill>
                  <a:srgbClr val="D7D8D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" y="685800"/>
            <a:ext cx="9143999" cy="5590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3359"/>
            <a:ext cx="9144000" cy="6321227"/>
          </a:xfrm>
          <a:prstGeom prst="rect">
            <a:avLst/>
          </a:prstGeom>
          <a:solidFill>
            <a:srgbClr val="021A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3032760"/>
            <a:ext cx="7822304" cy="686027"/>
          </a:xfrm>
        </p:spPr>
        <p:txBody>
          <a:bodyPr/>
          <a:lstStyle>
            <a:lvl1pPr algn="ctr">
              <a:defRPr sz="2900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55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6506"/>
            <a:ext cx="9144000" cy="548640"/>
          </a:xfrm>
          <a:prstGeom prst="rect">
            <a:avLst/>
          </a:prstGeom>
          <a:solidFill>
            <a:srgbClr val="9B9B9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042967"/>
            <a:ext cx="9144000" cy="213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302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13" y="6310298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0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3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28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9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01_end slid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6459"/>
          <a:stretch/>
        </p:blipFill>
        <p:spPr>
          <a:xfrm>
            <a:off x="1" y="0"/>
            <a:ext cx="9143429" cy="29860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92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03960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509"/>
            <a:ext cx="9144000" cy="295351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27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571" y="6177921"/>
            <a:ext cx="9143430" cy="6800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63757"/>
          <a:stretch/>
        </p:blipFill>
        <p:spPr>
          <a:xfrm>
            <a:off x="0" y="-7989"/>
            <a:ext cx="9144001" cy="294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1" y="3101340"/>
            <a:ext cx="4463034" cy="1050900"/>
          </a:xfrm>
        </p:spPr>
        <p:txBody>
          <a:bodyPr/>
          <a:lstStyle>
            <a:lvl1pPr>
              <a:defRPr sz="25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80179" y="4495801"/>
            <a:ext cx="4463415" cy="198446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b="1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480179" y="4704063"/>
            <a:ext cx="4463415" cy="762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000" cap="all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0" y="1683673"/>
            <a:ext cx="1626879" cy="7836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679" y="1772901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1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431" r="12830"/>
          <a:stretch/>
        </p:blipFill>
        <p:spPr>
          <a:xfrm>
            <a:off x="0" y="-8002"/>
            <a:ext cx="9144000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500" r="12500" b="15640"/>
          <a:stretch/>
        </p:blipFill>
        <p:spPr>
          <a:xfrm>
            <a:off x="-1" y="-16933"/>
            <a:ext cx="9180577" cy="68854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11442"/>
            <a:ext cx="9144000" cy="6869442"/>
          </a:xfrm>
          <a:prstGeom prst="rect">
            <a:avLst/>
          </a:prstGeom>
          <a:solidFill>
            <a:srgbClr val="4D4F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6263" y="4079376"/>
            <a:ext cx="6572250" cy="537143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6263" y="4755892"/>
            <a:ext cx="6572250" cy="420353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700" kern="0" cap="all" spc="262">
                <a:solidFill>
                  <a:schemeClr val="bg1"/>
                </a:solidFill>
                <a:latin typeface="Arial"/>
                <a:cs typeface="Arial"/>
              </a:defRPr>
            </a:lvl1pPr>
            <a:lvl2pPr marL="40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35634" y="5344503"/>
            <a:ext cx="2083833" cy="492125"/>
          </a:xfrm>
        </p:spPr>
        <p:txBody>
          <a:bodyPr lIns="0" rIns="0" bIns="0">
            <a:noAutofit/>
          </a:bodyPr>
          <a:lstStyle>
            <a:lvl1pPr marL="0" indent="0">
              <a:buNone/>
              <a:defRPr sz="900" kern="0" cap="all" spc="125">
                <a:solidFill>
                  <a:srgbClr val="FFFFFF"/>
                </a:solidFill>
                <a:latin typeface="Arial"/>
                <a:cs typeface="Arial"/>
              </a:defRPr>
            </a:lvl1pPr>
            <a:lvl2pPr marL="408178" indent="0">
              <a:buNone/>
              <a:defRPr sz="1000">
                <a:solidFill>
                  <a:srgbClr val="FFFFFF"/>
                </a:solidFill>
                <a:latin typeface="Arial"/>
                <a:cs typeface="Arial"/>
              </a:defRPr>
            </a:lvl2pPr>
            <a:lvl3pPr marL="816356" indent="0">
              <a:buNone/>
              <a:defRPr sz="900">
                <a:solidFill>
                  <a:srgbClr val="FFFFFF"/>
                </a:solidFill>
                <a:latin typeface="Arial"/>
                <a:cs typeface="Arial"/>
              </a:defRPr>
            </a:lvl3pPr>
            <a:lvl4pPr marL="1224533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4pPr>
            <a:lvl5pPr marL="1632711" indent="0">
              <a:buNone/>
              <a:defRPr sz="7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3" y="2016137"/>
            <a:ext cx="1626879" cy="7836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82" y="2105365"/>
            <a:ext cx="3749040" cy="6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630"/>
          <a:stretch/>
        </p:blipFill>
        <p:spPr>
          <a:xfrm>
            <a:off x="0" y="1"/>
            <a:ext cx="9144000" cy="711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962" b="89814"/>
          <a:stretch/>
        </p:blipFill>
        <p:spPr>
          <a:xfrm>
            <a:off x="0" y="0"/>
            <a:ext cx="9144000" cy="698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0637"/>
            <a:ext cx="9144000" cy="548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6" y="2141221"/>
            <a:ext cx="7822304" cy="2487564"/>
          </a:xfrm>
        </p:spPr>
        <p:txBody>
          <a:bodyPr anchor="t" anchorCtr="0"/>
          <a:lstStyle>
            <a:lvl1pPr>
              <a:lnSpc>
                <a:spcPct val="105000"/>
              </a:lnSpc>
              <a:defRPr sz="3700" b="1" cap="none">
                <a:solidFill>
                  <a:srgbClr val="0195D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035" y="6408848"/>
            <a:ext cx="607701" cy="365125"/>
          </a:xfrm>
        </p:spPr>
        <p:txBody>
          <a:bodyPr/>
          <a:lstStyle>
            <a:lvl1pPr>
              <a:defRPr sz="600"/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4_title_background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1" r="44464" b="93732"/>
          <a:stretch/>
        </p:blipFill>
        <p:spPr>
          <a:xfrm>
            <a:off x="1" y="1"/>
            <a:ext cx="9143999" cy="688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4586"/>
            <a:ext cx="1139045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2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08111"/>
            <a:ext cx="9144000" cy="548640"/>
          </a:xfrm>
          <a:prstGeom prst="rect">
            <a:avLst/>
          </a:prstGeom>
          <a:solidFill>
            <a:srgbClr val="9B9B9C">
              <a:alpha val="2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1" y="6322060"/>
            <a:ext cx="1139045" cy="5486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65" y="6398264"/>
            <a:ext cx="607701" cy="365125"/>
          </a:xfrm>
          <a:prstGeom prst="rect">
            <a:avLst/>
          </a:prstGeom>
        </p:spPr>
        <p:txBody>
          <a:bodyPr vert="horz" lIns="108847" tIns="54424" rIns="108847" bIns="54424" rtlCol="0" anchor="ctr"/>
          <a:lstStyle>
            <a:lvl1pPr algn="l">
              <a:defRPr sz="6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75D64ABA-DC95-A94B-BCA3-09692F8C9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496" y="201290"/>
            <a:ext cx="7822304" cy="1143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636" y="1453505"/>
            <a:ext cx="3486150" cy="4533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79" r:id="rId9"/>
    <p:sldLayoutId id="2147483650" r:id="rId10"/>
    <p:sldLayoutId id="2147483677" r:id="rId11"/>
    <p:sldLayoutId id="2147483678" r:id="rId12"/>
    <p:sldLayoutId id="2147483675" r:id="rId13"/>
    <p:sldLayoutId id="2147483676" r:id="rId14"/>
    <p:sldLayoutId id="2147483672" r:id="rId15"/>
    <p:sldLayoutId id="2147483673" r:id="rId16"/>
    <p:sldLayoutId id="2147483674" r:id="rId17"/>
    <p:sldLayoutId id="2147483667" r:id="rId18"/>
    <p:sldLayoutId id="2147483654" r:id="rId19"/>
    <p:sldLayoutId id="2147483655" r:id="rId20"/>
    <p:sldLayoutId id="2147483680" r:id="rId21"/>
    <p:sldLayoutId id="2147483669" r:id="rId22"/>
    <p:sldLayoutId id="2147483670" r:id="rId23"/>
    <p:sldLayoutId id="2147483671" r:id="rId24"/>
  </p:sldLayoutIdLst>
  <p:hf hdr="0" ftr="0" dt="0"/>
  <p:txStyles>
    <p:titleStyle>
      <a:lvl1pPr algn="l" defTabSz="408178" rtl="0" eaLnBrk="1" latinLnBrk="0" hangingPunct="1">
        <a:spcBef>
          <a:spcPct val="0"/>
        </a:spcBef>
        <a:buNone/>
        <a:defRPr sz="2000" kern="0" cap="all" spc="119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08178" rtl="0" eaLnBrk="1" latinLnBrk="0" hangingPunct="1">
        <a:spcBef>
          <a:spcPct val="20000"/>
        </a:spcBef>
        <a:buFont typeface="Arial"/>
        <a:buNone/>
        <a:defRPr sz="1200" kern="1200" spc="0">
          <a:solidFill>
            <a:srgbClr val="0195D3"/>
          </a:solidFill>
          <a:latin typeface="Arial"/>
          <a:ea typeface="+mn-ea"/>
          <a:cs typeface="Arial"/>
        </a:defRPr>
      </a:lvl1pPr>
      <a:lvl2pPr marL="0" indent="0" algn="l" defTabSz="408178" rtl="0" eaLnBrk="1" latinLnBrk="0" hangingPunct="1">
        <a:spcBef>
          <a:spcPts val="625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2pPr>
      <a:lvl3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3pPr>
      <a:lvl4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4pPr>
      <a:lvl5pPr marL="0" indent="0" algn="l" defTabSz="408178" rtl="0" eaLnBrk="1" latinLnBrk="0" hangingPunct="1">
        <a:spcBef>
          <a:spcPct val="20000"/>
        </a:spcBef>
        <a:buFont typeface="Arial"/>
        <a:buNone/>
        <a:defRPr sz="800" kern="1200">
          <a:solidFill>
            <a:schemeClr val="tx1"/>
          </a:solidFill>
          <a:latin typeface="Arial"/>
          <a:ea typeface="+mn-ea"/>
          <a:cs typeface="Arial"/>
        </a:defRPr>
      </a:lvl5pPr>
      <a:lvl6pPr marL="2244977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54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32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510" indent="-204089" algn="l" defTabSz="40817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33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1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88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65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42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21" algn="l" defTabSz="4081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intersection.asp" TargetMode="External"/><Relationship Id="rId13" Type="http://schemas.openxmlformats.org/officeDocument/2006/relationships/hyperlink" Target="https://www.w3schools.com/python/ref_set_pop.asp" TargetMode="External"/><Relationship Id="rId18" Type="http://schemas.openxmlformats.org/officeDocument/2006/relationships/hyperlink" Target="https://www.w3schools.com/python/ref_set_update.asp" TargetMode="External"/><Relationship Id="rId3" Type="http://schemas.openxmlformats.org/officeDocument/2006/relationships/hyperlink" Target="https://www.w3schools.com/python/ref_set_clear.asp" TargetMode="External"/><Relationship Id="rId7" Type="http://schemas.openxmlformats.org/officeDocument/2006/relationships/hyperlink" Target="https://www.w3schools.com/python/ref_set_discard.asp" TargetMode="External"/><Relationship Id="rId12" Type="http://schemas.openxmlformats.org/officeDocument/2006/relationships/hyperlink" Target="https://www.w3schools.com/python/ref_set_issuperset.asp" TargetMode="External"/><Relationship Id="rId17" Type="http://schemas.openxmlformats.org/officeDocument/2006/relationships/hyperlink" Target="https://www.w3schools.com/python/ref_set_union.asp" TargetMode="External"/><Relationship Id="rId2" Type="http://schemas.openxmlformats.org/officeDocument/2006/relationships/hyperlink" Target="https://www.w3schools.com/python/ref_set_add.asp" TargetMode="External"/><Relationship Id="rId16" Type="http://schemas.openxmlformats.org/officeDocument/2006/relationships/hyperlink" Target="https://www.w3schools.com/python/ref_set_symmetric_difference_update.asp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w3schools.com/python/ref_set_difference_update.asp" TargetMode="External"/><Relationship Id="rId11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difference.asp" TargetMode="External"/><Relationship Id="rId15" Type="http://schemas.openxmlformats.org/officeDocument/2006/relationships/hyperlink" Target="https://www.w3schools.com/python/ref_set_symmetric_difference.asp" TargetMode="External"/><Relationship Id="rId10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copy.asp" TargetMode="External"/><Relationship Id="rId9" Type="http://schemas.openxmlformats.org/officeDocument/2006/relationships/hyperlink" Target="https://www.w3schools.com/python/ref_set_intersection_update.asp" TargetMode="External"/><Relationship Id="rId14" Type="http://schemas.openxmlformats.org/officeDocument/2006/relationships/hyperlink" Target="https://www.w3schools.com/python/ref_set_remov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6899" y="3070742"/>
            <a:ext cx="8785971" cy="79157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Python Training</a:t>
            </a:r>
            <a:b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endParaRPr lang="en-US" sz="2700" b="1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56899" y="4259987"/>
            <a:ext cx="2708318" cy="492125"/>
          </a:xfrm>
        </p:spPr>
        <p:txBody>
          <a:bodyPr/>
          <a:lstStyle/>
          <a:p>
            <a:r>
              <a:rPr lang="en-US" sz="1200" dirty="0" smtClean="0"/>
              <a:t>Date : </a:t>
            </a:r>
            <a:fld id="{59D82221-DA33-465E-84E7-D3646934C029}" type="datetime3">
              <a:rPr lang="en-US" sz="1200" smtClean="0"/>
              <a:t>11 December 2019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19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latin typeface="Calibri" pitchFamily="34" charset="0"/>
                <a:cs typeface="Calibri" pitchFamily="34" charset="0"/>
              </a:rPr>
              <a:t>Thank you</a:t>
            </a:r>
            <a:br>
              <a:rPr lang="en-US" b="1" dirty="0" smtClean="0">
                <a:latin typeface="Calibri" pitchFamily="34" charset="0"/>
                <a:cs typeface="Calibri" pitchFamily="34" charset="0"/>
              </a:rPr>
            </a:b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73875"/>
            <a:ext cx="7822304" cy="458838"/>
          </a:xfrm>
        </p:spPr>
        <p:txBody>
          <a:bodyPr/>
          <a:lstStyle/>
          <a:p>
            <a:r>
              <a:rPr lang="en-US" sz="2000" dirty="0"/>
              <a:t>AGENDA</a:t>
            </a:r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68679" y="805219"/>
            <a:ext cx="6951488" cy="5827401"/>
          </a:xfrm>
        </p:spPr>
        <p:txBody>
          <a:bodyPr/>
          <a:lstStyle/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Python Sets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Assignments-PY04 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r>
              <a:rPr lang="en-IN" sz="1600" dirty="0" smtClean="0"/>
              <a:t>Question &amp; Answer</a:t>
            </a: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/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69913" indent="-569913">
              <a:spcBef>
                <a:spcPts val="300"/>
              </a:spcBef>
              <a:spcAft>
                <a:spcPts val="600"/>
              </a:spcAft>
              <a:buFontTx/>
              <a:buAutoNum type="arabicPeriod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600"/>
              </a:spcAft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</a:t>
            </a:r>
            <a:r>
              <a:rPr lang="en-US" dirty="0"/>
              <a:t>set is a collection which is unordered and </a:t>
            </a:r>
            <a:r>
              <a:rPr lang="en-US" dirty="0" smtClean="0"/>
              <a:t>unindexed.</a:t>
            </a:r>
          </a:p>
          <a:p>
            <a:r>
              <a:rPr lang="en-US" dirty="0" smtClean="0"/>
              <a:t>In </a:t>
            </a:r>
            <a:r>
              <a:rPr lang="en-US" dirty="0"/>
              <a:t>Python sets are written with curly brackets</a:t>
            </a:r>
            <a:r>
              <a:rPr lang="en-US" dirty="0" smtClean="0"/>
              <a:t>.</a:t>
            </a:r>
          </a:p>
          <a:p>
            <a:r>
              <a:rPr lang="en-US" dirty="0"/>
              <a:t>Sets are unordered, so the items will appear in a random order.</a:t>
            </a:r>
            <a:endParaRPr lang="en-US" dirty="0" smtClean="0"/>
          </a:p>
          <a:p>
            <a:r>
              <a:rPr lang="en-US" dirty="0" smtClean="0"/>
              <a:t>For 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myTupleList</a:t>
            </a:r>
            <a:r>
              <a:rPr lang="en-US" dirty="0" smtClean="0"/>
              <a:t> = {“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”}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/>
              <a:t>)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myTupleList</a:t>
            </a:r>
            <a:r>
              <a:rPr lang="en-US" dirty="0"/>
              <a:t>[1</a:t>
            </a:r>
            <a:r>
              <a:rPr lang="en-US" dirty="0" smtClean="0"/>
              <a:t>])</a:t>
            </a:r>
          </a:p>
          <a:p>
            <a:pPr marL="1828800" lvl="4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18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Access </a:t>
            </a:r>
            <a:r>
              <a:rPr lang="en-IN" dirty="0" smtClean="0"/>
              <a:t>Items:</a:t>
            </a:r>
          </a:p>
          <a:p>
            <a:pPr lvl="1"/>
            <a:r>
              <a:rPr lang="en-IN" dirty="0" smtClean="0"/>
              <a:t>As you known, we</a:t>
            </a:r>
            <a:r>
              <a:rPr lang="en-US" dirty="0" smtClean="0"/>
              <a:t> </a:t>
            </a:r>
            <a:r>
              <a:rPr lang="en-US" dirty="0"/>
              <a:t>cannot access items in a set by referring to an index, since sets are unordered the items has no index</a:t>
            </a:r>
            <a:r>
              <a:rPr lang="en-US" dirty="0" smtClean="0"/>
              <a:t>.</a:t>
            </a:r>
          </a:p>
          <a:p>
            <a:pPr lvl="1"/>
            <a:r>
              <a:rPr lang="en-IN" dirty="0" smtClean="0"/>
              <a:t>But we</a:t>
            </a:r>
            <a:r>
              <a:rPr lang="en-US" dirty="0" smtClean="0"/>
              <a:t> </a:t>
            </a:r>
            <a:r>
              <a:rPr lang="en-US" dirty="0"/>
              <a:t>can loop through the set items using a </a:t>
            </a:r>
            <a:r>
              <a:rPr lang="en-US" dirty="0">
                <a:solidFill>
                  <a:srgbClr val="FF0000"/>
                </a:solidFill>
              </a:rPr>
              <a:t>for</a:t>
            </a:r>
            <a:r>
              <a:rPr lang="en-US" dirty="0"/>
              <a:t> loop, </a:t>
            </a:r>
            <a:endParaRPr lang="en-US" dirty="0" smtClean="0"/>
          </a:p>
          <a:p>
            <a:pPr lvl="1"/>
            <a:r>
              <a:rPr lang="en-US" dirty="0" smtClean="0"/>
              <a:t>And also find a specified </a:t>
            </a:r>
            <a:r>
              <a:rPr lang="en-US" dirty="0"/>
              <a:t>value is present in a set, by using the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keyword.</a:t>
            </a:r>
            <a:endParaRPr lang="en-IN" dirty="0" smtClean="0"/>
          </a:p>
          <a:p>
            <a:endParaRPr lang="en-US" dirty="0"/>
          </a:p>
          <a:p>
            <a:r>
              <a:rPr lang="en-US" dirty="0" smtClean="0"/>
              <a:t>For Example: 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 err="1" smtClean="0"/>
              <a:t>mySetList</a:t>
            </a:r>
            <a:r>
              <a:rPr lang="en-US" dirty="0" smtClean="0"/>
              <a:t> = (“</a:t>
            </a:r>
            <a:r>
              <a:rPr lang="en-US" dirty="0" err="1" smtClean="0"/>
              <a:t>EEteam</a:t>
            </a:r>
            <a:r>
              <a:rPr lang="en-US" dirty="0" smtClean="0"/>
              <a:t>”, “</a:t>
            </a:r>
            <a:r>
              <a:rPr lang="en-US" dirty="0" err="1" smtClean="0"/>
              <a:t>MEteam</a:t>
            </a:r>
            <a:r>
              <a:rPr lang="en-US" dirty="0" smtClean="0"/>
              <a:t>”, “</a:t>
            </a:r>
            <a:r>
              <a:rPr lang="en-US" dirty="0" err="1" smtClean="0"/>
              <a:t>PEteam</a:t>
            </a:r>
            <a:r>
              <a:rPr lang="en-US" dirty="0" smtClean="0"/>
              <a:t>”)</a:t>
            </a:r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/>
              <a:t>print(</a:t>
            </a:r>
            <a:r>
              <a:rPr lang="en-US" dirty="0" err="1"/>
              <a:t>mySetList</a:t>
            </a:r>
            <a:r>
              <a:rPr lang="en-US" dirty="0"/>
              <a:t>)</a:t>
            </a:r>
            <a:endParaRPr lang="en-US" dirty="0" smtClean="0"/>
          </a:p>
          <a:p>
            <a:pPr marL="1828800" lvl="4" indent="0">
              <a:buNone/>
            </a:pPr>
            <a:r>
              <a:rPr lang="en-US" dirty="0" smtClean="0"/>
              <a:t>&gt;&gt;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 x in 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mySetList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: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print(x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7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Change </a:t>
            </a:r>
            <a:r>
              <a:rPr lang="en-IN" b="1" dirty="0" smtClean="0"/>
              <a:t>Items: </a:t>
            </a:r>
            <a:r>
              <a:rPr lang="en-IN" dirty="0" smtClean="0"/>
              <a:t>can we change items present in a set?</a:t>
            </a:r>
          </a:p>
          <a:p>
            <a:r>
              <a:rPr lang="en-US" dirty="0" smtClean="0"/>
              <a:t>No, Once </a:t>
            </a:r>
            <a:r>
              <a:rPr lang="en-US" dirty="0"/>
              <a:t>a set is created, you cannot change </a:t>
            </a:r>
            <a:r>
              <a:rPr lang="en-US" dirty="0" smtClean="0"/>
              <a:t>it’s </a:t>
            </a:r>
            <a:r>
              <a:rPr lang="en-US" dirty="0"/>
              <a:t>items, but you can add new items</a:t>
            </a:r>
            <a:r>
              <a:rPr lang="en-US" dirty="0" smtClean="0"/>
              <a:t>.</a:t>
            </a:r>
          </a:p>
          <a:p>
            <a:r>
              <a:rPr lang="en-IN" b="1" dirty="0"/>
              <a:t>Add </a:t>
            </a:r>
            <a:r>
              <a:rPr lang="en-IN" b="1" dirty="0" smtClean="0"/>
              <a:t>Items:</a:t>
            </a:r>
          </a:p>
          <a:p>
            <a:pPr lvl="1"/>
            <a:r>
              <a:rPr lang="en-US" dirty="0"/>
              <a:t>To add one item to a set use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add() </a:t>
            </a:r>
            <a:r>
              <a:rPr lang="en-US" dirty="0"/>
              <a:t>method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To add more than one item to a set use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update() </a:t>
            </a:r>
            <a:r>
              <a:rPr lang="en-US" dirty="0"/>
              <a:t>method</a:t>
            </a:r>
            <a:r>
              <a:rPr lang="en-US" dirty="0" smtClean="0"/>
              <a:t>.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Ex: &gt;&gt;</a:t>
            </a:r>
            <a:r>
              <a:rPr lang="en-IN" dirty="0" err="1" smtClean="0"/>
              <a:t>thisset.add</a:t>
            </a:r>
            <a:r>
              <a:rPr lang="en-IN" dirty="0" smtClean="0"/>
              <a:t>(“</a:t>
            </a:r>
            <a:r>
              <a:rPr lang="en-IN" dirty="0" err="1" smtClean="0"/>
              <a:t>EEteam</a:t>
            </a:r>
            <a:r>
              <a:rPr lang="en-IN" dirty="0" smtClean="0"/>
              <a:t>")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      &gt;&gt;</a:t>
            </a:r>
            <a:r>
              <a:rPr lang="en-IN" dirty="0" err="1" smtClean="0"/>
              <a:t>thisset.update</a:t>
            </a:r>
            <a:r>
              <a:rPr lang="en-IN" dirty="0" smtClean="0"/>
              <a:t>([“EE", “ME", “PE"])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80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Remove </a:t>
            </a:r>
            <a:r>
              <a:rPr lang="en-IN" b="1" dirty="0" smtClean="0"/>
              <a:t>Item: </a:t>
            </a:r>
            <a:r>
              <a:rPr lang="en-US" dirty="0"/>
              <a:t>To remove an item in a set, use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remove(), </a:t>
            </a:r>
            <a:r>
              <a:rPr lang="en-US" dirty="0"/>
              <a:t>or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discard() </a:t>
            </a:r>
            <a:r>
              <a:rPr lang="en-US" dirty="0"/>
              <a:t>method</a:t>
            </a:r>
            <a:r>
              <a:rPr lang="en-US" dirty="0" smtClean="0"/>
              <a:t>.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Ex: &gt;&gt;</a:t>
            </a:r>
            <a:r>
              <a:rPr lang="en-IN" dirty="0" err="1" smtClean="0"/>
              <a:t>thisset.add</a:t>
            </a:r>
            <a:r>
              <a:rPr lang="en-IN" dirty="0" smtClean="0"/>
              <a:t>(“</a:t>
            </a:r>
            <a:r>
              <a:rPr lang="en-IN" dirty="0" err="1" smtClean="0"/>
              <a:t>EEteam</a:t>
            </a:r>
            <a:r>
              <a:rPr lang="en-IN" dirty="0" smtClean="0"/>
              <a:t>")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      &gt;&gt;</a:t>
            </a:r>
            <a:r>
              <a:rPr lang="en-IN" dirty="0" err="1" smtClean="0"/>
              <a:t>thisset.update</a:t>
            </a:r>
            <a:r>
              <a:rPr lang="en-IN" dirty="0" smtClean="0"/>
              <a:t>([“EE", “ME", “PE"])</a:t>
            </a:r>
          </a:p>
          <a:p>
            <a:pPr marL="457200" lvl="1" indent="0">
              <a:buNone/>
            </a:pPr>
            <a:r>
              <a:rPr lang="en-IN" dirty="0"/>
              <a:t>	 </a:t>
            </a:r>
            <a:r>
              <a:rPr lang="en-IN" dirty="0" smtClean="0"/>
              <a:t>&gt;&gt;</a:t>
            </a:r>
            <a:r>
              <a:rPr lang="en-US" dirty="0" err="1" smtClean="0"/>
              <a:t>thisset.remove</a:t>
            </a:r>
            <a:r>
              <a:rPr lang="en-US" dirty="0" smtClean="0"/>
              <a:t>(“</a:t>
            </a:r>
            <a:r>
              <a:rPr lang="en-US" dirty="0" err="1" smtClean="0"/>
              <a:t>TAteam</a:t>
            </a:r>
            <a:r>
              <a:rPr lang="en-US" dirty="0" smtClean="0"/>
              <a:t>")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   &gt;&gt;</a:t>
            </a:r>
            <a:r>
              <a:rPr lang="en-US" dirty="0" err="1" smtClean="0"/>
              <a:t>thisset.discard</a:t>
            </a:r>
            <a:r>
              <a:rPr lang="en-US" dirty="0" smtClean="0"/>
              <a:t>("</a:t>
            </a:r>
            <a:r>
              <a:rPr lang="en-US" dirty="0" err="1" smtClean="0"/>
              <a:t>TAteam</a:t>
            </a:r>
            <a:r>
              <a:rPr lang="en-US" dirty="0" smtClean="0"/>
              <a:t>")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item to remove does not exist,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remove() </a:t>
            </a:r>
            <a:r>
              <a:rPr lang="en-US" dirty="0"/>
              <a:t>will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raise an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error.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 item to remove does not exist,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discard() </a:t>
            </a:r>
            <a:r>
              <a:rPr lang="en-US" dirty="0"/>
              <a:t>will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</a:t>
            </a:r>
            <a:r>
              <a:rPr lang="en-US" dirty="0"/>
              <a:t> raise an error.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29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Sets are unordered, so when using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pop() </a:t>
            </a:r>
            <a:r>
              <a:rPr lang="en-US" dirty="0"/>
              <a:t>method, you will not know which item that gets removed</a:t>
            </a:r>
            <a:r>
              <a:rPr lang="en-US" b="1" dirty="0" smtClean="0"/>
              <a:t>.</a:t>
            </a:r>
          </a:p>
          <a:p>
            <a:r>
              <a:rPr lang="en-US" dirty="0"/>
              <a:t>Remove the </a:t>
            </a:r>
            <a:r>
              <a:rPr lang="en-US" strike="sngStrike"/>
              <a:t>last</a:t>
            </a:r>
            <a:r>
              <a:rPr lang="en-US"/>
              <a:t> </a:t>
            </a:r>
            <a:r>
              <a:rPr lang="en-US" smtClean="0"/>
              <a:t>first item </a:t>
            </a:r>
            <a:r>
              <a:rPr lang="en-US" dirty="0"/>
              <a:t>by using the pop() </a:t>
            </a:r>
            <a:r>
              <a:rPr lang="en-US" dirty="0" smtClean="0"/>
              <a:t>method</a:t>
            </a:r>
          </a:p>
          <a:p>
            <a:r>
              <a:rPr lang="en-US" dirty="0"/>
              <a:t>The clear() method empties the </a:t>
            </a:r>
            <a:r>
              <a:rPr lang="en-US" dirty="0" smtClean="0"/>
              <a:t>set.</a:t>
            </a:r>
          </a:p>
          <a:p>
            <a:r>
              <a:rPr lang="en-US" dirty="0"/>
              <a:t>The del keyword will delete the set </a:t>
            </a:r>
            <a:r>
              <a:rPr lang="en-US" dirty="0" smtClean="0"/>
              <a:t>completely.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	 </a:t>
            </a:r>
            <a:r>
              <a:rPr lang="en-IN" dirty="0" smtClean="0"/>
              <a:t>&gt;&gt; </a:t>
            </a:r>
            <a:r>
              <a:rPr lang="en-US" dirty="0" err="1" smtClean="0"/>
              <a:t>thisset.pop</a:t>
            </a:r>
            <a:r>
              <a:rPr lang="en-US" dirty="0" smtClean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876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endParaRPr lang="en-IN" sz="2000" dirty="0">
              <a:latin typeface="+mn-l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8109" y="824753"/>
            <a:ext cx="8867973" cy="55491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also possible to use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set() constructor </a:t>
            </a:r>
            <a:r>
              <a:rPr lang="en-US" dirty="0"/>
              <a:t>to make a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double round-brackets , </a:t>
            </a:r>
            <a:r>
              <a:rPr lang="en-US" dirty="0" err="1" smtClean="0"/>
              <a:t>i.e</a:t>
            </a:r>
            <a:r>
              <a:rPr lang="en-US" dirty="0" smtClean="0"/>
              <a:t> set((‘1’,’2’))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29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4ABA-DC95-A94B-BCA3-09692F8C998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165" y="153092"/>
            <a:ext cx="7822304" cy="458838"/>
          </a:xfrm>
        </p:spPr>
        <p:txBody>
          <a:bodyPr/>
          <a:lstStyle/>
          <a:p>
            <a:r>
              <a:rPr lang="en-IN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Set built-in methods</a:t>
            </a:r>
            <a:endParaRPr lang="en-IN" sz="20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76913"/>
              </p:ext>
            </p:extLst>
          </p:nvPr>
        </p:nvGraphicFramePr>
        <p:xfrm>
          <a:off x="102164" y="836027"/>
          <a:ext cx="8898144" cy="5669274"/>
        </p:xfrm>
        <a:graphic>
          <a:graphicData uri="http://schemas.openxmlformats.org/drawingml/2006/table">
            <a:tbl>
              <a:tblPr/>
              <a:tblGrid>
                <a:gridCol w="3241927">
                  <a:extLst>
                    <a:ext uri="{9D8B030D-6E8A-4147-A177-3AD203B41FA5}">
                      <a16:colId xmlns:a16="http://schemas.microsoft.com/office/drawing/2014/main" val="1288917726"/>
                    </a:ext>
                  </a:extLst>
                </a:gridCol>
                <a:gridCol w="5656217">
                  <a:extLst>
                    <a:ext uri="{9D8B030D-6E8A-4147-A177-3AD203B41FA5}">
                      <a16:colId xmlns:a16="http://schemas.microsoft.com/office/drawing/2014/main" val="3658907167"/>
                    </a:ext>
                  </a:extLst>
                </a:gridCol>
              </a:tblGrid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</a:rPr>
                        <a:t>Method</a:t>
                      </a: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84699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2"/>
                        </a:rPr>
                        <a:t>add()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Adds an element to the set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350062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3"/>
                        </a:rPr>
                        <a:t>clear()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all the elements from the set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18456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4"/>
                        </a:rPr>
                        <a:t>copy()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copy of the set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869835"/>
                  </a:ext>
                </a:extLst>
              </a:tr>
              <a:tr h="447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5"/>
                        </a:rPr>
                        <a:t>difference()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53899"/>
                  </a:ext>
                </a:extLst>
              </a:tr>
              <a:tr h="447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6"/>
                        </a:rPr>
                        <a:t>difference_update</a:t>
                      </a:r>
                      <a:r>
                        <a:rPr lang="en-IN" sz="1200" dirty="0">
                          <a:effectLst/>
                          <a:hlinkClick r:id="rId6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67662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7"/>
                        </a:rPr>
                        <a:t>discard()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Remove the specified item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25283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8"/>
                        </a:rPr>
                        <a:t>intersection()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625208"/>
                  </a:ext>
                </a:extLst>
              </a:tr>
              <a:tr h="447645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9"/>
                        </a:rPr>
                        <a:t>intersection_update</a:t>
                      </a:r>
                      <a:r>
                        <a:rPr lang="en-IN" sz="1200" dirty="0">
                          <a:effectLst/>
                          <a:hlinkClick r:id="rId9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23757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10"/>
                        </a:rPr>
                        <a:t>isdisjoint</a:t>
                      </a:r>
                      <a:r>
                        <a:rPr lang="en-IN" sz="1200" dirty="0">
                          <a:effectLst/>
                          <a:hlinkClick r:id="rId10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17261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11"/>
                        </a:rPr>
                        <a:t>issubset</a:t>
                      </a:r>
                      <a:r>
                        <a:rPr lang="en-IN" sz="1200" dirty="0">
                          <a:effectLst/>
                          <a:hlinkClick r:id="rId11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388925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12"/>
                        </a:rPr>
                        <a:t>issuperset</a:t>
                      </a:r>
                      <a:r>
                        <a:rPr lang="en-IN" sz="1200" dirty="0">
                          <a:effectLst/>
                          <a:hlinkClick r:id="rId12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whether this set contains another set or not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256033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13"/>
                        </a:rPr>
                        <a:t>pop()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Removes an element from the set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35610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14"/>
                        </a:rPr>
                        <a:t>remove()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>
                          <a:effectLst/>
                        </a:rPr>
                        <a:t>Removes the specified element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966641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15"/>
                        </a:rPr>
                        <a:t>symmetric_difference</a:t>
                      </a:r>
                      <a:r>
                        <a:rPr lang="en-IN" sz="1200" dirty="0">
                          <a:effectLst/>
                          <a:hlinkClick r:id="rId15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526713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 err="1">
                          <a:effectLst/>
                          <a:hlinkClick r:id="rId16"/>
                        </a:rPr>
                        <a:t>symmetric_difference_update</a:t>
                      </a:r>
                      <a:r>
                        <a:rPr lang="en-IN" sz="1200" dirty="0">
                          <a:effectLst/>
                          <a:hlinkClick r:id="rId16"/>
                        </a:rPr>
                        <a:t>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84603"/>
                  </a:ext>
                </a:extLst>
              </a:tr>
              <a:tr h="256007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17"/>
                        </a:rPr>
                        <a:t>union()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Return a set containing the union of sets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470219"/>
                  </a:ext>
                </a:extLst>
              </a:tr>
              <a:tr h="32546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dirty="0">
                          <a:effectLst/>
                          <a:hlinkClick r:id="rId18"/>
                        </a:rPr>
                        <a:t>update()</a:t>
                      </a:r>
                      <a:endParaRPr lang="en-IN" sz="1200" dirty="0">
                        <a:effectLst/>
                      </a:endParaRPr>
                    </a:p>
                  </a:txBody>
                  <a:tcPr marL="61430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30715" marR="30715" marT="30715" marB="3071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970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17030</TotalTime>
  <Words>556</Words>
  <Application>Microsoft Office PowerPoint</Application>
  <PresentationFormat>On-screen Show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Python Training </vt:lpstr>
      <vt:lpstr>AGENDA</vt:lpstr>
      <vt:lpstr>SET</vt:lpstr>
      <vt:lpstr>Set</vt:lpstr>
      <vt:lpstr>Set</vt:lpstr>
      <vt:lpstr>Set</vt:lpstr>
      <vt:lpstr>Set</vt:lpstr>
      <vt:lpstr>Set</vt:lpstr>
      <vt:lpstr>Set built-in methods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NEWMARK</dc:creator>
  <cp:lastModifiedBy>Sharathkumar Gangadharaiah</cp:lastModifiedBy>
  <cp:revision>783</cp:revision>
  <cp:lastPrinted>2018-05-08T05:38:40Z</cp:lastPrinted>
  <dcterms:created xsi:type="dcterms:W3CDTF">2016-05-21T22:23:15Z</dcterms:created>
  <dcterms:modified xsi:type="dcterms:W3CDTF">2019-12-11T12:20:59Z</dcterms:modified>
</cp:coreProperties>
</file>