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3" r:id="rId1"/>
    <p:sldMasterId id="2147483677" r:id="rId2"/>
    <p:sldMasterId id="2147483681" r:id="rId3"/>
  </p:sldMasterIdLst>
  <p:notesMasterIdLst>
    <p:notesMasterId r:id="rId19"/>
  </p:notesMasterIdLst>
  <p:sldIdLst>
    <p:sldId id="377" r:id="rId4"/>
    <p:sldId id="401" r:id="rId5"/>
    <p:sldId id="522" r:id="rId6"/>
    <p:sldId id="538" r:id="rId7"/>
    <p:sldId id="541" r:id="rId8"/>
    <p:sldId id="542" r:id="rId9"/>
    <p:sldId id="535" r:id="rId10"/>
    <p:sldId id="537" r:id="rId11"/>
    <p:sldId id="534" r:id="rId12"/>
    <p:sldId id="536" r:id="rId13"/>
    <p:sldId id="519" r:id="rId14"/>
    <p:sldId id="520" r:id="rId15"/>
    <p:sldId id="543" r:id="rId16"/>
    <p:sldId id="544" r:id="rId17"/>
    <p:sldId id="489" r:id="rId18"/>
  </p:sldIdLst>
  <p:sldSz cx="9144000" cy="5143500" type="screen16x9"/>
  <p:notesSz cx="6934200" cy="92202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521415D9-36F7-43E2-AB2F-B90AF26B5E84}">
      <p14:sectionLst xmlns:p14="http://schemas.microsoft.com/office/powerpoint/2010/main">
        <p14:section name="Default Section" id="{0C518E2B-6A7C-5B46-9F6E-730C3D8557B5}">
          <p14:sldIdLst>
            <p14:sldId id="377"/>
            <p14:sldId id="401"/>
            <p14:sldId id="522"/>
            <p14:sldId id="538"/>
            <p14:sldId id="541"/>
            <p14:sldId id="542"/>
            <p14:sldId id="535"/>
            <p14:sldId id="537"/>
            <p14:sldId id="534"/>
            <p14:sldId id="536"/>
            <p14:sldId id="519"/>
            <p14:sldId id="520"/>
            <p14:sldId id="543"/>
            <p14:sldId id="544"/>
            <p14:sldId id="489"/>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regory Chase" initials="" lastIdx="5"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232A"/>
    <a:srgbClr val="08512A"/>
    <a:srgbClr val="1880BD"/>
    <a:srgbClr val="059A91"/>
    <a:srgbClr val="0D6A3C"/>
    <a:srgbClr val="139156"/>
    <a:srgbClr val="19B87F"/>
    <a:srgbClr val="BD68C4"/>
    <a:srgbClr val="BFBFBF"/>
    <a:srgbClr val="1B79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336" autoAdjust="0"/>
    <p:restoredTop sz="0" autoAdjust="0"/>
  </p:normalViewPr>
  <p:slideViewPr>
    <p:cSldViewPr snapToGrid="0" snapToObjects="1">
      <p:cViewPr>
        <p:scale>
          <a:sx n="100" d="100"/>
          <a:sy n="100" d="100"/>
        </p:scale>
        <p:origin x="-1728" y="-872"/>
      </p:cViewPr>
      <p:guideLst>
        <p:guide orient="horz" pos="562"/>
        <p:guide orient="horz" pos="135"/>
        <p:guide pos="2880"/>
        <p:guide pos="297"/>
        <p:guide pos="5481"/>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20" Type="http://schemas.openxmlformats.org/officeDocument/2006/relationships/printerSettings" Target="printerSettings/printerSettings1.bin"/><Relationship Id="rId21" Type="http://schemas.openxmlformats.org/officeDocument/2006/relationships/commentAuthors" Target="commentAuthors.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628775" y="692150"/>
            <a:ext cx="3733800" cy="2100262"/>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298450" y="2997200"/>
            <a:ext cx="6337300" cy="5842000"/>
          </a:xfrm>
          <a:prstGeom prst="rect">
            <a:avLst/>
          </a:prstGeom>
          <a:noFill/>
          <a:ln>
            <a:noFill/>
          </a:ln>
        </p:spPr>
        <p:txBody>
          <a:bodyPr lIns="91425" tIns="91425" rIns="91425" bIns="91425" anchor="t" anchorCtr="0"/>
          <a:lstStyle>
            <a:lvl1pPr marL="0" marR="0" indent="0" algn="l" rtl="0">
              <a:spcBef>
                <a:spcPts val="1200"/>
              </a:spcBef>
              <a:buClr>
                <a:schemeClr val="dk1"/>
              </a:buClr>
              <a:buFont typeface="Arial"/>
              <a:buNone/>
              <a:defRPr/>
            </a:lvl1pPr>
            <a:lvl2pPr marL="400050" marR="0" indent="-114300" algn="l" rtl="0">
              <a:spcBef>
                <a:spcPts val="600"/>
              </a:spcBef>
              <a:buClr>
                <a:schemeClr val="dk1"/>
              </a:buClr>
              <a:buFont typeface="Noto Symbol"/>
              <a:buChar char="•"/>
              <a:defRPr/>
            </a:lvl2pPr>
            <a:lvl3pPr marL="576263" marR="0" indent="-112712" algn="l" rtl="0">
              <a:spcBef>
                <a:spcPts val="600"/>
              </a:spcBef>
              <a:buClr>
                <a:schemeClr val="dk1"/>
              </a:buClr>
              <a:buFont typeface="Verdana"/>
              <a:buChar char="–"/>
              <a:defRPr/>
            </a:lvl3pPr>
            <a:lvl4pPr marL="801688" marR="0" indent="-109537" algn="l" rtl="0">
              <a:spcBef>
                <a:spcPts val="600"/>
              </a:spcBef>
              <a:buClr>
                <a:schemeClr val="dk1"/>
              </a:buClr>
              <a:buFont typeface="Verdana"/>
              <a:buChar char="▪"/>
              <a:defRPr/>
            </a:lvl4pPr>
            <a:lvl5pPr marL="1027113" marR="0" indent="-157162" algn="l" rtl="0">
              <a:spcBef>
                <a:spcPts val="600"/>
              </a:spcBef>
              <a:buClr>
                <a:schemeClr val="dk1"/>
              </a:buClr>
              <a:buFont typeface="Verdana"/>
              <a:buChar char="—"/>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 name="Shape 4"/>
          <p:cNvSpPr txBox="1"/>
          <p:nvPr/>
        </p:nvSpPr>
        <p:spPr>
          <a:xfrm>
            <a:off x="3313853" y="8953500"/>
            <a:ext cx="360996" cy="215443"/>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Verdana"/>
              <a:buNone/>
            </a:pPr>
            <a:fld id="{00000000-1234-1234-1234-123412341234}" type="slidenum">
              <a:rPr lang="en-US" sz="800" b="0" i="0" u="none" strike="noStrike" cap="none" baseline="0">
                <a:solidFill>
                  <a:schemeClr val="dk1"/>
                </a:solidFill>
                <a:latin typeface="Verdana"/>
                <a:ea typeface="Verdana"/>
                <a:cs typeface="Verdana"/>
                <a:sym typeface="Verdana"/>
              </a:rPr>
              <a:t>‹#›</a:t>
            </a:fld>
            <a:endParaRPr lang="en-US" sz="800" b="0" i="0" u="none" strike="noStrike" cap="none" baseline="0">
              <a:solidFill>
                <a:schemeClr val="dk1"/>
              </a:solidFill>
              <a:latin typeface="Verdana"/>
              <a:ea typeface="Verdana"/>
              <a:cs typeface="Verdana"/>
              <a:sym typeface="Verdana"/>
            </a:endParaRPr>
          </a:p>
        </p:txBody>
      </p:sp>
      <p:sp>
        <p:nvSpPr>
          <p:cNvPr id="5" name="Shape 5"/>
          <p:cNvSpPr txBox="1"/>
          <p:nvPr/>
        </p:nvSpPr>
        <p:spPr>
          <a:xfrm>
            <a:off x="298450" y="174625"/>
            <a:ext cx="6337300" cy="369332"/>
          </a:xfrm>
          <a:prstGeom prst="rect">
            <a:avLst/>
          </a:prstGeom>
          <a:noFill/>
          <a:ln>
            <a:noFill/>
          </a:ln>
        </p:spPr>
        <p:txBody>
          <a:bodyPr lIns="0" tIns="0" rIns="0" bIns="0" anchor="t" anchorCtr="0">
            <a:noAutofit/>
          </a:bodyPr>
          <a:lstStyle/>
          <a:p>
            <a:pPr marL="0" marR="0" lvl="0" indent="0" algn="ctr" rtl="0">
              <a:spcBef>
                <a:spcPts val="0"/>
              </a:spcBef>
              <a:buSzPct val="25000"/>
              <a:buNone/>
            </a:pPr>
            <a:r>
              <a:rPr lang="en-US" sz="1400" b="0" i="0" u="none" strike="noStrike" cap="none" baseline="0">
                <a:solidFill>
                  <a:schemeClr val="dk1"/>
                </a:solidFill>
                <a:latin typeface="Verdana"/>
                <a:ea typeface="Verdana"/>
                <a:cs typeface="Verdana"/>
                <a:sym typeface="Verdana"/>
              </a:rPr>
              <a:t>TITLE</a:t>
            </a:r>
          </a:p>
          <a:p>
            <a:pPr marL="0" marR="0" lvl="0" indent="0" algn="ctr" rtl="0">
              <a:spcBef>
                <a:spcPts val="0"/>
              </a:spcBef>
              <a:buSzPct val="25000"/>
              <a:buNone/>
            </a:pPr>
            <a:r>
              <a:rPr lang="en-US" sz="1000" b="0" i="0" u="none" strike="noStrike" cap="none" baseline="0">
                <a:solidFill>
                  <a:schemeClr val="dk1"/>
                </a:solidFill>
                <a:latin typeface="Verdana"/>
                <a:ea typeface="Verdana"/>
                <a:cs typeface="Verdana"/>
                <a:sym typeface="Verdana"/>
              </a:rPr>
              <a:t>Month Year</a:t>
            </a:r>
          </a:p>
        </p:txBody>
      </p:sp>
    </p:spTree>
    <p:extLst>
      <p:ext uri="{BB962C8B-B14F-4D97-AF65-F5344CB8AC3E}">
        <p14:creationId xmlns:p14="http://schemas.microsoft.com/office/powerpoint/2010/main" val="829695786"/>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28775" y="692150"/>
            <a:ext cx="3733800" cy="2100263"/>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4208683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bwMode="auto">
          <a:xfrm>
            <a:off x="1628775" y="692150"/>
            <a:ext cx="3733800" cy="210026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25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Verdana"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bwMode="auto">
          <a:xfrm>
            <a:off x="1628775" y="692150"/>
            <a:ext cx="3733800" cy="210026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25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Verdana"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bwMode="auto">
          <a:xfrm>
            <a:off x="1628775" y="692150"/>
            <a:ext cx="3733800" cy="210026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25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Verdana"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28775" y="692150"/>
            <a:ext cx="3733800" cy="2100263"/>
          </a:xfrm>
        </p:spPr>
      </p:sp>
      <p:sp>
        <p:nvSpPr>
          <p:cNvPr id="3" name="Notes Placeholder 2"/>
          <p:cNvSpPr>
            <a:spLocks noGrp="1"/>
          </p:cNvSpPr>
          <p:nvPr>
            <p:ph type="body" idx="1"/>
          </p:nvPr>
        </p:nvSpPr>
        <p:spPr/>
        <p:txBody>
          <a:bodyPr/>
          <a:lstStyle/>
          <a:p>
            <a:pPr marL="0" lvl="1" defTabSz="914317">
              <a:spcBef>
                <a:spcPts val="1200"/>
              </a:spcBef>
              <a:defRPr/>
            </a:pPr>
            <a:r>
              <a:rPr lang="en-US" sz="1600" dirty="0"/>
              <a:t>No need to configure VMs, databases, </a:t>
            </a:r>
            <a:r>
              <a:rPr lang="en-US" sz="1600" dirty="0" err="1"/>
              <a:t>AppServers</a:t>
            </a:r>
            <a:r>
              <a:rPr lang="en-US" sz="1600" dirty="0"/>
              <a:t>, Load-balancers… </a:t>
            </a:r>
            <a:br>
              <a:rPr lang="en-US" sz="1600" dirty="0"/>
            </a:br>
            <a:endParaRPr lang="en-US" sz="1600" dirty="0"/>
          </a:p>
          <a:p>
            <a:pPr marL="452396" lvl="1" indent="-285724"/>
            <a:r>
              <a:rPr lang="en-US" sz="1600" dirty="0"/>
              <a:t>Developers can focus on development and not infrastructure plumbing </a:t>
            </a:r>
          </a:p>
          <a:p>
            <a:pPr marL="452396" lvl="1" indent="-285724"/>
            <a:r>
              <a:rPr lang="en-US" sz="1600" dirty="0"/>
              <a:t>Separate the concerns of </a:t>
            </a:r>
            <a:r>
              <a:rPr lang="en-US" sz="1600" dirty="0" err="1"/>
              <a:t>AppDev</a:t>
            </a:r>
            <a:r>
              <a:rPr lang="en-US" sz="1600" dirty="0"/>
              <a:t> and Operations</a:t>
            </a:r>
          </a:p>
          <a:p>
            <a:pPr marL="452396" lvl="1" indent="-285724"/>
            <a:r>
              <a:rPr lang="en-US" sz="1600" dirty="0"/>
              <a:t>Eliminate the bottleneck of provisioning and deployment processes </a:t>
            </a:r>
          </a:p>
          <a:p>
            <a:pPr marL="452396" lvl="1" indent="-285724"/>
            <a:r>
              <a:rPr lang="en-US" sz="1600" dirty="0"/>
              <a:t>Make full use of investments in the “Cloud”</a:t>
            </a:r>
          </a:p>
          <a:p>
            <a:endParaRPr lang="en-US" dirty="0"/>
          </a:p>
        </p:txBody>
      </p:sp>
      <p:sp>
        <p:nvSpPr>
          <p:cNvPr id="4" name="Slide Number Placeholder 3"/>
          <p:cNvSpPr>
            <a:spLocks noGrp="1"/>
          </p:cNvSpPr>
          <p:nvPr>
            <p:ph type="sldNum" sz="quarter" idx="10"/>
          </p:nvPr>
        </p:nvSpPr>
        <p:spPr>
          <a:xfrm>
            <a:off x="3928018" y="8758245"/>
            <a:ext cx="3004610" cy="460379"/>
          </a:xfrm>
          <a:prstGeom prst="rect">
            <a:avLst/>
          </a:prstGeom>
        </p:spPr>
        <p:txBody>
          <a:bodyPr lIns="90710" tIns="45355" rIns="90710" bIns="45355"/>
          <a:lstStyle/>
          <a:p>
            <a:pPr>
              <a:defRPr/>
            </a:pPr>
            <a:fld id="{30ED41AE-736E-48F5-8701-1355F6D9E97A}" type="slidenum">
              <a:rPr lang="en-US" smtClean="0"/>
              <a:pPr>
                <a:defRPr/>
              </a:pPr>
              <a:t>8</a:t>
            </a:fld>
            <a:endParaRPr lang="en-US" dirty="0"/>
          </a:p>
        </p:txBody>
      </p:sp>
    </p:spTree>
    <p:extLst>
      <p:ext uri="{BB962C8B-B14F-4D97-AF65-F5344CB8AC3E}">
        <p14:creationId xmlns:p14="http://schemas.microsoft.com/office/powerpoint/2010/main" val="1195167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76325" y="692150"/>
            <a:ext cx="4781550" cy="2689225"/>
          </a:xfrm>
        </p:spPr>
      </p:sp>
      <p:sp>
        <p:nvSpPr>
          <p:cNvPr id="3" name="Notes Placeholder 2"/>
          <p:cNvSpPr>
            <a:spLocks noGrp="1"/>
          </p:cNvSpPr>
          <p:nvPr>
            <p:ph type="body" idx="1"/>
          </p:nvPr>
        </p:nvSpPr>
        <p:spPr/>
        <p:txBody>
          <a:bodyPr/>
          <a:lstStyle/>
          <a:p>
            <a:r>
              <a:rPr lang="en-US" dirty="0" smtClean="0"/>
              <a:t>Let’s spend a minute talking about</a:t>
            </a:r>
            <a:r>
              <a:rPr lang="en-US" baseline="0" dirty="0" smtClean="0"/>
              <a:t> Cloud Foundry</a:t>
            </a:r>
          </a:p>
          <a:p>
            <a:endParaRPr lang="en-US" baseline="0" dirty="0" smtClean="0"/>
          </a:p>
          <a:p>
            <a:r>
              <a:rPr lang="en-US" baseline="0" dirty="0" smtClean="0"/>
              <a:t>First, Cloud Foundry is an Open Source project which has been around for 4 years, and in production at scale for companies like Warner Music and </a:t>
            </a:r>
            <a:r>
              <a:rPr lang="en-US" baseline="0" dirty="0" err="1" smtClean="0"/>
              <a:t>Baidu.com</a:t>
            </a:r>
            <a:r>
              <a:rPr lang="en-US" baseline="0" dirty="0" smtClean="0"/>
              <a:t>. This year Pivotal created a foundation, endorsed by HP, IBM, SAP and many others to govern this work.</a:t>
            </a:r>
          </a:p>
          <a:p>
            <a:endParaRPr lang="en-US" baseline="0" dirty="0" smtClean="0"/>
          </a:p>
          <a:p>
            <a:r>
              <a:rPr lang="en-US" baseline="0" dirty="0" smtClean="0"/>
              <a:t>Pivotal CF is a commercial distribution of Cloud Foundry that runs on a Private Cloud Infrastructure. </a:t>
            </a:r>
          </a:p>
          <a:p>
            <a:endParaRPr lang="en-US" baseline="0" dirty="0" smtClean="0"/>
          </a:p>
          <a:p>
            <a:r>
              <a:rPr lang="en-US" baseline="0" dirty="0" smtClean="0"/>
              <a:t>Pivotal CF provides several important benefits:</a:t>
            </a:r>
            <a:endParaRPr lang="en-US" dirty="0" smtClean="0"/>
          </a:p>
          <a:p>
            <a:pPr marL="173079" indent="-173079">
              <a:buFont typeface="Arial" panose="020B0604020202020204" pitchFamily="34" charset="0"/>
              <a:buChar char="•"/>
            </a:pPr>
            <a:r>
              <a:rPr lang="en-US" b="1" dirty="0" smtClean="0"/>
              <a:t>A great developer experience</a:t>
            </a:r>
            <a:r>
              <a:rPr lang="en-US" dirty="0" smtClean="0"/>
              <a:t> is delivered through broad language and app development framework support, seamless integration of </a:t>
            </a:r>
            <a:r>
              <a:rPr lang="en-US" baseline="0" dirty="0" smtClean="0"/>
              <a:t>build, continuous integration (CI) and deployment tooling, and through a great Command Line Interface and </a:t>
            </a:r>
            <a:r>
              <a:rPr lang="en-US" dirty="0" smtClean="0"/>
              <a:t>API</a:t>
            </a:r>
          </a:p>
          <a:p>
            <a:pPr marL="173079" indent="-173079">
              <a:buFont typeface="Arial" panose="020B0604020202020204" pitchFamily="34" charset="0"/>
              <a:buChar char="•"/>
            </a:pPr>
            <a:r>
              <a:rPr lang="en-US" b="1" dirty="0" smtClean="0"/>
              <a:t>Pivotal CF helps to automate operations</a:t>
            </a:r>
            <a:r>
              <a:rPr lang="en-US" dirty="0" smtClean="0"/>
              <a:t> including health management, load balancing and high availability, along with identity and user roles</a:t>
            </a:r>
            <a:r>
              <a:rPr lang="en-US" baseline="0" dirty="0" smtClean="0"/>
              <a:t> and </a:t>
            </a:r>
            <a:r>
              <a:rPr lang="en-US" dirty="0" smtClean="0"/>
              <a:t>rights management</a:t>
            </a:r>
          </a:p>
          <a:p>
            <a:pPr marL="173079" indent="-173079">
              <a:buFont typeface="Arial" panose="020B0604020202020204" pitchFamily="34" charset="0"/>
              <a:buChar char="•"/>
            </a:pPr>
            <a:r>
              <a:rPr lang="en-US" b="1" dirty="0" smtClean="0"/>
              <a:t>And, a</a:t>
            </a:r>
            <a:r>
              <a:rPr lang="en-US" b="1" baseline="0" dirty="0" smtClean="0"/>
              <a:t> b</a:t>
            </a:r>
            <a:r>
              <a:rPr lang="en-US" b="1" dirty="0" smtClean="0"/>
              <a:t>road choice of services are included in the platform</a:t>
            </a:r>
            <a:r>
              <a:rPr lang="en-US" dirty="0" smtClean="0"/>
              <a:t>, including mobile, data,</a:t>
            </a:r>
            <a:r>
              <a:rPr lang="en-US" baseline="0" dirty="0" smtClean="0"/>
              <a:t> </a:t>
            </a:r>
            <a:r>
              <a:rPr lang="en-US" dirty="0" smtClean="0"/>
              <a:t>and enterprise</a:t>
            </a:r>
            <a:r>
              <a:rPr lang="en-US" baseline="0" dirty="0" smtClean="0"/>
              <a:t> </a:t>
            </a:r>
            <a:r>
              <a:rPr lang="en-US" dirty="0" smtClean="0"/>
              <a:t>integration.</a:t>
            </a:r>
          </a:p>
          <a:p>
            <a:endParaRPr lang="en-US" dirty="0" smtClean="0"/>
          </a:p>
          <a:p>
            <a:r>
              <a:rPr lang="en-US" dirty="0" smtClean="0"/>
              <a:t>Openness and portability</a:t>
            </a:r>
            <a:r>
              <a:rPr lang="en-US" baseline="0" dirty="0" smtClean="0"/>
              <a:t> is also important. </a:t>
            </a:r>
          </a:p>
          <a:p>
            <a:endParaRPr lang="en-US" baseline="0" dirty="0" smtClean="0"/>
          </a:p>
          <a:p>
            <a:r>
              <a:rPr lang="en-US" baseline="0" dirty="0" smtClean="0"/>
              <a:t>Pivotal CF has the ability to </a:t>
            </a:r>
            <a:r>
              <a:rPr lang="en-US" dirty="0" smtClean="0"/>
              <a:t>deploy, operate, update and scale on any infrastructure, including VMware, Amazon Web Services, </a:t>
            </a:r>
            <a:r>
              <a:rPr lang="en-US" dirty="0" err="1" smtClean="0"/>
              <a:t>OpenStack</a:t>
            </a:r>
            <a:r>
              <a:rPr lang="en-US" dirty="0" smtClean="0"/>
              <a:t>, and the Google Cloud Platform.</a:t>
            </a:r>
          </a:p>
        </p:txBody>
      </p:sp>
    </p:spTree>
    <p:extLst>
      <p:ext uri="{BB962C8B-B14F-4D97-AF65-F5344CB8AC3E}">
        <p14:creationId xmlns:p14="http://schemas.microsoft.com/office/powerpoint/2010/main" val="26806895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28775" y="692150"/>
            <a:ext cx="3733800" cy="2100263"/>
          </a:xfrm>
        </p:spPr>
      </p:sp>
      <p:sp>
        <p:nvSpPr>
          <p:cNvPr id="3" name="Notes Placeholder 2"/>
          <p:cNvSpPr>
            <a:spLocks noGrp="1"/>
          </p:cNvSpPr>
          <p:nvPr>
            <p:ph type="body" idx="1"/>
          </p:nvPr>
        </p:nvSpPr>
        <p:spPr/>
        <p:txBody>
          <a:bodyPr/>
          <a:lstStyle/>
          <a:p>
            <a:r>
              <a:rPr lang="en-US" dirty="0" smtClean="0"/>
              <a:t>Modern software is different</a:t>
            </a:r>
          </a:p>
          <a:p>
            <a:endParaRPr lang="en-US" dirty="0" smtClean="0"/>
          </a:p>
          <a:p>
            <a:r>
              <a:rPr lang="en-US" baseline="0" dirty="0" smtClean="0"/>
              <a:t>Typical corporate software is built and deployed in a layered model with a relational database underneath it all. It’s usually powered by one of the “BIG VENDORS” like Microsoft, Oracle or IBM. The software is often wired deeply into these vendor stacks and gets really complicated over time as business needs evolve and requirements change. Delivering things quickly and “continuously” is incredibility difficult if not impossible.</a:t>
            </a:r>
          </a:p>
          <a:p>
            <a:pPr>
              <a:spcBef>
                <a:spcPts val="606"/>
              </a:spcBef>
            </a:pPr>
            <a:endParaRPr lang="en-US" dirty="0" smtClean="0"/>
          </a:p>
          <a:p>
            <a:r>
              <a:rPr lang="en-US" dirty="0" smtClean="0"/>
              <a:t>By contrast, a modern software system uses</a:t>
            </a:r>
            <a:r>
              <a:rPr lang="en-US" baseline="0" dirty="0" smtClean="0"/>
              <a:t> lightening-fast in-memory operations to </a:t>
            </a:r>
            <a:r>
              <a:rPr lang="en-US" dirty="0" smtClean="0"/>
              <a:t>engage</a:t>
            </a:r>
            <a:r>
              <a:rPr lang="en-US" baseline="0" dirty="0" smtClean="0"/>
              <a:t> the user in a real-time way. It is instrumented heavily, meaning, everything the user does is tracked, logged and used to help drive personalization along with ongoing improvements and updates. It’s architected as a distributed API of services, organized into sets of projects, and worked by small app development teams. These teams frequently use Open Source and whatever data or application technology that makes sense, provided they adhere to standards required by the API “framework”. Updates are made without downtime and the system is designed with an assumption that failure happens. In fact, many consumer internet platforms like Netflix and Amazon regularly push synthetic failures through their systems to ensure durability.</a:t>
            </a:r>
          </a:p>
          <a:p>
            <a:endParaRPr lang="en-US" baseline="0" dirty="0" smtClean="0"/>
          </a:p>
          <a:p>
            <a:r>
              <a:rPr lang="en-US" baseline="0" dirty="0" smtClean="0"/>
              <a:t>So… this is a very general representation of all things that are new and different about modern software.</a:t>
            </a:r>
          </a:p>
          <a:p>
            <a:endParaRPr lang="en-US" baseline="0" dirty="0" smtClean="0"/>
          </a:p>
          <a:p>
            <a:r>
              <a:rPr lang="en-US" baseline="0" dirty="0" smtClean="0"/>
              <a:t>The key thing to know is Internet Giants like Google, Facebook and Netflix have been architecting systems like this for years. The approaches they’ve pioneered and patterns they’ve invented are well established; and a lot of what they’ve done has been open sourced for the world to reuse.</a:t>
            </a:r>
          </a:p>
          <a:p>
            <a:endParaRPr lang="en-US" baseline="0" dirty="0" smtClean="0"/>
          </a:p>
          <a:p>
            <a:r>
              <a:rPr lang="en-US" baseline="0" dirty="0" smtClean="0"/>
              <a:t>Our customers generally are not there. Not even close. They need to rethink Software Development and leverage blueprints defined by Internet Giants to innovate and do it well.</a:t>
            </a:r>
          </a:p>
        </p:txBody>
      </p:sp>
    </p:spTree>
    <p:extLst>
      <p:ext uri="{BB962C8B-B14F-4D97-AF65-F5344CB8AC3E}">
        <p14:creationId xmlns:p14="http://schemas.microsoft.com/office/powerpoint/2010/main" val="41381792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bwMode="auto">
          <a:xfrm>
            <a:off x="1628775" y="692150"/>
            <a:ext cx="3733800" cy="210026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25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Verdana"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bwMode="auto">
          <a:xfrm>
            <a:off x="1628775" y="692150"/>
            <a:ext cx="3733800" cy="210026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25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Verdana"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Divider 3 -Large Text">
    <p:spTree>
      <p:nvGrpSpPr>
        <p:cNvPr id="1" name="Shape 48"/>
        <p:cNvGrpSpPr/>
        <p:nvPr/>
      </p:nvGrpSpPr>
      <p:grpSpPr>
        <a:xfrm>
          <a:off x="0" y="0"/>
          <a:ext cx="0" cy="0"/>
          <a:chOff x="0" y="0"/>
          <a:chExt cx="0" cy="0"/>
        </a:xfrm>
      </p:grpSpPr>
      <p:sp>
        <p:nvSpPr>
          <p:cNvPr id="49" name="Shape 49"/>
          <p:cNvSpPr/>
          <p:nvPr/>
        </p:nvSpPr>
        <p:spPr>
          <a:xfrm>
            <a:off x="0" y="0"/>
            <a:ext cx="9144000" cy="5143499"/>
          </a:xfrm>
          <a:prstGeom prst="rect">
            <a:avLst/>
          </a:prstGeom>
          <a:solidFill>
            <a:srgbClr val="000000"/>
          </a:solidFill>
          <a:ln w="12700" cap="flat">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sp>
        <p:nvSpPr>
          <p:cNvPr id="50" name="Shape 50"/>
          <p:cNvSpPr/>
          <p:nvPr/>
        </p:nvSpPr>
        <p:spPr>
          <a:xfrm>
            <a:off x="0" y="4629150"/>
            <a:ext cx="9144000" cy="385762"/>
          </a:xfrm>
          <a:prstGeom prst="rect">
            <a:avLst/>
          </a:prstGeom>
          <a:solidFill>
            <a:srgbClr val="00786E"/>
          </a:solidFill>
          <a:ln>
            <a:noFill/>
          </a:ln>
        </p:spPr>
        <p:txBody>
          <a:bodyPr lIns="91425" tIns="45700" rIns="91425" bIns="45700" anchor="ctr" anchorCtr="0">
            <a:noAutofit/>
          </a:bodyPr>
          <a:lstStyle/>
          <a:p>
            <a:pPr marL="0" marR="0" lvl="0" indent="0" algn="l" rtl="0">
              <a:spcBef>
                <a:spcPts val="0"/>
              </a:spcBef>
              <a:buNone/>
            </a:pPr>
            <a:endParaRPr sz="1800" b="0" i="0" u="none" strike="noStrike" cap="none" baseline="0">
              <a:solidFill>
                <a:schemeClr val="lt1"/>
              </a:solidFill>
              <a:latin typeface="Arial"/>
              <a:ea typeface="Arial"/>
              <a:cs typeface="Arial"/>
              <a:sym typeface="Arial"/>
            </a:endParaRPr>
          </a:p>
        </p:txBody>
      </p:sp>
      <p:sp>
        <p:nvSpPr>
          <p:cNvPr id="51" name="Shape 51"/>
          <p:cNvSpPr txBox="1"/>
          <p:nvPr/>
        </p:nvSpPr>
        <p:spPr>
          <a:xfrm flipH="1">
            <a:off x="8553450" y="5021496"/>
            <a:ext cx="533399" cy="123111"/>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US" sz="800" b="0" i="0" u="none" strike="noStrike" cap="none" baseline="0">
                <a:solidFill>
                  <a:srgbClr val="7F7F7F"/>
                </a:solidFill>
                <a:latin typeface="Arial"/>
                <a:ea typeface="Arial"/>
                <a:cs typeface="Arial"/>
                <a:sym typeface="Arial"/>
              </a:rPr>
              <a:t>‹#›</a:t>
            </a:fld>
            <a:endParaRPr lang="en-US" sz="800" b="0" i="0" u="none" strike="noStrike" cap="none" baseline="0">
              <a:solidFill>
                <a:srgbClr val="7F7F7F"/>
              </a:solidFill>
              <a:latin typeface="Arial"/>
              <a:ea typeface="Arial"/>
              <a:cs typeface="Arial"/>
              <a:sym typeface="Arial"/>
            </a:endParaRPr>
          </a:p>
        </p:txBody>
      </p:sp>
      <p:sp>
        <p:nvSpPr>
          <p:cNvPr id="52" name="Shape 52"/>
          <p:cNvSpPr txBox="1"/>
          <p:nvPr/>
        </p:nvSpPr>
        <p:spPr>
          <a:xfrm>
            <a:off x="366712" y="5018448"/>
            <a:ext cx="2274886" cy="100026"/>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650" b="0" i="0" u="none" strike="noStrike" cap="none" baseline="0" dirty="0">
                <a:solidFill>
                  <a:srgbClr val="7F7F7F"/>
                </a:solidFill>
                <a:latin typeface="Arial"/>
                <a:ea typeface="Arial"/>
                <a:cs typeface="Arial"/>
                <a:sym typeface="Arial"/>
              </a:rPr>
              <a:t>© Copyright </a:t>
            </a:r>
            <a:r>
              <a:rPr lang="en-US" sz="650" b="0" i="0" u="none" strike="noStrike" cap="none" baseline="0" dirty="0" smtClean="0">
                <a:solidFill>
                  <a:srgbClr val="7F7F7F"/>
                </a:solidFill>
                <a:latin typeface="Arial"/>
                <a:ea typeface="Arial"/>
                <a:cs typeface="Arial"/>
                <a:sym typeface="Arial"/>
              </a:rPr>
              <a:t>2015 </a:t>
            </a:r>
            <a:r>
              <a:rPr lang="en-US" sz="650" b="0" i="0" u="none" strike="noStrike" cap="none" baseline="0" dirty="0">
                <a:solidFill>
                  <a:srgbClr val="7F7F7F"/>
                </a:solidFill>
                <a:latin typeface="Arial"/>
                <a:ea typeface="Arial"/>
                <a:cs typeface="Arial"/>
                <a:sym typeface="Arial"/>
              </a:rPr>
              <a:t>Pivotal. All rights reserved.</a:t>
            </a:r>
          </a:p>
        </p:txBody>
      </p:sp>
      <p:sp>
        <p:nvSpPr>
          <p:cNvPr id="53" name="Shape 53"/>
          <p:cNvSpPr txBox="1">
            <a:spLocks noGrp="1"/>
          </p:cNvSpPr>
          <p:nvPr>
            <p:ph type="ctrTitle"/>
          </p:nvPr>
        </p:nvSpPr>
        <p:spPr>
          <a:xfrm>
            <a:off x="670454" y="1674283"/>
            <a:ext cx="6048376" cy="1354217"/>
          </a:xfrm>
          <a:prstGeom prst="rect">
            <a:avLst/>
          </a:prstGeom>
          <a:noFill/>
          <a:ln>
            <a:noFill/>
          </a:ln>
        </p:spPr>
        <p:txBody>
          <a:bodyPr lIns="91425" tIns="91425" rIns="91425" bIns="91425" anchor="b" anchorCtr="0"/>
          <a:lstStyle>
            <a:lvl1pPr marL="0" marR="0" indent="0" algn="l" rtl="0">
              <a:lnSpc>
                <a:spcPct val="90000"/>
              </a:lnSpc>
              <a:spcBef>
                <a:spcPts val="0"/>
              </a:spcBef>
              <a:buClr>
                <a:schemeClr val="dk2"/>
              </a:buClr>
              <a:buFont typeface="Arial"/>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pic>
        <p:nvPicPr>
          <p:cNvPr id="54" name="Shape 54"/>
          <p:cNvPicPr preferRelativeResize="0"/>
          <p:nvPr/>
        </p:nvPicPr>
        <p:blipFill rotWithShape="1">
          <a:blip r:embed="rId2">
            <a:alphaModFix/>
          </a:blip>
          <a:srcRect/>
          <a:stretch/>
        </p:blipFill>
        <p:spPr>
          <a:xfrm>
            <a:off x="7941732" y="4713966"/>
            <a:ext cx="957261" cy="219454"/>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with Subtitle and Content">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366713" y="785813"/>
            <a:ext cx="8410575" cy="346219"/>
          </a:xfrm>
          <a:prstGeom prst="rect">
            <a:avLst/>
          </a:prstGeom>
          <a:noFill/>
        </p:spPr>
        <p:txBody>
          <a:bodyPr lIns="0" tIns="0" rIns="0" bIns="0" anchor="t" anchorCtr="0"/>
          <a:lstStyle>
            <a:lvl1pPr marL="0" indent="0">
              <a:spcBef>
                <a:spcPts val="0"/>
              </a:spcBef>
              <a:buClr>
                <a:schemeClr val="bg1"/>
              </a:buClr>
              <a:buNone/>
              <a:tabLst/>
              <a:defRPr sz="2000" b="0">
                <a:solidFill>
                  <a:schemeClr val="bg1"/>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Title 1"/>
          <p:cNvSpPr>
            <a:spLocks noGrp="1"/>
          </p:cNvSpPr>
          <p:nvPr>
            <p:ph type="title"/>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bg1"/>
                </a:solidFill>
                <a:latin typeface="Arial"/>
                <a:cs typeface="Arial"/>
              </a:defRPr>
            </a:lvl1pPr>
          </a:lstStyle>
          <a:p>
            <a:r>
              <a:rPr lang="en-US" dirty="0" smtClean="0"/>
              <a:t>Click to edit Master title style</a:t>
            </a:r>
            <a:endParaRPr lang="en-US" dirty="0"/>
          </a:p>
        </p:txBody>
      </p:sp>
      <p:sp>
        <p:nvSpPr>
          <p:cNvPr id="8" name="Content Placeholder 3"/>
          <p:cNvSpPr>
            <a:spLocks noGrp="1"/>
          </p:cNvSpPr>
          <p:nvPr>
            <p:ph sz="quarter" idx="10"/>
          </p:nvPr>
        </p:nvSpPr>
        <p:spPr bwMode="gray">
          <a:xfrm>
            <a:off x="366715" y="1419224"/>
            <a:ext cx="8410574" cy="3038475"/>
          </a:xfrm>
          <a:prstGeom prst="rect">
            <a:avLst/>
          </a:prstGeom>
          <a:noFill/>
        </p:spPr>
        <p:txBody>
          <a:bodyPr lIns="0" tIns="0" rIns="0" bIns="0">
            <a:noAutofit/>
          </a:bodyPr>
          <a:lstStyle>
            <a:lvl1pPr>
              <a:spcBef>
                <a:spcPts val="1200"/>
              </a:spcBef>
              <a:buClr>
                <a:schemeClr val="bg1"/>
              </a:buClr>
              <a:buFont typeface="Wingdings" pitchFamily="2" charset="2"/>
              <a:buChar char=""/>
              <a:defRPr sz="2400">
                <a:solidFill>
                  <a:schemeClr val="bg1"/>
                </a:solidFill>
                <a:latin typeface="Arial"/>
                <a:cs typeface="Arial"/>
              </a:defRPr>
            </a:lvl1pPr>
            <a:lvl2pPr>
              <a:spcBef>
                <a:spcPts val="300"/>
              </a:spcBef>
              <a:buClr>
                <a:schemeClr val="bg1"/>
              </a:buClr>
              <a:buFont typeface="Verdana" pitchFamily="34" charset="0"/>
              <a:buChar char="–"/>
              <a:defRPr sz="2000">
                <a:solidFill>
                  <a:schemeClr val="bg1"/>
                </a:solidFill>
                <a:latin typeface="Arial"/>
                <a:cs typeface="Arial"/>
              </a:defRPr>
            </a:lvl2pPr>
            <a:lvl3pPr>
              <a:spcBef>
                <a:spcPts val="300"/>
              </a:spcBef>
              <a:buClr>
                <a:schemeClr val="bg1"/>
              </a:buClr>
              <a:buFont typeface="Verdana" pitchFamily="34" charset="0"/>
              <a:buChar char="▪"/>
              <a:defRPr sz="1600">
                <a:solidFill>
                  <a:schemeClr val="bg1"/>
                </a:solidFill>
                <a:latin typeface="Arial"/>
                <a:cs typeface="Arial"/>
              </a:defRPr>
            </a:lvl3pPr>
            <a:lvl4pPr marL="1658938" indent="-287338">
              <a:spcBef>
                <a:spcPts val="300"/>
              </a:spcBef>
              <a:buClr>
                <a:schemeClr val="bg1"/>
              </a:buClr>
              <a:buFont typeface="Verdana" pitchFamily="34" charset="0"/>
              <a:buChar char="—"/>
              <a:defRPr sz="1200">
                <a:solidFill>
                  <a:schemeClr val="bg1"/>
                </a:solidFill>
                <a:latin typeface="Arial"/>
                <a:cs typeface="Arial"/>
              </a:defRPr>
            </a:lvl4pPr>
            <a:lvl5pPr>
              <a:spcBef>
                <a:spcPts val="300"/>
              </a:spcBef>
              <a:buClr>
                <a:schemeClr val="bg1"/>
              </a:buClr>
              <a:buFont typeface="Verdana" pitchFamily="34" charset="0"/>
              <a:buChar char="»"/>
              <a:defRPr sz="1100">
                <a:solidFill>
                  <a:schemeClr val="bg1"/>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9770692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with Subtitle Only">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366713" y="785813"/>
            <a:ext cx="8410575" cy="346219"/>
          </a:xfrm>
          <a:prstGeom prst="rect">
            <a:avLst/>
          </a:prstGeom>
          <a:noFill/>
        </p:spPr>
        <p:txBody>
          <a:bodyPr lIns="0" tIns="0" rIns="0" bIns="0" anchor="t" anchorCtr="0"/>
          <a:lstStyle>
            <a:lvl1pPr marL="0" indent="0">
              <a:spcBef>
                <a:spcPts val="0"/>
              </a:spcBef>
              <a:buClr>
                <a:schemeClr val="bg1"/>
              </a:buClr>
              <a:buNone/>
              <a:tabLst/>
              <a:defRPr sz="2000" b="0">
                <a:solidFill>
                  <a:schemeClr val="bg1"/>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Title 1"/>
          <p:cNvSpPr>
            <a:spLocks noGrp="1"/>
          </p:cNvSpPr>
          <p:nvPr>
            <p:ph type="title"/>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bg1"/>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60700110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8" name="Title 1"/>
          <p:cNvSpPr>
            <a:spLocks noGrp="1"/>
          </p:cNvSpPr>
          <p:nvPr>
            <p:ph type="title"/>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bg1"/>
                </a:solidFill>
                <a:latin typeface="Arial"/>
                <a:cs typeface="Arial"/>
              </a:defRPr>
            </a:lvl1pPr>
          </a:lstStyle>
          <a:p>
            <a:r>
              <a:rPr lang="en-US" smtClean="0"/>
              <a:t>Click to edit Master title style</a:t>
            </a:r>
            <a:endParaRPr lang="en-US" dirty="0"/>
          </a:p>
        </p:txBody>
      </p:sp>
      <p:sp>
        <p:nvSpPr>
          <p:cNvPr id="9" name="Content Placeholder 3"/>
          <p:cNvSpPr>
            <a:spLocks noGrp="1"/>
          </p:cNvSpPr>
          <p:nvPr>
            <p:ph sz="quarter" idx="12"/>
          </p:nvPr>
        </p:nvSpPr>
        <p:spPr bwMode="gray">
          <a:xfrm>
            <a:off x="366714" y="1074738"/>
            <a:ext cx="403246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3"/>
          <p:cNvSpPr>
            <a:spLocks noGrp="1"/>
          </p:cNvSpPr>
          <p:nvPr>
            <p:ph sz="quarter" idx="13"/>
          </p:nvPr>
        </p:nvSpPr>
        <p:spPr bwMode="gray">
          <a:xfrm>
            <a:off x="4744823" y="1074738"/>
            <a:ext cx="403246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6327352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Title and Content, no circles">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smtClean="0"/>
              <a:t>Click to edit Master title style</a:t>
            </a:r>
            <a:endParaRPr lang="en-US" dirty="0"/>
          </a:p>
        </p:txBody>
      </p:sp>
      <p:sp>
        <p:nvSpPr>
          <p:cNvPr id="4" name="Content Placeholder 3"/>
          <p:cNvSpPr>
            <a:spLocks noGrp="1"/>
          </p:cNvSpPr>
          <p:nvPr>
            <p:ph sz="quarter" idx="10"/>
          </p:nvPr>
        </p:nvSpPr>
        <p:spPr bwMode="gray">
          <a:xfrm>
            <a:off x="366714" y="1074738"/>
            <a:ext cx="841057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7336423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Footer bar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1872050"/>
      </p:ext>
    </p:extLst>
  </p:cSld>
  <p:clrMapOvr>
    <a:masterClrMapping/>
  </p:clrMapOvr>
  <p:transition xmlns:p14="http://schemas.microsoft.com/office/powerpoint/2010/mai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ck background">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kern="1200">
              <a:solidFill>
                <a:srgbClr val="FFFFFF"/>
              </a:solidFill>
              <a:latin typeface="Arial"/>
            </a:endParaRPr>
          </a:p>
        </p:txBody>
      </p:sp>
      <p:sp>
        <p:nvSpPr>
          <p:cNvPr id="3" name="Rectangle 2"/>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800" kern="1200" dirty="0">
              <a:solidFill>
                <a:srgbClr val="FFFFFF"/>
              </a:solidFill>
              <a:latin typeface="Arial"/>
            </a:endParaRPr>
          </a:p>
        </p:txBody>
      </p:sp>
      <p:sp>
        <p:nvSpPr>
          <p:cNvPr id="4" name="TextBox 3"/>
          <p:cNvSpPr txBox="1"/>
          <p:nvPr userDrawn="1"/>
        </p:nvSpPr>
        <p:spPr bwMode="gray">
          <a:xfrm flipH="1">
            <a:off x="8553450" y="5021263"/>
            <a:ext cx="533400" cy="123825"/>
          </a:xfrm>
          <a:prstGeom prst="rect">
            <a:avLst/>
          </a:prstGeom>
          <a:noFill/>
        </p:spPr>
        <p:txBody>
          <a:bodyPr lIns="0" tIns="0" rIns="0" bIns="0">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eaLnBrk="1" fontAlgn="base" hangingPunct="1">
              <a:spcBef>
                <a:spcPct val="0"/>
              </a:spcBef>
              <a:spcAft>
                <a:spcPct val="0"/>
              </a:spcAft>
              <a:defRPr/>
            </a:pPr>
            <a:fld id="{EDC2B28D-F8A8-3B4F-A25A-DCDA6E95E018}" type="slidenum">
              <a:rPr lang="en-US" sz="800" kern="1200" smtClean="0">
                <a:solidFill>
                  <a:srgbClr val="7F7F7F"/>
                </a:solidFill>
                <a:cs typeface="Arial" charset="0"/>
              </a:rPr>
              <a:pPr algn="r" eaLnBrk="1" fontAlgn="base" hangingPunct="1">
                <a:spcBef>
                  <a:spcPct val="0"/>
                </a:spcBef>
                <a:spcAft>
                  <a:spcPct val="0"/>
                </a:spcAft>
                <a:defRPr/>
              </a:pPr>
              <a:t>‹#›</a:t>
            </a:fld>
            <a:endParaRPr lang="en-US" sz="800" kern="1200" smtClean="0">
              <a:solidFill>
                <a:srgbClr val="7F7F7F"/>
              </a:solidFill>
              <a:cs typeface="Arial" charset="0"/>
            </a:endParaRPr>
          </a:p>
        </p:txBody>
      </p:sp>
      <p:sp>
        <p:nvSpPr>
          <p:cNvPr id="5" name="TextBox 4"/>
          <p:cNvSpPr txBox="1"/>
          <p:nvPr userDrawn="1"/>
        </p:nvSpPr>
        <p:spPr bwMode="gray">
          <a:xfrm>
            <a:off x="366713" y="5018088"/>
            <a:ext cx="2274887" cy="100012"/>
          </a:xfrm>
          <a:prstGeom prst="rect">
            <a:avLst/>
          </a:prstGeom>
          <a:noFill/>
        </p:spPr>
        <p:txBody>
          <a:bodyPr lIns="0" tIns="0" rIns="0" bIns="0">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fontAlgn="base" hangingPunct="1">
              <a:spcBef>
                <a:spcPct val="0"/>
              </a:spcBef>
              <a:spcAft>
                <a:spcPct val="0"/>
              </a:spcAft>
              <a:defRPr/>
            </a:pPr>
            <a:r>
              <a:rPr lang="en-US" sz="600" kern="1200" smtClean="0">
                <a:solidFill>
                  <a:srgbClr val="7F7F7F"/>
                </a:solidFill>
                <a:cs typeface="Arial" charset="0"/>
              </a:rPr>
              <a:t>© Copyright 2013 Pivotal. All rights reserved.</a:t>
            </a:r>
          </a:p>
        </p:txBody>
      </p:sp>
      <p:pic>
        <p:nvPicPr>
          <p:cNvPr id="6" name="Picture 13" descr="Pivotal_Logo_white.png"/>
          <p:cNvPicPr>
            <a:picLocks noChangeAspect="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942263" y="4713288"/>
            <a:ext cx="957262"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83423939"/>
      </p:ext>
    </p:extLst>
  </p:cSld>
  <p:clrMapOvr>
    <a:masterClrMapping/>
  </p:clrMapOvr>
  <p:transition xmlns:p14="http://schemas.microsoft.com/office/powerpoint/2010/mai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Pivotal Title Slide">
    <p:bg bwMode="gray">
      <p:bgPr>
        <a:solidFill>
          <a:schemeClr val="accent1"/>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rgbClr val="0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kern="1200">
              <a:solidFill>
                <a:srgbClr val="FFFFFF"/>
              </a:solidFill>
              <a:latin typeface="Arial"/>
            </a:endParaRPr>
          </a:p>
        </p:txBody>
      </p:sp>
      <p:sp>
        <p:nvSpPr>
          <p:cNvPr id="3" name="TextBox 2"/>
          <p:cNvSpPr txBox="1"/>
          <p:nvPr userDrawn="1"/>
        </p:nvSpPr>
        <p:spPr>
          <a:xfrm>
            <a:off x="1701800" y="3094038"/>
            <a:ext cx="5689600" cy="446087"/>
          </a:xfrm>
          <a:prstGeom prst="rect">
            <a:avLst/>
          </a:prstGeom>
          <a:noFill/>
        </p:spPr>
        <p:txBody>
          <a:bodyPr>
            <a:spAutoFit/>
          </a:bodyPr>
          <a:lstStyle/>
          <a:p>
            <a:pPr algn="ctr">
              <a:defRPr/>
            </a:pPr>
            <a:r>
              <a:rPr lang="en-US" sz="2250" kern="1200" dirty="0">
                <a:solidFill>
                  <a:srgbClr val="F27C3A"/>
                </a:solidFill>
                <a:ea typeface="ＭＳ Ｐゴシック" charset="0"/>
              </a:rPr>
              <a:t>BUILT FOR THE</a:t>
            </a:r>
            <a:r>
              <a:rPr lang="en-US" sz="2250" kern="1200" cap="all" dirty="0">
                <a:solidFill>
                  <a:srgbClr val="F27C3A"/>
                </a:solidFill>
                <a:ea typeface="ＭＳ Ｐゴシック" charset="0"/>
              </a:rPr>
              <a:t> </a:t>
            </a:r>
            <a:r>
              <a:rPr lang="en-US" sz="2250" kern="1200" dirty="0">
                <a:solidFill>
                  <a:srgbClr val="3EA7BC"/>
                </a:solidFill>
                <a:ea typeface="ＭＳ Ｐゴシック" charset="0"/>
              </a:rPr>
              <a:t>SPEED OF BUSINESS</a:t>
            </a:r>
          </a:p>
        </p:txBody>
      </p:sp>
      <p:pic>
        <p:nvPicPr>
          <p:cNvPr id="4" name="Picture 10" descr="Pivotal_Logo_white.png"/>
          <p:cNvPicPr>
            <a:picLocks noChangeAspect="1"/>
          </p:cNvPicPr>
          <p:nvPr userDrawn="1"/>
        </p:nvPicPr>
        <p:blipFill>
          <a:blip r:embed="rId2" cstate="email">
            <a:extLst>
              <a:ext uri="{28A0092B-C50C-407E-A947-70E740481C1C}">
                <a14:useLocalDpi xmlns:a14="http://schemas.microsoft.com/office/drawing/2010/main" val="0"/>
              </a:ext>
            </a:extLst>
          </a:blip>
          <a:srcRect r="5548"/>
          <a:stretch>
            <a:fillRect/>
          </a:stretch>
        </p:blipFill>
        <p:spPr bwMode="auto">
          <a:xfrm>
            <a:off x="1973263" y="1658938"/>
            <a:ext cx="5189537"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58859371"/>
      </p:ext>
    </p:extLst>
  </p:cSld>
  <p:clrMapOvr>
    <a:masterClrMapping/>
  </p:clrMapOvr>
  <p:transition xmlns:p14="http://schemas.microsoft.com/office/powerpoint/2010/mai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2_Title with Subtitle and Content">
    <p:spTree>
      <p:nvGrpSpPr>
        <p:cNvPr id="1" name="Shape 206"/>
        <p:cNvGrpSpPr/>
        <p:nvPr/>
      </p:nvGrpSpPr>
      <p:grpSpPr>
        <a:xfrm>
          <a:off x="0" y="0"/>
          <a:ext cx="0" cy="0"/>
          <a:chOff x="0" y="0"/>
          <a:chExt cx="0" cy="0"/>
        </a:xfrm>
      </p:grpSpPr>
      <p:sp>
        <p:nvSpPr>
          <p:cNvPr id="207" name="Shape 207"/>
          <p:cNvSpPr txBox="1">
            <a:spLocks noGrp="1"/>
          </p:cNvSpPr>
          <p:nvPr>
            <p:ph type="body" idx="1"/>
          </p:nvPr>
        </p:nvSpPr>
        <p:spPr>
          <a:xfrm>
            <a:off x="366712" y="785812"/>
            <a:ext cx="8410574" cy="346219"/>
          </a:xfrm>
          <a:prstGeom prst="rect">
            <a:avLst/>
          </a:prstGeom>
          <a:noFill/>
          <a:ln>
            <a:noFill/>
          </a:ln>
        </p:spPr>
        <p:txBody>
          <a:bodyPr lIns="91425" tIns="91425" rIns="91425" bIns="91425" anchor="t" anchorCtr="0"/>
          <a:lstStyle>
            <a:lvl1pPr marL="0" indent="0" rtl="0">
              <a:spcBef>
                <a:spcPts val="0"/>
              </a:spcBef>
              <a:buClr>
                <a:schemeClr val="dk1"/>
              </a:buClr>
              <a:buFont typeface="Arial"/>
              <a:buNone/>
              <a:defRPr/>
            </a:lvl1pPr>
            <a:lvl2pPr marL="457200" indent="0" rtl="0">
              <a:spcBef>
                <a:spcPts val="0"/>
              </a:spcBef>
              <a:buFont typeface="Arial"/>
              <a:buNone/>
              <a:defRPr/>
            </a:lvl2pPr>
            <a:lvl3pPr marL="914400" indent="0" rtl="0">
              <a:spcBef>
                <a:spcPts val="0"/>
              </a:spcBef>
              <a:buFont typeface="Arial"/>
              <a:buNone/>
              <a:defRPr/>
            </a:lvl3pPr>
            <a:lvl4pPr marL="1371600" indent="0" rtl="0">
              <a:spcBef>
                <a:spcPts val="0"/>
              </a:spcBef>
              <a:buFont typeface="Arial"/>
              <a:buNone/>
              <a:defRPr/>
            </a:lvl4pPr>
            <a:lvl5pPr marL="1828800" indent="0" rtl="0">
              <a:spcBef>
                <a:spcPts val="0"/>
              </a:spcBef>
              <a:buFont typeface="Arial"/>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208" name="Shape 208"/>
          <p:cNvSpPr txBox="1">
            <a:spLocks noGrp="1"/>
          </p:cNvSpPr>
          <p:nvPr>
            <p:ph type="title"/>
          </p:nvPr>
        </p:nvSpPr>
        <p:spPr>
          <a:xfrm>
            <a:off x="366712" y="325437"/>
            <a:ext cx="8410574" cy="460373"/>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09" name="Shape 209"/>
          <p:cNvSpPr txBox="1">
            <a:spLocks noGrp="1"/>
          </p:cNvSpPr>
          <p:nvPr>
            <p:ph type="body" idx="2"/>
          </p:nvPr>
        </p:nvSpPr>
        <p:spPr>
          <a:xfrm>
            <a:off x="366713" y="1419224"/>
            <a:ext cx="8410574" cy="3038475"/>
          </a:xfrm>
          <a:prstGeom prst="rect">
            <a:avLst/>
          </a:prstGeom>
          <a:noFill/>
          <a:ln>
            <a:noFill/>
          </a:ln>
        </p:spPr>
        <p:txBody>
          <a:bodyPr lIns="91425" tIns="91425" rIns="91425" bIns="91425" anchor="t" anchorCtr="0"/>
          <a:lstStyle>
            <a:lvl1pPr rtl="0">
              <a:spcBef>
                <a:spcPts val="1200"/>
              </a:spcBef>
              <a:buClr>
                <a:schemeClr val="accent1"/>
              </a:buClr>
              <a:buFont typeface="Arial"/>
              <a:buChar char="•"/>
              <a:defRPr/>
            </a:lvl1pPr>
            <a:lvl2pPr rtl="0">
              <a:spcBef>
                <a:spcPts val="300"/>
              </a:spcBef>
              <a:buClr>
                <a:schemeClr val="accent1"/>
              </a:buClr>
              <a:buFont typeface="Arial"/>
              <a:buChar char="–"/>
              <a:defRPr/>
            </a:lvl2pPr>
            <a:lvl3pPr rtl="0">
              <a:spcBef>
                <a:spcPts val="300"/>
              </a:spcBef>
              <a:buClr>
                <a:schemeClr val="accent1"/>
              </a:buClr>
              <a:buFont typeface="Arial"/>
              <a:buChar char="▪"/>
              <a:defRPr/>
            </a:lvl3pPr>
            <a:lvl4pPr marL="1658938" indent="-122238" rtl="0">
              <a:spcBef>
                <a:spcPts val="300"/>
              </a:spcBef>
              <a:buClr>
                <a:schemeClr val="accent1"/>
              </a:buClr>
              <a:buFont typeface="Arial"/>
              <a:buChar char="—"/>
              <a:defRPr/>
            </a:lvl4pPr>
            <a:lvl5pPr rtl="0">
              <a:spcBef>
                <a:spcPts val="300"/>
              </a:spcBef>
              <a:buClr>
                <a:schemeClr val="accent1"/>
              </a:buClr>
              <a:buFont typeface="Arial"/>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37524178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200151"/>
            <a:ext cx="8229600" cy="3394472"/>
          </a:xfrm>
          <a:prstGeom prst="rect">
            <a:avLst/>
          </a:prstGeom>
        </p:spPr>
        <p:txBody>
          <a:bodyPr/>
          <a:lstStyle>
            <a:lvl1pPr>
              <a:defRPr sz="2400"/>
            </a:lvl1pPr>
            <a:lvl2pPr>
              <a:defRPr sz="2400"/>
            </a:lvl2pPr>
            <a:lvl3pPr>
              <a:defRPr sz="2000"/>
            </a:lvl3pPr>
            <a:lvl4pPr>
              <a:defRPr sz="18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496620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200151"/>
            <a:ext cx="8229600" cy="3394472"/>
          </a:xfrm>
          <a:prstGeom prst="rect">
            <a:avLst/>
          </a:prstGeom>
        </p:spPr>
        <p:txBody>
          <a:bodyPr/>
          <a:lstStyle>
            <a:lvl1pPr>
              <a:defRPr sz="2400"/>
            </a:lvl1pPr>
            <a:lvl2pPr>
              <a:defRPr sz="2400"/>
            </a:lvl2pPr>
            <a:lvl3pPr>
              <a:defRPr sz="2000"/>
            </a:lvl3pPr>
            <a:lvl4pPr>
              <a:defRPr sz="18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2"/>
          <p:cNvSpPr>
            <a:spLocks noGrp="1"/>
          </p:cNvSpPr>
          <p:nvPr>
            <p:ph type="body" idx="10"/>
          </p:nvPr>
        </p:nvSpPr>
        <p:spPr bwMode="gray">
          <a:xfrm>
            <a:off x="567274" y="951202"/>
            <a:ext cx="8119529" cy="259664"/>
          </a:xfrm>
          <a:prstGeom prst="rect">
            <a:avLst/>
          </a:prstGeom>
          <a:noFill/>
        </p:spPr>
        <p:txBody>
          <a:bodyPr lIns="0" tIns="0" rIns="0" bIns="0" anchor="t" anchorCtr="0"/>
          <a:lstStyle>
            <a:lvl1pPr marL="0" indent="0">
              <a:spcBef>
                <a:spcPts val="0"/>
              </a:spcBef>
              <a:buNone/>
              <a:tabLst/>
              <a:defRPr sz="2000" b="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extLst>
      <p:ext uri="{BB962C8B-B14F-4D97-AF65-F5344CB8AC3E}">
        <p14:creationId xmlns:p14="http://schemas.microsoft.com/office/powerpoint/2010/main" val="56826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emp Basic with Rule">
    <p:bg>
      <p:bgPr>
        <a:solidFill>
          <a:srgbClr val="17232A"/>
        </a:solidFill>
        <a:effectLst/>
      </p:bgPr>
    </p:bg>
    <p:spTree>
      <p:nvGrpSpPr>
        <p:cNvPr id="1" name=""/>
        <p:cNvGrpSpPr/>
        <p:nvPr/>
      </p:nvGrpSpPr>
      <p:grpSpPr>
        <a:xfrm>
          <a:off x="0" y="0"/>
          <a:ext cx="0" cy="0"/>
          <a:chOff x="0" y="0"/>
          <a:chExt cx="0" cy="0"/>
        </a:xfrm>
      </p:grpSpPr>
      <p:sp>
        <p:nvSpPr>
          <p:cNvPr id="5" name="Rectangle 4"/>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p>
        </p:txBody>
      </p:sp>
      <p:pic>
        <p:nvPicPr>
          <p:cNvPr id="7" name="Picture 10" descr="Pivotal_Logo_white.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42263" y="4713288"/>
            <a:ext cx="957262"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199" y="320040"/>
            <a:ext cx="8229601" cy="363558"/>
          </a:xfrm>
          <a:prstGeom prst="rect">
            <a:avLst/>
          </a:prstGeom>
        </p:spPr>
        <p:txBody>
          <a:bodyPr lIns="0" tIns="0" rIns="0" bIns="0"/>
          <a:lstStyle>
            <a:lvl1pPr>
              <a:defRPr sz="3200" b="0">
                <a:solidFill>
                  <a:schemeClr val="bg1"/>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457200" y="1108074"/>
            <a:ext cx="8229600" cy="3082925"/>
          </a:xfrm>
          <a:prstGeom prst="rect">
            <a:avLst/>
          </a:prstGeom>
        </p:spPr>
        <p:txBody>
          <a:bodyPr/>
          <a:lstStyle>
            <a:lvl1pPr>
              <a:defRPr>
                <a:solidFill>
                  <a:schemeClr val="bg1"/>
                </a:solidFill>
                <a:latin typeface="Arial" panose="020B0604020202020204" pitchFamily="34" charset="0"/>
                <a:cs typeface="Arial" panose="020B0604020202020204" pitchFamily="34" charset="0"/>
              </a:defRPr>
            </a:lvl1pPr>
            <a:lvl2pPr>
              <a:defRPr>
                <a:solidFill>
                  <a:schemeClr val="bg1"/>
                </a:solidFill>
                <a:latin typeface="Arial" panose="020B0604020202020204" pitchFamily="34" charset="0"/>
                <a:cs typeface="Arial" panose="020B0604020202020204" pitchFamily="34" charset="0"/>
              </a:defRPr>
            </a:lvl2pPr>
            <a:lvl3pPr>
              <a:defRPr>
                <a:solidFill>
                  <a:schemeClr val="bg1"/>
                </a:solidFill>
                <a:latin typeface="Arial" panose="020B0604020202020204" pitchFamily="34" charset="0"/>
                <a:cs typeface="Arial" panose="020B0604020202020204" pitchFamily="34" charset="0"/>
              </a:defRPr>
            </a:lvl3pPr>
            <a:lvl4pPr>
              <a:defRPr>
                <a:solidFill>
                  <a:schemeClr val="bg1"/>
                </a:solidFill>
                <a:latin typeface="Arial" panose="020B0604020202020204" pitchFamily="34" charset="0"/>
                <a:cs typeface="Arial" panose="020B0604020202020204" pitchFamily="34" charset="0"/>
              </a:defRPr>
            </a:lvl4pPr>
            <a:lvl5pPr>
              <a:defRPr>
                <a:solidFill>
                  <a:schemeClr val="bg1"/>
                </a:solidFill>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20121081"/>
      </p:ext>
    </p:extLst>
  </p:cSld>
  <p:clrMapOvr>
    <a:masterClrMapping/>
  </p:clrMapOvr>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mp Basic with Rule">
    <p:bg>
      <p:bgPr>
        <a:solidFill>
          <a:srgbClr val="17232A"/>
        </a:solidFill>
        <a:effectLst/>
      </p:bgPr>
    </p:bg>
    <p:spTree>
      <p:nvGrpSpPr>
        <p:cNvPr id="1" name=""/>
        <p:cNvGrpSpPr/>
        <p:nvPr/>
      </p:nvGrpSpPr>
      <p:grpSpPr>
        <a:xfrm>
          <a:off x="0" y="0"/>
          <a:ext cx="0" cy="0"/>
          <a:chOff x="0" y="0"/>
          <a:chExt cx="0" cy="0"/>
        </a:xfrm>
      </p:grpSpPr>
      <p:sp>
        <p:nvSpPr>
          <p:cNvPr id="5" name="Rectangle 4"/>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p>
        </p:txBody>
      </p:sp>
      <p:pic>
        <p:nvPicPr>
          <p:cNvPr id="7" name="Picture 10" descr="Pivotal_Logo_white.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42263" y="4713288"/>
            <a:ext cx="957262"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199" y="320040"/>
            <a:ext cx="8229601" cy="363558"/>
          </a:xfrm>
          <a:prstGeom prst="rect">
            <a:avLst/>
          </a:prstGeom>
        </p:spPr>
        <p:txBody>
          <a:bodyPr lIns="0" tIns="0" rIns="0" bIns="0"/>
          <a:lstStyle>
            <a:lvl1pPr>
              <a:defRPr sz="3200" b="0">
                <a:solidFill>
                  <a:schemeClr val="bg1"/>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457200" y="1108074"/>
            <a:ext cx="8229600" cy="3082925"/>
          </a:xfrm>
          <a:prstGeom prst="rect">
            <a:avLst/>
          </a:prstGeom>
        </p:spPr>
        <p:txBody>
          <a:bodyPr/>
          <a:lstStyle>
            <a:lvl1pPr>
              <a:defRPr>
                <a:solidFill>
                  <a:schemeClr val="bg1"/>
                </a:solidFill>
                <a:latin typeface="Arial" panose="020B0604020202020204" pitchFamily="34" charset="0"/>
                <a:cs typeface="Arial" panose="020B0604020202020204" pitchFamily="34" charset="0"/>
              </a:defRPr>
            </a:lvl1pPr>
            <a:lvl2pPr>
              <a:defRPr>
                <a:solidFill>
                  <a:schemeClr val="bg1"/>
                </a:solidFill>
                <a:latin typeface="Arial" panose="020B0604020202020204" pitchFamily="34" charset="0"/>
                <a:cs typeface="Arial" panose="020B0604020202020204" pitchFamily="34" charset="0"/>
              </a:defRPr>
            </a:lvl2pPr>
            <a:lvl3pPr>
              <a:defRPr>
                <a:solidFill>
                  <a:schemeClr val="bg1"/>
                </a:solidFill>
                <a:latin typeface="Arial" panose="020B0604020202020204" pitchFamily="34" charset="0"/>
                <a:cs typeface="Arial" panose="020B0604020202020204" pitchFamily="34" charset="0"/>
              </a:defRPr>
            </a:lvl3pPr>
            <a:lvl4pPr>
              <a:defRPr>
                <a:solidFill>
                  <a:schemeClr val="bg1"/>
                </a:solidFill>
                <a:latin typeface="Arial" panose="020B0604020202020204" pitchFamily="34" charset="0"/>
                <a:cs typeface="Arial" panose="020B0604020202020204" pitchFamily="34" charset="0"/>
              </a:defRPr>
            </a:lvl4pPr>
            <a:lvl5pPr>
              <a:defRPr>
                <a:solidFill>
                  <a:schemeClr val="bg1"/>
                </a:solidFill>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5640618"/>
      </p:ext>
    </p:extLst>
  </p:cSld>
  <p:clrMapOvr>
    <a:masterClrMapping/>
  </p:clrMapOvr>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nd Subtitle only">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366713" y="785813"/>
            <a:ext cx="8410575" cy="346219"/>
          </a:xfrm>
          <a:prstGeom prst="rect">
            <a:avLst/>
          </a:prstGeom>
          <a:noFill/>
        </p:spPr>
        <p:txBody>
          <a:bodyPr lIns="0" tIns="0" rIns="0" bIns="0" anchor="t" anchorCtr="0"/>
          <a:lstStyle>
            <a:lvl1pPr marL="0" indent="0">
              <a:spcBef>
                <a:spcPts val="0"/>
              </a:spcBef>
              <a:buNone/>
              <a:tabLst/>
              <a:defRPr sz="2000" b="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5" name="Title 1"/>
          <p:cNvSpPr>
            <a:spLocks noGrp="1"/>
          </p:cNvSpPr>
          <p:nvPr>
            <p:ph type="title"/>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mj-lt"/>
              </a:defRPr>
            </a:lvl1pPr>
          </a:lstStyle>
          <a:p>
            <a:r>
              <a:rPr lang="en-US" smtClean="0"/>
              <a:t>Click to edit Master title style</a:t>
            </a:r>
            <a:endParaRPr lang="en-US" dirty="0"/>
          </a:p>
        </p:txBody>
      </p:sp>
    </p:spTree>
    <p:extLst>
      <p:ext uri="{BB962C8B-B14F-4D97-AF65-F5344CB8AC3E}">
        <p14:creationId xmlns:p14="http://schemas.microsoft.com/office/powerpoint/2010/main" val="3924336018"/>
      </p:ext>
    </p:extLst>
  </p:cSld>
  <p:clrMapOvr>
    <a:masterClrMapping/>
  </p:clrMapOvr>
  <p:transition xmlns:p14="http://schemas.microsoft.com/office/powerpoint/2010/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black background">
    <p:spTree>
      <p:nvGrpSpPr>
        <p:cNvPr id="1" name=""/>
        <p:cNvGrpSpPr/>
        <p:nvPr/>
      </p:nvGrpSpPr>
      <p:grpSpPr>
        <a:xfrm>
          <a:off x="0" y="0"/>
          <a:ext cx="0" cy="0"/>
          <a:chOff x="0" y="0"/>
          <a:chExt cx="0" cy="0"/>
        </a:xfrm>
      </p:grpSpPr>
      <p:sp>
        <p:nvSpPr>
          <p:cNvPr id="11" name="Rectangle 10"/>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68558" tIns="34289" rIns="68558" bIns="34289" rtlCol="0" anchor="ctr"/>
          <a:lstStyle/>
          <a:p>
            <a:pPr algn="ctr"/>
            <a:endParaRPr lang="en-US" sz="1800" dirty="0">
              <a:solidFill>
                <a:srgbClr val="FFFFFF"/>
              </a:solidFill>
            </a:endParaRPr>
          </a:p>
        </p:txBody>
      </p:sp>
      <p:sp>
        <p:nvSpPr>
          <p:cNvPr id="12" name="Rectangle 11"/>
          <p:cNvSpPr/>
          <p:nvPr userDrawn="1"/>
        </p:nvSpPr>
        <p:spPr bwMode="gray">
          <a:xfrm>
            <a:off x="0" y="4629166"/>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lIns="68558" tIns="34289" rIns="68558" bIns="34289" rtlCol="0" anchor="ctr"/>
          <a:lstStyle/>
          <a:p>
            <a:endParaRPr lang="en-US" sz="1800" dirty="0">
              <a:solidFill>
                <a:srgbClr val="FFFFFF"/>
              </a:solidFill>
            </a:endParaRPr>
          </a:p>
        </p:txBody>
      </p:sp>
      <p:sp>
        <p:nvSpPr>
          <p:cNvPr id="13" name="TextBox 12"/>
          <p:cNvSpPr txBox="1"/>
          <p:nvPr userDrawn="1"/>
        </p:nvSpPr>
        <p:spPr bwMode="gray">
          <a:xfrm flipH="1">
            <a:off x="8553450" y="5021499"/>
            <a:ext cx="533400" cy="126958"/>
          </a:xfrm>
          <a:prstGeom prst="rect">
            <a:avLst/>
          </a:prstGeom>
          <a:noFill/>
        </p:spPr>
        <p:txBody>
          <a:bodyPr wrap="square" lIns="0" tIns="0" rIns="0" bIns="0" rtlCol="0">
            <a:spAutoFit/>
          </a:bodyPr>
          <a:lstStyle/>
          <a:p>
            <a:pPr algn="r">
              <a:defRPr/>
            </a:pPr>
            <a:fld id="{61F684CE-B7BB-4223-BA2B-B47808B845F1}" type="slidenum">
              <a:rPr lang="en-US" sz="800">
                <a:solidFill>
                  <a:srgbClr val="FFFFFF">
                    <a:lumMod val="50000"/>
                  </a:srgbClr>
                </a:solidFill>
                <a:cs typeface="Arial"/>
              </a:rPr>
              <a:pPr algn="r">
                <a:defRPr/>
              </a:pPr>
              <a:t>‹#›</a:t>
            </a:fld>
            <a:endParaRPr lang="en-US" sz="800" dirty="0">
              <a:solidFill>
                <a:srgbClr val="FFFFFF">
                  <a:lumMod val="50000"/>
                </a:srgbClr>
              </a:solidFill>
              <a:cs typeface="Arial"/>
            </a:endParaRPr>
          </a:p>
        </p:txBody>
      </p:sp>
      <p:sp>
        <p:nvSpPr>
          <p:cNvPr id="14" name="TextBox 13"/>
          <p:cNvSpPr txBox="1"/>
          <p:nvPr userDrawn="1"/>
        </p:nvSpPr>
        <p:spPr bwMode="gray">
          <a:xfrm>
            <a:off x="366729" y="5018451"/>
            <a:ext cx="2274887" cy="107722"/>
          </a:xfrm>
          <a:prstGeom prst="rect">
            <a:avLst/>
          </a:prstGeom>
          <a:noFill/>
        </p:spPr>
        <p:txBody>
          <a:bodyPr wrap="square" lIns="0" tIns="0" rIns="0" bIns="0" rtlCol="0">
            <a:spAutoFit/>
          </a:bodyPr>
          <a:lstStyle/>
          <a:p>
            <a:r>
              <a:rPr lang="en-US" sz="700" dirty="0">
                <a:solidFill>
                  <a:srgbClr val="FFFFFF">
                    <a:lumMod val="50000"/>
                  </a:srgbClr>
                </a:solidFill>
                <a:cs typeface="Arial"/>
              </a:rPr>
              <a:t>© Copyright </a:t>
            </a:r>
            <a:r>
              <a:rPr lang="en-US" sz="700" dirty="0" smtClean="0">
                <a:solidFill>
                  <a:srgbClr val="FFFFFF">
                    <a:lumMod val="50000"/>
                  </a:srgbClr>
                </a:solidFill>
                <a:cs typeface="Arial"/>
              </a:rPr>
              <a:t>2015 </a:t>
            </a:r>
            <a:r>
              <a:rPr lang="en-US" sz="700" dirty="0">
                <a:solidFill>
                  <a:srgbClr val="FFFFFF">
                    <a:lumMod val="50000"/>
                  </a:srgbClr>
                </a:solidFill>
                <a:cs typeface="Arial"/>
              </a:rPr>
              <a:t>Pivotal. All rights reserved.</a:t>
            </a:r>
          </a:p>
        </p:txBody>
      </p:sp>
      <p:pic>
        <p:nvPicPr>
          <p:cNvPr id="6" name="Picture 5" descr="Pivotal_Logo_white.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941735" y="4713982"/>
            <a:ext cx="957262" cy="219455"/>
          </a:xfrm>
          <a:prstGeom prst="rect">
            <a:avLst/>
          </a:prstGeom>
        </p:spPr>
      </p:pic>
    </p:spTree>
    <p:extLst>
      <p:ext uri="{BB962C8B-B14F-4D97-AF65-F5344CB8AC3E}">
        <p14:creationId xmlns:p14="http://schemas.microsoft.com/office/powerpoint/2010/main" val="381998147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slate">
    <p:bg>
      <p:bgPr>
        <a:solidFill>
          <a:srgbClr val="17232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6440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Rectangle 5"/>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800" kern="1200" dirty="0">
              <a:solidFill>
                <a:srgbClr val="FFFFFF"/>
              </a:solidFill>
              <a:latin typeface="Arial"/>
            </a:endParaRPr>
          </a:p>
        </p:txBody>
      </p:sp>
      <p:sp>
        <p:nvSpPr>
          <p:cNvPr id="8" name="TextBox 7"/>
          <p:cNvSpPr txBox="1"/>
          <p:nvPr userDrawn="1"/>
        </p:nvSpPr>
        <p:spPr bwMode="gray">
          <a:xfrm flipH="1">
            <a:off x="8553450" y="5021263"/>
            <a:ext cx="533400" cy="123825"/>
          </a:xfrm>
          <a:prstGeom prst="rect">
            <a:avLst/>
          </a:prstGeom>
          <a:noFill/>
        </p:spPr>
        <p:txBody>
          <a:bodyPr lIns="0" tIns="0" rIns="0" bIns="0">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eaLnBrk="1" fontAlgn="base" hangingPunct="1">
              <a:spcBef>
                <a:spcPct val="0"/>
              </a:spcBef>
              <a:spcAft>
                <a:spcPct val="0"/>
              </a:spcAft>
              <a:defRPr/>
            </a:pPr>
            <a:fld id="{75218FA2-8EEF-C941-BA6F-FC69AED90C38}" type="slidenum">
              <a:rPr lang="en-US" sz="800" kern="1200" smtClean="0">
                <a:solidFill>
                  <a:srgbClr val="7F7F7F"/>
                </a:solidFill>
                <a:cs typeface="Arial" charset="0"/>
              </a:rPr>
              <a:pPr algn="r" eaLnBrk="1" fontAlgn="base" hangingPunct="1">
                <a:spcBef>
                  <a:spcPct val="0"/>
                </a:spcBef>
                <a:spcAft>
                  <a:spcPct val="0"/>
                </a:spcAft>
                <a:defRPr/>
              </a:pPr>
              <a:t>‹#›</a:t>
            </a:fld>
            <a:endParaRPr lang="en-US" sz="800" kern="1200" smtClean="0">
              <a:solidFill>
                <a:srgbClr val="7F7F7F"/>
              </a:solidFill>
              <a:cs typeface="Arial" charset="0"/>
            </a:endParaRPr>
          </a:p>
        </p:txBody>
      </p:sp>
      <p:sp>
        <p:nvSpPr>
          <p:cNvPr id="9" name="TextBox 8"/>
          <p:cNvSpPr txBox="1"/>
          <p:nvPr userDrawn="1"/>
        </p:nvSpPr>
        <p:spPr bwMode="gray">
          <a:xfrm>
            <a:off x="366713" y="5018088"/>
            <a:ext cx="2274887" cy="100012"/>
          </a:xfrm>
          <a:prstGeom prst="rect">
            <a:avLst/>
          </a:prstGeom>
          <a:noFill/>
        </p:spPr>
        <p:txBody>
          <a:bodyPr lIns="0" tIns="0" rIns="0" bIns="0">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fontAlgn="base" hangingPunct="1">
              <a:spcBef>
                <a:spcPct val="0"/>
              </a:spcBef>
              <a:spcAft>
                <a:spcPct val="0"/>
              </a:spcAft>
              <a:defRPr/>
            </a:pPr>
            <a:r>
              <a:rPr lang="en-US" sz="600" kern="1200" smtClean="0">
                <a:solidFill>
                  <a:srgbClr val="7F7F7F"/>
                </a:solidFill>
                <a:cs typeface="Arial" charset="0"/>
              </a:rPr>
              <a:t>© Copyright 2013 Pivotal. All rights reserved.</a:t>
            </a:r>
          </a:p>
        </p:txBody>
      </p:sp>
      <p:pic>
        <p:nvPicPr>
          <p:cNvPr id="10" name="Picture 13" descr="Pivotal_Logo_white.png"/>
          <p:cNvPicPr>
            <a:picLocks noChangeAspect="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942263" y="4713288"/>
            <a:ext cx="957262"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bwMode="gray">
          <a:xfrm>
            <a:off x="890587" y="1312907"/>
            <a:ext cx="4384145" cy="1006429"/>
          </a:xfrm>
          <a:prstGeom prst="rect">
            <a:avLst/>
          </a:prstGeom>
          <a:noFill/>
        </p:spPr>
        <p:txBody>
          <a:bodyPr wrap="square" lIns="0" tIns="0" rIns="0" bIns="0" anchor="b" anchorCtr="0">
            <a:spAutoFit/>
          </a:bodyPr>
          <a:lstStyle>
            <a:lvl1pPr>
              <a:lnSpc>
                <a:spcPct val="90000"/>
              </a:lnSpc>
              <a:defRPr sz="3600" b="1" cap="none">
                <a:solidFill>
                  <a:srgbClr val="F16F3B"/>
                </a:solidFill>
                <a:latin typeface="Arial"/>
                <a:cs typeface="Arial"/>
              </a:defRPr>
            </a:lvl1pPr>
          </a:lstStyle>
          <a:p>
            <a:r>
              <a:rPr lang="en-US" smtClean="0"/>
              <a:t>Click to edit Master title style</a:t>
            </a:r>
            <a:endParaRPr lang="en-US" dirty="0"/>
          </a:p>
        </p:txBody>
      </p:sp>
      <p:sp>
        <p:nvSpPr>
          <p:cNvPr id="3" name="Subtitle 2"/>
          <p:cNvSpPr>
            <a:spLocks noGrp="1"/>
          </p:cNvSpPr>
          <p:nvPr>
            <p:ph type="subTitle" idx="1"/>
          </p:nvPr>
        </p:nvSpPr>
        <p:spPr bwMode="gray">
          <a:xfrm>
            <a:off x="890588" y="2633384"/>
            <a:ext cx="6048375" cy="369332"/>
          </a:xfrm>
          <a:prstGeom prst="rect">
            <a:avLst/>
          </a:prstGeom>
          <a:noFill/>
        </p:spPr>
        <p:txBody>
          <a:bodyPr lIns="0" tIns="0" rIns="0" bIns="0">
            <a:spAutoFit/>
          </a:bodyPr>
          <a:lstStyle>
            <a:lvl1pPr marL="0" indent="0" algn="l">
              <a:spcBef>
                <a:spcPts val="0"/>
              </a:spcBef>
              <a:buNone/>
              <a:defRPr sz="2400">
                <a:solidFill>
                  <a:schemeClr val="accent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Content Placeholder 6"/>
          <p:cNvSpPr>
            <a:spLocks noGrp="1"/>
          </p:cNvSpPr>
          <p:nvPr>
            <p:ph sz="quarter" idx="11"/>
          </p:nvPr>
        </p:nvSpPr>
        <p:spPr bwMode="gray">
          <a:xfrm>
            <a:off x="908582" y="3710101"/>
            <a:ext cx="5026550" cy="276999"/>
          </a:xfrm>
          <a:prstGeom prst="rect">
            <a:avLst/>
          </a:prstGeom>
          <a:noFill/>
        </p:spPr>
        <p:txBody>
          <a:bodyPr vert="horz" wrap="square" lIns="0" tIns="0" rIns="0" bIns="0" rtlCol="0">
            <a:spAutoFit/>
          </a:bodyPr>
          <a:lstStyle>
            <a:lvl1pPr>
              <a:spcBef>
                <a:spcPts val="0"/>
              </a:spcBef>
              <a:buNone/>
              <a:defRPr kumimoji="0" lang="en-US" sz="1800" b="0" i="0" u="none" strike="noStrike" kern="1200" cap="none" spc="0" normalizeH="0" baseline="0" noProof="0" dirty="0" smtClean="0">
                <a:ln>
                  <a:noFill/>
                </a:ln>
                <a:solidFill>
                  <a:schemeClr val="bg1"/>
                </a:solidFill>
                <a:effectLst/>
                <a:uLnTx/>
                <a:uFillTx/>
                <a:latin typeface="Arial"/>
                <a:ea typeface="+mn-ea"/>
                <a:cs typeface="Arial"/>
              </a:defRPr>
            </a:lvl1pPr>
          </a:lstStyle>
          <a:p>
            <a:pPr lvl="0"/>
            <a:r>
              <a:rPr lang="en-US" smtClean="0"/>
              <a:t>Click to edit Master text styles</a:t>
            </a:r>
          </a:p>
        </p:txBody>
      </p:sp>
    </p:spTree>
    <p:extLst>
      <p:ext uri="{BB962C8B-B14F-4D97-AF65-F5344CB8AC3E}">
        <p14:creationId xmlns:p14="http://schemas.microsoft.com/office/powerpoint/2010/main" val="1838231728"/>
      </p:ext>
    </p:extLst>
  </p:cSld>
  <p:clrMapOvr>
    <a:masterClrMapping/>
  </p:clrMapOvr>
  <p:transition xmlns:p14="http://schemas.microsoft.com/office/powerpoint/2010/main">
    <p:fade/>
  </p:transition>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4" name="Rectangle 3"/>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kern="1200">
              <a:solidFill>
                <a:srgbClr val="FFFFFF"/>
              </a:solidFill>
              <a:latin typeface="Arial"/>
            </a:endParaRPr>
          </a:p>
        </p:txBody>
      </p:sp>
      <p:sp>
        <p:nvSpPr>
          <p:cNvPr id="5" name="Rectangle 4"/>
          <p:cNvSpPr/>
          <p:nvPr userDrawn="1"/>
        </p:nvSpPr>
        <p:spPr bwMode="gray">
          <a:xfrm>
            <a:off x="0" y="4629150"/>
            <a:ext cx="9144000" cy="385763"/>
          </a:xfrm>
          <a:prstGeom prst="rect">
            <a:avLst/>
          </a:prstGeom>
          <a:solidFill>
            <a:srgbClr val="0068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800" kern="1200" dirty="0">
              <a:solidFill>
                <a:srgbClr val="FFFFFF"/>
              </a:solidFill>
              <a:latin typeface="Arial"/>
            </a:endParaRPr>
          </a:p>
        </p:txBody>
      </p:sp>
      <p:sp>
        <p:nvSpPr>
          <p:cNvPr id="6" name="TextBox 5"/>
          <p:cNvSpPr txBox="1"/>
          <p:nvPr userDrawn="1"/>
        </p:nvSpPr>
        <p:spPr bwMode="gray">
          <a:xfrm flipH="1">
            <a:off x="8553450" y="5021263"/>
            <a:ext cx="533400" cy="123825"/>
          </a:xfrm>
          <a:prstGeom prst="rect">
            <a:avLst/>
          </a:prstGeom>
          <a:noFill/>
        </p:spPr>
        <p:txBody>
          <a:bodyPr lIns="0" tIns="0" rIns="0" bIns="0">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eaLnBrk="1" fontAlgn="base" hangingPunct="1">
              <a:spcBef>
                <a:spcPct val="0"/>
              </a:spcBef>
              <a:spcAft>
                <a:spcPct val="0"/>
              </a:spcAft>
              <a:defRPr/>
            </a:pPr>
            <a:fld id="{6FB40428-3FB6-404A-8573-98B2CBF62F2B}" type="slidenum">
              <a:rPr lang="en-US" sz="800" kern="1200" smtClean="0">
                <a:solidFill>
                  <a:srgbClr val="7F7F7F"/>
                </a:solidFill>
                <a:cs typeface="Arial" charset="0"/>
              </a:rPr>
              <a:pPr algn="r" eaLnBrk="1" fontAlgn="base" hangingPunct="1">
                <a:spcBef>
                  <a:spcPct val="0"/>
                </a:spcBef>
                <a:spcAft>
                  <a:spcPct val="0"/>
                </a:spcAft>
                <a:defRPr/>
              </a:pPr>
              <a:t>‹#›</a:t>
            </a:fld>
            <a:endParaRPr lang="en-US" sz="800" kern="1200" smtClean="0">
              <a:solidFill>
                <a:srgbClr val="7F7F7F"/>
              </a:solidFill>
              <a:cs typeface="Arial" charset="0"/>
            </a:endParaRPr>
          </a:p>
        </p:txBody>
      </p:sp>
      <p:sp>
        <p:nvSpPr>
          <p:cNvPr id="7" name="TextBox 6"/>
          <p:cNvSpPr txBox="1"/>
          <p:nvPr userDrawn="1"/>
        </p:nvSpPr>
        <p:spPr bwMode="gray">
          <a:xfrm>
            <a:off x="366713" y="5018088"/>
            <a:ext cx="2274887" cy="100012"/>
          </a:xfrm>
          <a:prstGeom prst="rect">
            <a:avLst/>
          </a:prstGeom>
          <a:noFill/>
        </p:spPr>
        <p:txBody>
          <a:bodyPr lIns="0" tIns="0" rIns="0" bIns="0">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fontAlgn="base" hangingPunct="1">
              <a:spcBef>
                <a:spcPct val="0"/>
              </a:spcBef>
              <a:spcAft>
                <a:spcPct val="0"/>
              </a:spcAft>
              <a:defRPr/>
            </a:pPr>
            <a:r>
              <a:rPr lang="en-US" sz="600" kern="1200" smtClean="0">
                <a:solidFill>
                  <a:srgbClr val="7F7F7F"/>
                </a:solidFill>
                <a:cs typeface="Arial" charset="0"/>
              </a:rPr>
              <a:t>© Copyright 2013 Pivotal. All rights reserved.</a:t>
            </a:r>
          </a:p>
        </p:txBody>
      </p:sp>
      <p:pic>
        <p:nvPicPr>
          <p:cNvPr id="8" name="Picture 13" descr="Pivotal_Logo_white.png"/>
          <p:cNvPicPr>
            <a:picLocks noChangeAspect="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942263" y="4713288"/>
            <a:ext cx="957262"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itle 1"/>
          <p:cNvSpPr>
            <a:spLocks noGrp="1"/>
          </p:cNvSpPr>
          <p:nvPr>
            <p:ph type="ctrTitle"/>
          </p:nvPr>
        </p:nvSpPr>
        <p:spPr bwMode="gray">
          <a:xfrm>
            <a:off x="1017588" y="1739930"/>
            <a:ext cx="6048376" cy="620683"/>
          </a:xfrm>
          <a:prstGeom prst="rect">
            <a:avLst/>
          </a:prstGeom>
          <a:noFill/>
        </p:spPr>
        <p:txBody>
          <a:bodyPr lIns="0" tIns="0" rIns="0" bIns="0" anchor="b" anchorCtr="0">
            <a:spAutoFit/>
          </a:bodyPr>
          <a:lstStyle>
            <a:lvl1pPr algn="l" defTabSz="914400" rtl="0" eaLnBrk="1" latinLnBrk="0" hangingPunct="1">
              <a:lnSpc>
                <a:spcPct val="90000"/>
              </a:lnSpc>
              <a:spcBef>
                <a:spcPct val="0"/>
              </a:spcBef>
              <a:buNone/>
              <a:defRPr lang="en-US" sz="4400" kern="1200" dirty="0">
                <a:solidFill>
                  <a:schemeClr val="accent3"/>
                </a:solidFill>
                <a:latin typeface="Arial"/>
                <a:ea typeface="+mj-ea"/>
                <a:cs typeface="Arial"/>
              </a:defRPr>
            </a:lvl1pPr>
          </a:lstStyle>
          <a:p>
            <a:r>
              <a:rPr lang="en-US" smtClean="0"/>
              <a:t>Click to edit Master title style</a:t>
            </a:r>
            <a:endParaRPr lang="en-US" dirty="0"/>
          </a:p>
        </p:txBody>
      </p:sp>
      <p:sp>
        <p:nvSpPr>
          <p:cNvPr id="18" name="Content Placeholder 3"/>
          <p:cNvSpPr>
            <a:spLocks noGrp="1"/>
          </p:cNvSpPr>
          <p:nvPr>
            <p:ph sz="quarter" idx="10"/>
          </p:nvPr>
        </p:nvSpPr>
        <p:spPr bwMode="gray">
          <a:xfrm>
            <a:off x="1026053" y="2447128"/>
            <a:ext cx="6048375" cy="562768"/>
          </a:xfrm>
          <a:prstGeom prst="rect">
            <a:avLst/>
          </a:prstGeom>
          <a:noFill/>
        </p:spPr>
        <p:txBody>
          <a:bodyPr lIns="0" tIns="0" rIns="0" bIns="0">
            <a:noAutofit/>
          </a:bodyPr>
          <a:lstStyle>
            <a:lvl1pPr>
              <a:spcBef>
                <a:spcPts val="1200"/>
              </a:spcBef>
              <a:buClr>
                <a:srgbClr val="1C7B70"/>
              </a:buClr>
              <a:buFontTx/>
              <a:buNone/>
              <a:defRPr sz="2800" baseline="0">
                <a:solidFill>
                  <a:schemeClr val="accent2"/>
                </a:solidFill>
                <a:latin typeface="Arial"/>
                <a:cs typeface="Arial"/>
              </a:defRPr>
            </a:lvl1pPr>
            <a:lvl2pPr>
              <a:spcBef>
                <a:spcPts val="300"/>
              </a:spcBef>
              <a:buClr>
                <a:srgbClr val="1C7B70"/>
              </a:buClr>
              <a:buFontTx/>
              <a:buNone/>
              <a:defRPr sz="2000">
                <a:solidFill>
                  <a:schemeClr val="bg2"/>
                </a:solidFill>
                <a:latin typeface="Arial"/>
                <a:cs typeface="Arial"/>
              </a:defRPr>
            </a:lvl2pPr>
          </a:lstStyle>
          <a:p>
            <a:pPr lvl="0"/>
            <a:r>
              <a:rPr lang="en-US" smtClean="0"/>
              <a:t>Click to edit Master text styles</a:t>
            </a:r>
          </a:p>
        </p:txBody>
      </p:sp>
    </p:spTree>
    <p:extLst>
      <p:ext uri="{BB962C8B-B14F-4D97-AF65-F5344CB8AC3E}">
        <p14:creationId xmlns:p14="http://schemas.microsoft.com/office/powerpoint/2010/main" val="2543812930"/>
      </p:ext>
    </p:extLst>
  </p:cSld>
  <p:clrMapOvr>
    <a:masterClrMapping/>
  </p:clrMapOvr>
  <p:transition xmlns:p14="http://schemas.microsoft.com/office/powerpoint/2010/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3 -Large Text">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kern="1200">
              <a:solidFill>
                <a:srgbClr val="FFFFFF"/>
              </a:solidFill>
              <a:latin typeface="Arial"/>
            </a:endParaRPr>
          </a:p>
        </p:txBody>
      </p:sp>
      <p:sp>
        <p:nvSpPr>
          <p:cNvPr id="4" name="Rectangle 3"/>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800" kern="1200" dirty="0">
              <a:solidFill>
                <a:srgbClr val="FFFFFF"/>
              </a:solidFill>
              <a:latin typeface="Arial"/>
            </a:endParaRPr>
          </a:p>
        </p:txBody>
      </p:sp>
      <p:sp>
        <p:nvSpPr>
          <p:cNvPr id="5" name="TextBox 4"/>
          <p:cNvSpPr txBox="1"/>
          <p:nvPr userDrawn="1"/>
        </p:nvSpPr>
        <p:spPr bwMode="gray">
          <a:xfrm flipH="1">
            <a:off x="8553450" y="5021263"/>
            <a:ext cx="533400" cy="123825"/>
          </a:xfrm>
          <a:prstGeom prst="rect">
            <a:avLst/>
          </a:prstGeom>
          <a:noFill/>
        </p:spPr>
        <p:txBody>
          <a:bodyPr lIns="0" tIns="0" rIns="0" bIns="0">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eaLnBrk="1" fontAlgn="base" hangingPunct="1">
              <a:spcBef>
                <a:spcPct val="0"/>
              </a:spcBef>
              <a:spcAft>
                <a:spcPct val="0"/>
              </a:spcAft>
              <a:defRPr/>
            </a:pPr>
            <a:fld id="{D408246C-5950-0943-AE83-AAB7F61D3C4F}" type="slidenum">
              <a:rPr lang="en-US" sz="800" kern="1200" smtClean="0">
                <a:solidFill>
                  <a:srgbClr val="7F7F7F"/>
                </a:solidFill>
                <a:cs typeface="Arial" charset="0"/>
              </a:rPr>
              <a:pPr algn="r" eaLnBrk="1" fontAlgn="base" hangingPunct="1">
                <a:spcBef>
                  <a:spcPct val="0"/>
                </a:spcBef>
                <a:spcAft>
                  <a:spcPct val="0"/>
                </a:spcAft>
                <a:defRPr/>
              </a:pPr>
              <a:t>‹#›</a:t>
            </a:fld>
            <a:endParaRPr lang="en-US" sz="800" kern="1200" smtClean="0">
              <a:solidFill>
                <a:srgbClr val="7F7F7F"/>
              </a:solidFill>
              <a:cs typeface="Arial" charset="0"/>
            </a:endParaRPr>
          </a:p>
        </p:txBody>
      </p:sp>
      <p:sp>
        <p:nvSpPr>
          <p:cNvPr id="6" name="TextBox 5"/>
          <p:cNvSpPr txBox="1"/>
          <p:nvPr userDrawn="1"/>
        </p:nvSpPr>
        <p:spPr bwMode="gray">
          <a:xfrm>
            <a:off x="366713" y="5018088"/>
            <a:ext cx="2274887" cy="100012"/>
          </a:xfrm>
          <a:prstGeom prst="rect">
            <a:avLst/>
          </a:prstGeom>
          <a:noFill/>
        </p:spPr>
        <p:txBody>
          <a:bodyPr lIns="0" tIns="0" rIns="0" bIns="0">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fontAlgn="base" hangingPunct="1">
              <a:spcBef>
                <a:spcPct val="0"/>
              </a:spcBef>
              <a:spcAft>
                <a:spcPct val="0"/>
              </a:spcAft>
              <a:defRPr/>
            </a:pPr>
            <a:r>
              <a:rPr lang="en-US" sz="600" kern="1200" smtClean="0">
                <a:solidFill>
                  <a:srgbClr val="7F7F7F"/>
                </a:solidFill>
                <a:cs typeface="Arial" charset="0"/>
              </a:rPr>
              <a:t>© Copyright 2013 Pivotal. All rights reserved.</a:t>
            </a:r>
          </a:p>
        </p:txBody>
      </p:sp>
      <p:pic>
        <p:nvPicPr>
          <p:cNvPr id="7" name="Picture 13" descr="Pivotal_Logo_white.png"/>
          <p:cNvPicPr>
            <a:picLocks noChangeAspect="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942263" y="4713288"/>
            <a:ext cx="957262"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itle 1"/>
          <p:cNvSpPr>
            <a:spLocks noGrp="1"/>
          </p:cNvSpPr>
          <p:nvPr>
            <p:ph type="ctrTitle"/>
          </p:nvPr>
        </p:nvSpPr>
        <p:spPr bwMode="gray">
          <a:xfrm>
            <a:off x="670455" y="1674284"/>
            <a:ext cx="6048376" cy="1354217"/>
          </a:xfrm>
          <a:prstGeom prst="rect">
            <a:avLst/>
          </a:prstGeom>
          <a:noFill/>
          <a:effectLst>
            <a:reflection stA="50000" endPos="75000" dist="12700" dir="5400000" sy="-100000" algn="bl" rotWithShape="0"/>
          </a:effectLst>
        </p:spPr>
        <p:txBody>
          <a:bodyPr lIns="0" tIns="0" rIns="0" bIns="0" anchor="b" anchorCtr="0">
            <a:spAutoFit/>
          </a:bodyPr>
          <a:lstStyle>
            <a:lvl1pPr algn="l" defTabSz="914400" rtl="0" eaLnBrk="1" latinLnBrk="0" hangingPunct="1">
              <a:lnSpc>
                <a:spcPct val="90000"/>
              </a:lnSpc>
              <a:spcBef>
                <a:spcPct val="0"/>
              </a:spcBef>
              <a:buNone/>
              <a:defRPr lang="en-US" sz="9600" kern="1200" dirty="0">
                <a:solidFill>
                  <a:schemeClr val="tx2"/>
                </a:solidFill>
                <a:latin typeface="Arial"/>
                <a:ea typeface="+mj-ea"/>
                <a:cs typeface="Arial"/>
              </a:defRPr>
            </a:lvl1pPr>
          </a:lstStyle>
          <a:p>
            <a:r>
              <a:rPr lang="en-US" smtClean="0"/>
              <a:t>Click to edit Master title style</a:t>
            </a:r>
            <a:endParaRPr lang="en-US" dirty="0"/>
          </a:p>
        </p:txBody>
      </p:sp>
    </p:spTree>
    <p:extLst>
      <p:ext uri="{BB962C8B-B14F-4D97-AF65-F5344CB8AC3E}">
        <p14:creationId xmlns:p14="http://schemas.microsoft.com/office/powerpoint/2010/main" val="3140956700"/>
      </p:ext>
    </p:extLst>
  </p:cSld>
  <p:clrMapOvr>
    <a:masterClrMapping/>
  </p:clrMapOvr>
  <p:transition xmlns:p14="http://schemas.microsoft.com/office/powerpoint/2010/main">
    <p:fade/>
  </p:transition>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bg1"/>
                </a:solidFill>
                <a:latin typeface="Arial"/>
                <a:cs typeface="Arial"/>
              </a:defRPr>
            </a:lvl1pPr>
          </a:lstStyle>
          <a:p>
            <a:r>
              <a:rPr lang="en-US" smtClean="0"/>
              <a:t>Click to edit Master title style</a:t>
            </a:r>
            <a:endParaRPr lang="en-US" dirty="0"/>
          </a:p>
        </p:txBody>
      </p:sp>
      <p:sp>
        <p:nvSpPr>
          <p:cNvPr id="4" name="Content Placeholder 3"/>
          <p:cNvSpPr>
            <a:spLocks noGrp="1"/>
          </p:cNvSpPr>
          <p:nvPr>
            <p:ph sz="quarter" idx="10"/>
          </p:nvPr>
        </p:nvSpPr>
        <p:spPr bwMode="gray">
          <a:xfrm>
            <a:off x="366714" y="1074738"/>
            <a:ext cx="8410575" cy="3382962"/>
          </a:xfrm>
          <a:prstGeom prst="rect">
            <a:avLst/>
          </a:prstGeom>
          <a:noFill/>
        </p:spPr>
        <p:txBody>
          <a:bodyPr lIns="0" tIns="0" rIns="0" bIns="0">
            <a:noAutofit/>
          </a:bodyPr>
          <a:lstStyle>
            <a:lvl1pPr>
              <a:spcBef>
                <a:spcPts val="1200"/>
              </a:spcBef>
              <a:buClr>
                <a:schemeClr val="bg1"/>
              </a:buClr>
              <a:buFont typeface="Wingdings" pitchFamily="2" charset="2"/>
              <a:buChar char=""/>
              <a:defRPr sz="2400">
                <a:solidFill>
                  <a:schemeClr val="bg1"/>
                </a:solidFill>
                <a:latin typeface="Arial"/>
                <a:cs typeface="Arial"/>
              </a:defRPr>
            </a:lvl1pPr>
            <a:lvl2pPr>
              <a:spcBef>
                <a:spcPts val="300"/>
              </a:spcBef>
              <a:buClr>
                <a:schemeClr val="bg1"/>
              </a:buClr>
              <a:buFont typeface="Verdana" pitchFamily="34" charset="0"/>
              <a:buChar char="–"/>
              <a:defRPr sz="2000">
                <a:solidFill>
                  <a:schemeClr val="bg1"/>
                </a:solidFill>
                <a:latin typeface="Arial"/>
                <a:cs typeface="Arial"/>
              </a:defRPr>
            </a:lvl2pPr>
            <a:lvl3pPr>
              <a:spcBef>
                <a:spcPts val="300"/>
              </a:spcBef>
              <a:buClr>
                <a:schemeClr val="bg1"/>
              </a:buClr>
              <a:buFont typeface="Verdana" pitchFamily="34" charset="0"/>
              <a:buChar char="▪"/>
              <a:defRPr sz="1600">
                <a:solidFill>
                  <a:schemeClr val="bg1"/>
                </a:solidFill>
                <a:latin typeface="Arial"/>
                <a:cs typeface="Arial"/>
              </a:defRPr>
            </a:lvl3pPr>
            <a:lvl4pPr marL="1658938" indent="-287338">
              <a:spcBef>
                <a:spcPts val="300"/>
              </a:spcBef>
              <a:buClr>
                <a:schemeClr val="bg1"/>
              </a:buClr>
              <a:buFont typeface="Verdana" pitchFamily="34" charset="0"/>
              <a:buChar char="—"/>
              <a:defRPr sz="1200">
                <a:solidFill>
                  <a:schemeClr val="bg1"/>
                </a:solidFill>
                <a:latin typeface="Arial"/>
                <a:cs typeface="Arial"/>
              </a:defRPr>
            </a:lvl4pPr>
            <a:lvl5pPr>
              <a:spcBef>
                <a:spcPts val="300"/>
              </a:spcBef>
              <a:buClr>
                <a:schemeClr val="bg1"/>
              </a:buClr>
              <a:buFont typeface="Verdana" pitchFamily="34" charset="0"/>
              <a:buChar char="»"/>
              <a:defRPr sz="1100">
                <a:solidFill>
                  <a:schemeClr val="bg1"/>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3805668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1"/>
          <p:cNvSpPr>
            <a:spLocks noGrp="1"/>
          </p:cNvSpPr>
          <p:nvPr>
            <p:ph type="title"/>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bg1"/>
                </a:solidFill>
                <a:latin typeface="Arial"/>
                <a:cs typeface="Arial"/>
              </a:defRPr>
            </a:lvl1pPr>
          </a:lstStyle>
          <a:p>
            <a:r>
              <a:rPr lang="en-US" smtClean="0"/>
              <a:t>Click to edit Master title style</a:t>
            </a:r>
            <a:endParaRPr lang="en-US" dirty="0"/>
          </a:p>
        </p:txBody>
      </p:sp>
    </p:spTree>
    <p:extLst>
      <p:ext uri="{BB962C8B-B14F-4D97-AF65-F5344CB8AC3E}">
        <p14:creationId xmlns:p14="http://schemas.microsoft.com/office/powerpoint/2010/main" val="3512547213"/>
      </p:ext>
    </p:extLst>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15.xml"/><Relationship Id="rId12" Type="http://schemas.openxmlformats.org/officeDocument/2006/relationships/slideLayout" Target="../slideLayouts/slideLayout16.xml"/><Relationship Id="rId13" Type="http://schemas.openxmlformats.org/officeDocument/2006/relationships/slideLayout" Target="../slideLayouts/slideLayout17.xml"/><Relationship Id="rId14" Type="http://schemas.openxmlformats.org/officeDocument/2006/relationships/slideLayout" Target="../slideLayouts/slideLayout18.xml"/><Relationship Id="rId15" Type="http://schemas.openxmlformats.org/officeDocument/2006/relationships/slideLayout" Target="../slideLayouts/slideLayout19.xml"/><Relationship Id="rId16" Type="http://schemas.openxmlformats.org/officeDocument/2006/relationships/slideLayout" Target="../slideLayouts/slideLayout20.xml"/><Relationship Id="rId17" Type="http://schemas.openxmlformats.org/officeDocument/2006/relationships/slideLayout" Target="../slideLayouts/slideLayout21.xml"/><Relationship Id="rId18" Type="http://schemas.openxmlformats.org/officeDocument/2006/relationships/theme" Target="../theme/theme3.xml"/><Relationship Id="rId19" Type="http://schemas.openxmlformats.org/officeDocument/2006/relationships/image" Target="../media/image4.png"/><Relationship Id="rId1" Type="http://schemas.openxmlformats.org/officeDocument/2006/relationships/slideLayout" Target="../slideLayouts/slideLayout5.xml"/><Relationship Id="rId2" Type="http://schemas.openxmlformats.org/officeDocument/2006/relationships/slideLayout" Target="../slideLayouts/slideLayout6.xml"/><Relationship Id="rId3" Type="http://schemas.openxmlformats.org/officeDocument/2006/relationships/slideLayout" Target="../slideLayouts/slideLayout7.xml"/><Relationship Id="rId4" Type="http://schemas.openxmlformats.org/officeDocument/2006/relationships/slideLayout" Target="../slideLayouts/slideLayout8.xml"/><Relationship Id="rId5" Type="http://schemas.openxmlformats.org/officeDocument/2006/relationships/slideLayout" Target="../slideLayouts/slideLayout9.xml"/><Relationship Id="rId6" Type="http://schemas.openxmlformats.org/officeDocument/2006/relationships/slideLayout" Target="../slideLayouts/slideLayout10.xml"/><Relationship Id="rId7" Type="http://schemas.openxmlformats.org/officeDocument/2006/relationships/slideLayout" Target="../slideLayouts/slideLayout11.xml"/><Relationship Id="rId8" Type="http://schemas.openxmlformats.org/officeDocument/2006/relationships/slideLayout" Target="../slideLayouts/slideLayout12.xml"/><Relationship Id="rId9" Type="http://schemas.openxmlformats.org/officeDocument/2006/relationships/slideLayout" Target="../slideLayouts/slideLayout13.xml"/><Relationship Id="rId10"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6"/>
        <p:cNvGrpSpPr/>
        <p:nvPr/>
      </p:nvGrpSpPr>
      <p:grpSpPr>
        <a:xfrm>
          <a:off x="0" y="0"/>
          <a:ext cx="0" cy="0"/>
          <a:chOff x="0" y="0"/>
          <a:chExt cx="0" cy="0"/>
        </a:xfrm>
      </p:grpSpPr>
      <p:sp>
        <p:nvSpPr>
          <p:cNvPr id="7" name="Shape 7"/>
          <p:cNvSpPr/>
          <p:nvPr/>
        </p:nvSpPr>
        <p:spPr>
          <a:xfrm>
            <a:off x="0" y="4629150"/>
            <a:ext cx="9144000" cy="385762"/>
          </a:xfrm>
          <a:prstGeom prst="rect">
            <a:avLst/>
          </a:prstGeom>
          <a:solidFill>
            <a:srgbClr val="00786E"/>
          </a:solidFill>
          <a:ln>
            <a:noFill/>
          </a:ln>
        </p:spPr>
        <p:txBody>
          <a:bodyPr lIns="91425" tIns="45700" rIns="91425" bIns="45700" anchor="ctr" anchorCtr="0">
            <a:noAutofit/>
          </a:bodyPr>
          <a:lstStyle/>
          <a:p>
            <a:pPr marL="0" marR="0" lvl="0" indent="0" algn="l" rtl="0">
              <a:spcBef>
                <a:spcPts val="0"/>
              </a:spcBef>
              <a:buNone/>
            </a:pPr>
            <a:endParaRPr sz="1800" b="0" i="0" u="none" strike="noStrike" cap="none" baseline="0">
              <a:solidFill>
                <a:schemeClr val="lt1"/>
              </a:solidFill>
              <a:latin typeface="Arial"/>
              <a:ea typeface="Arial"/>
              <a:cs typeface="Arial"/>
              <a:sym typeface="Arial"/>
            </a:endParaRPr>
          </a:p>
        </p:txBody>
      </p:sp>
      <p:sp>
        <p:nvSpPr>
          <p:cNvPr id="8" name="Shape 8"/>
          <p:cNvSpPr txBox="1"/>
          <p:nvPr/>
        </p:nvSpPr>
        <p:spPr>
          <a:xfrm flipH="1">
            <a:off x="8553450" y="5021496"/>
            <a:ext cx="533399" cy="123111"/>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US" sz="800" b="0" i="0" u="none" strike="noStrike" cap="none" baseline="0">
                <a:solidFill>
                  <a:srgbClr val="7F7F7F"/>
                </a:solidFill>
                <a:latin typeface="Arial"/>
                <a:ea typeface="Arial"/>
                <a:cs typeface="Arial"/>
                <a:sym typeface="Arial"/>
              </a:rPr>
              <a:t>‹#›</a:t>
            </a:fld>
            <a:endParaRPr lang="en-US" sz="800" b="0" i="0" u="none" strike="noStrike" cap="none" baseline="0">
              <a:solidFill>
                <a:srgbClr val="7F7F7F"/>
              </a:solidFill>
              <a:latin typeface="Arial"/>
              <a:ea typeface="Arial"/>
              <a:cs typeface="Arial"/>
              <a:sym typeface="Arial"/>
            </a:endParaRPr>
          </a:p>
        </p:txBody>
      </p:sp>
      <p:sp>
        <p:nvSpPr>
          <p:cNvPr id="9" name="Shape 9"/>
          <p:cNvSpPr txBox="1"/>
          <p:nvPr/>
        </p:nvSpPr>
        <p:spPr>
          <a:xfrm>
            <a:off x="366712" y="5018448"/>
            <a:ext cx="2274886" cy="100026"/>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650" b="0" i="0" u="none" strike="noStrike" cap="none" baseline="0" dirty="0">
                <a:solidFill>
                  <a:srgbClr val="7F7F7F"/>
                </a:solidFill>
                <a:latin typeface="Arial"/>
                <a:ea typeface="Arial"/>
                <a:cs typeface="Arial"/>
                <a:sym typeface="Arial"/>
              </a:rPr>
              <a:t>© Copyright </a:t>
            </a:r>
            <a:r>
              <a:rPr lang="en-US" sz="650" b="0" i="0" u="none" strike="noStrike" cap="none" baseline="0" dirty="0" smtClean="0">
                <a:solidFill>
                  <a:srgbClr val="7F7F7F"/>
                </a:solidFill>
                <a:latin typeface="Arial"/>
                <a:ea typeface="Arial"/>
                <a:cs typeface="Arial"/>
                <a:sym typeface="Arial"/>
              </a:rPr>
              <a:t>2015 </a:t>
            </a:r>
            <a:r>
              <a:rPr lang="en-US" sz="650" b="0" i="0" u="none" strike="noStrike" cap="none" baseline="0" dirty="0">
                <a:solidFill>
                  <a:srgbClr val="7F7F7F"/>
                </a:solidFill>
                <a:latin typeface="Arial"/>
                <a:ea typeface="Arial"/>
                <a:cs typeface="Arial"/>
                <a:sym typeface="Arial"/>
              </a:rPr>
              <a:t>Pivotal. All rights reserved.</a:t>
            </a:r>
          </a:p>
        </p:txBody>
      </p:sp>
      <p:pic>
        <p:nvPicPr>
          <p:cNvPr id="10" name="Shape 10"/>
          <p:cNvPicPr preferRelativeResize="0"/>
          <p:nvPr/>
        </p:nvPicPr>
        <p:blipFill rotWithShape="1">
          <a:blip r:embed="rId5">
            <a:alphaModFix/>
          </a:blip>
          <a:srcRect/>
          <a:stretch/>
        </p:blipFill>
        <p:spPr>
          <a:xfrm>
            <a:off x="7941732" y="4713966"/>
            <a:ext cx="957261" cy="21945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6" r:id="rId1"/>
    <p:sldLayoutId id="2147483668" r:id="rId2"/>
    <p:sldLayoutId id="2147483675" r:id="rId3"/>
  </p:sldLayoutIdLst>
  <p:timing>
    <p:tnLst>
      <p:par>
        <p:cTn xmlns:p14="http://schemas.microsoft.com/office/powerpoint/2010/main" id="1" dur="indefinite" restart="never" nodeType="tmRoot"/>
      </p:par>
    </p:tnLst>
  </p:timing>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7380286"/>
      </p:ext>
    </p:extLst>
  </p:cSld>
  <p:clrMap bg1="lt1" tx1="dk1" bg2="lt2" tx2="dk2" accent1="accent1" accent2="accent2" accent3="accent3" accent4="accent4" accent5="accent5" accent6="accent6" hlink="hlink" folHlink="folHlink"/>
  <p:sldLayoutIdLst>
    <p:sldLayoutId id="2147483679"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gray">
      <p:bgPr>
        <a:solidFill>
          <a:srgbClr val="17232A"/>
        </a:solidFill>
        <a:effectLst/>
      </p:bgPr>
    </p:bg>
    <p:spTree>
      <p:nvGrpSpPr>
        <p:cNvPr id="1" name=""/>
        <p:cNvGrpSpPr/>
        <p:nvPr/>
      </p:nvGrpSpPr>
      <p:grpSpPr>
        <a:xfrm>
          <a:off x="0" y="0"/>
          <a:ext cx="0" cy="0"/>
          <a:chOff x="0" y="0"/>
          <a:chExt cx="0" cy="0"/>
        </a:xfrm>
      </p:grpSpPr>
      <p:sp>
        <p:nvSpPr>
          <p:cNvPr id="7" name="Rectangle 6"/>
          <p:cNvSpPr/>
          <p:nvPr/>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800" kern="1200" dirty="0">
              <a:solidFill>
                <a:srgbClr val="FFFFFF"/>
              </a:solidFill>
              <a:latin typeface="Arial"/>
            </a:endParaRPr>
          </a:p>
        </p:txBody>
      </p:sp>
      <p:pic>
        <p:nvPicPr>
          <p:cNvPr id="8" name="Picture 5" descr="Pivotal_Logo_white.png"/>
          <p:cNvPicPr>
            <a:picLocks noChangeAspect="1"/>
          </p:cNvPicPr>
          <p:nvPr userDrawn="1"/>
        </p:nvPicPr>
        <p:blipFill>
          <a:blip r:embed="rId19">
            <a:extLst>
              <a:ext uri="{28A0092B-C50C-407E-A947-70E740481C1C}">
                <a14:useLocalDpi xmlns:a14="http://schemas.microsoft.com/office/drawing/2010/main" val="0"/>
              </a:ext>
            </a:extLst>
          </a:blip>
          <a:srcRect/>
          <a:stretch>
            <a:fillRect/>
          </a:stretch>
        </p:blipFill>
        <p:spPr bwMode="auto">
          <a:xfrm>
            <a:off x="7942263" y="4713288"/>
            <a:ext cx="957262"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p:nvSpPr>
        <p:spPr bwMode="gray">
          <a:xfrm flipH="1">
            <a:off x="8553450" y="5021263"/>
            <a:ext cx="533400" cy="123825"/>
          </a:xfrm>
          <a:prstGeom prst="rect">
            <a:avLst/>
          </a:prstGeom>
          <a:noFill/>
        </p:spPr>
        <p:txBody>
          <a:bodyPr lIns="0" tIns="0" rIns="0" bIns="0">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eaLnBrk="1" fontAlgn="base" hangingPunct="1">
              <a:spcBef>
                <a:spcPct val="0"/>
              </a:spcBef>
              <a:spcAft>
                <a:spcPct val="0"/>
              </a:spcAft>
              <a:defRPr/>
            </a:pPr>
            <a:fld id="{05388A00-A23D-4D43-AD9A-5C5552D25C47}" type="slidenum">
              <a:rPr lang="en-US" sz="800" kern="1200" smtClean="0">
                <a:solidFill>
                  <a:srgbClr val="7F7F7F"/>
                </a:solidFill>
                <a:cs typeface="Arial" charset="0"/>
              </a:rPr>
              <a:pPr algn="r" eaLnBrk="1" fontAlgn="base" hangingPunct="1">
                <a:spcBef>
                  <a:spcPct val="0"/>
                </a:spcBef>
                <a:spcAft>
                  <a:spcPct val="0"/>
                </a:spcAft>
                <a:defRPr/>
              </a:pPr>
              <a:t>‹#›</a:t>
            </a:fld>
            <a:endParaRPr lang="en-US" sz="800" kern="1200" smtClean="0">
              <a:solidFill>
                <a:srgbClr val="7F7F7F"/>
              </a:solidFill>
              <a:cs typeface="Arial" charset="0"/>
            </a:endParaRPr>
          </a:p>
        </p:txBody>
      </p:sp>
      <p:sp>
        <p:nvSpPr>
          <p:cNvPr id="9" name="TextBox 8"/>
          <p:cNvSpPr txBox="1"/>
          <p:nvPr/>
        </p:nvSpPr>
        <p:spPr bwMode="gray">
          <a:xfrm>
            <a:off x="366713" y="5018088"/>
            <a:ext cx="2274887" cy="92333"/>
          </a:xfrm>
          <a:prstGeom prst="rect">
            <a:avLst/>
          </a:prstGeom>
          <a:noFill/>
        </p:spPr>
        <p:txBody>
          <a:bodyPr lIns="0" tIns="0" rIns="0" bIns="0">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fontAlgn="base" hangingPunct="1">
              <a:spcBef>
                <a:spcPct val="0"/>
              </a:spcBef>
              <a:spcAft>
                <a:spcPct val="0"/>
              </a:spcAft>
              <a:defRPr/>
            </a:pPr>
            <a:r>
              <a:rPr lang="en-US" sz="600" kern="1200" dirty="0" smtClean="0">
                <a:solidFill>
                  <a:srgbClr val="7F7F7F"/>
                </a:solidFill>
                <a:cs typeface="Arial" charset="0"/>
              </a:rPr>
              <a:t>© Copyright 2015 Pivotal. All rights reserved.</a:t>
            </a:r>
          </a:p>
        </p:txBody>
      </p:sp>
    </p:spTree>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715" r:id="rId16"/>
    <p:sldLayoutId id="2147483716" r:id="rId17"/>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rtl="0" eaLnBrk="0" fontAlgn="base" hangingPunct="0">
        <a:spcBef>
          <a:spcPct val="0"/>
        </a:spcBef>
        <a:spcAft>
          <a:spcPct val="0"/>
        </a:spcAft>
        <a:defRPr sz="3200" kern="1200">
          <a:solidFill>
            <a:srgbClr val="2C95DD"/>
          </a:solidFill>
          <a:latin typeface="MetaNormalLF-Roman" pitchFamily="34" charset="0"/>
          <a:ea typeface="ＭＳ Ｐゴシック" charset="0"/>
          <a:cs typeface="ＭＳ Ｐゴシック" charset="0"/>
        </a:defRPr>
      </a:lvl1pPr>
      <a:lvl2pPr algn="l" rtl="0" eaLnBrk="0" fontAlgn="base" hangingPunct="0">
        <a:spcBef>
          <a:spcPct val="0"/>
        </a:spcBef>
        <a:spcAft>
          <a:spcPct val="0"/>
        </a:spcAft>
        <a:defRPr sz="3200">
          <a:solidFill>
            <a:srgbClr val="2C95DD"/>
          </a:solidFill>
          <a:latin typeface="MetaNormalLF-Roman" charset="0"/>
          <a:ea typeface="ＭＳ Ｐゴシック" charset="0"/>
          <a:cs typeface="ＭＳ Ｐゴシック" charset="0"/>
        </a:defRPr>
      </a:lvl2pPr>
      <a:lvl3pPr algn="l" rtl="0" eaLnBrk="0" fontAlgn="base" hangingPunct="0">
        <a:spcBef>
          <a:spcPct val="0"/>
        </a:spcBef>
        <a:spcAft>
          <a:spcPct val="0"/>
        </a:spcAft>
        <a:defRPr sz="3200">
          <a:solidFill>
            <a:srgbClr val="2C95DD"/>
          </a:solidFill>
          <a:latin typeface="MetaNormalLF-Roman" charset="0"/>
          <a:ea typeface="ＭＳ Ｐゴシック" charset="0"/>
          <a:cs typeface="ＭＳ Ｐゴシック" charset="0"/>
        </a:defRPr>
      </a:lvl3pPr>
      <a:lvl4pPr algn="l" rtl="0" eaLnBrk="0" fontAlgn="base" hangingPunct="0">
        <a:spcBef>
          <a:spcPct val="0"/>
        </a:spcBef>
        <a:spcAft>
          <a:spcPct val="0"/>
        </a:spcAft>
        <a:defRPr sz="3200">
          <a:solidFill>
            <a:srgbClr val="2C95DD"/>
          </a:solidFill>
          <a:latin typeface="MetaNormalLF-Roman" charset="0"/>
          <a:ea typeface="ＭＳ Ｐゴシック" charset="0"/>
          <a:cs typeface="ＭＳ Ｐゴシック" charset="0"/>
        </a:defRPr>
      </a:lvl4pPr>
      <a:lvl5pPr algn="l" rtl="0" eaLnBrk="0" fontAlgn="base" hangingPunct="0">
        <a:spcBef>
          <a:spcPct val="0"/>
        </a:spcBef>
        <a:spcAft>
          <a:spcPct val="0"/>
        </a:spcAft>
        <a:defRPr sz="3200">
          <a:solidFill>
            <a:srgbClr val="2C95DD"/>
          </a:solidFill>
          <a:latin typeface="MetaNormalLF-Roman" charset="0"/>
          <a:ea typeface="ＭＳ Ｐゴシック" charset="0"/>
          <a:cs typeface="ＭＳ Ｐゴシック" charset="0"/>
        </a:defRPr>
      </a:lvl5pPr>
      <a:lvl6pPr marL="457200" algn="l" rtl="0" fontAlgn="base">
        <a:spcBef>
          <a:spcPct val="0"/>
        </a:spcBef>
        <a:spcAft>
          <a:spcPct val="0"/>
        </a:spcAft>
        <a:defRPr sz="3200">
          <a:solidFill>
            <a:srgbClr val="2C95DD"/>
          </a:solidFill>
          <a:latin typeface="MetaNormalLF-Roman" charset="0"/>
          <a:ea typeface="ＭＳ Ｐゴシック" charset="0"/>
          <a:cs typeface="ＭＳ Ｐゴシック" charset="0"/>
        </a:defRPr>
      </a:lvl6pPr>
      <a:lvl7pPr marL="914400" algn="l" rtl="0" fontAlgn="base">
        <a:spcBef>
          <a:spcPct val="0"/>
        </a:spcBef>
        <a:spcAft>
          <a:spcPct val="0"/>
        </a:spcAft>
        <a:defRPr sz="3200">
          <a:solidFill>
            <a:srgbClr val="2C95DD"/>
          </a:solidFill>
          <a:latin typeface="MetaNormalLF-Roman" charset="0"/>
          <a:ea typeface="ＭＳ Ｐゴシック" charset="0"/>
          <a:cs typeface="ＭＳ Ｐゴシック" charset="0"/>
        </a:defRPr>
      </a:lvl7pPr>
      <a:lvl8pPr marL="1371600" algn="l" rtl="0" fontAlgn="base">
        <a:spcBef>
          <a:spcPct val="0"/>
        </a:spcBef>
        <a:spcAft>
          <a:spcPct val="0"/>
        </a:spcAft>
        <a:defRPr sz="3200">
          <a:solidFill>
            <a:srgbClr val="2C95DD"/>
          </a:solidFill>
          <a:latin typeface="MetaNormalLF-Roman" charset="0"/>
          <a:ea typeface="ＭＳ Ｐゴシック" charset="0"/>
          <a:cs typeface="ＭＳ Ｐゴシック" charset="0"/>
        </a:defRPr>
      </a:lvl8pPr>
      <a:lvl9pPr marL="1828800" algn="l" rtl="0" fontAlgn="base">
        <a:spcBef>
          <a:spcPct val="0"/>
        </a:spcBef>
        <a:spcAft>
          <a:spcPct val="0"/>
        </a:spcAft>
        <a:defRPr sz="3200">
          <a:solidFill>
            <a:srgbClr val="2C95DD"/>
          </a:solidFill>
          <a:latin typeface="MetaNormalLF-Roman" charset="0"/>
          <a:ea typeface="ＭＳ Ｐゴシック" charset="0"/>
          <a:cs typeface="ＭＳ Ｐゴシック" charset="0"/>
        </a:defRPr>
      </a:lvl9pPr>
    </p:titleStyle>
    <p:bodyStyle>
      <a:lvl1pPr marL="228600" indent="-228600" algn="l" rtl="0" eaLnBrk="0" fontAlgn="base" hangingPunct="0">
        <a:spcBef>
          <a:spcPct val="20000"/>
        </a:spcBef>
        <a:spcAft>
          <a:spcPct val="0"/>
        </a:spcAft>
        <a:buClr>
          <a:srgbClr val="2C95DD"/>
        </a:buClr>
        <a:buFont typeface="Arial" charset="0"/>
        <a:buChar char="•"/>
        <a:defRPr sz="2800" kern="1200">
          <a:solidFill>
            <a:schemeClr val="tx1"/>
          </a:solidFill>
          <a:latin typeface="MetaNormalLF-Roman" pitchFamily="34" charset="0"/>
          <a:ea typeface="ＭＳ Ｐゴシック" charset="0"/>
          <a:cs typeface="ＭＳ Ｐゴシック" charset="0"/>
        </a:defRPr>
      </a:lvl1pPr>
      <a:lvl2pPr marL="742950" indent="-285750" algn="l" rtl="0" eaLnBrk="0" fontAlgn="base" hangingPunct="0">
        <a:spcBef>
          <a:spcPct val="20000"/>
        </a:spcBef>
        <a:spcAft>
          <a:spcPct val="0"/>
        </a:spcAft>
        <a:buClr>
          <a:srgbClr val="2C95DD"/>
        </a:buClr>
        <a:buFont typeface="Arial" charset="0"/>
        <a:buChar char="–"/>
        <a:defRPr sz="2400" kern="1200">
          <a:solidFill>
            <a:schemeClr val="tx1"/>
          </a:solidFill>
          <a:latin typeface="MetaNormalLF-Roman" pitchFamily="34" charset="0"/>
          <a:ea typeface="ＭＳ Ｐゴシック" charset="0"/>
          <a:cs typeface="ＭＳ Ｐゴシック" charset="0"/>
        </a:defRPr>
      </a:lvl2pPr>
      <a:lvl3pPr marL="1143000" indent="-228600" algn="l" rtl="0" eaLnBrk="0" fontAlgn="base" hangingPunct="0">
        <a:spcBef>
          <a:spcPct val="20000"/>
        </a:spcBef>
        <a:spcAft>
          <a:spcPct val="0"/>
        </a:spcAft>
        <a:buClr>
          <a:srgbClr val="2C95DD"/>
        </a:buClr>
        <a:buFont typeface="Arial" charset="0"/>
        <a:buChar char="•"/>
        <a:defRPr sz="2000" kern="1200">
          <a:solidFill>
            <a:schemeClr val="tx1"/>
          </a:solidFill>
          <a:latin typeface="MetaNormalLF-Roman" pitchFamily="34" charset="0"/>
          <a:ea typeface="ＭＳ Ｐゴシック" charset="0"/>
          <a:cs typeface="ＭＳ Ｐゴシック" charset="0"/>
        </a:defRPr>
      </a:lvl3pPr>
      <a:lvl4pPr marL="1600200" indent="-228600" algn="l" rtl="0" eaLnBrk="0" fontAlgn="base" hangingPunct="0">
        <a:spcBef>
          <a:spcPct val="20000"/>
        </a:spcBef>
        <a:spcAft>
          <a:spcPct val="0"/>
        </a:spcAft>
        <a:buClr>
          <a:srgbClr val="2C95DD"/>
        </a:buClr>
        <a:buFont typeface="Arial" charset="0"/>
        <a:buChar char="–"/>
        <a:defRPr kern="1200">
          <a:solidFill>
            <a:schemeClr val="tx1"/>
          </a:solidFill>
          <a:latin typeface="MetaNormalLF-Roman" pitchFamily="34" charset="0"/>
          <a:ea typeface="ＭＳ Ｐゴシック" charset="0"/>
          <a:cs typeface="ＭＳ Ｐゴシック" charset="0"/>
        </a:defRPr>
      </a:lvl4pPr>
      <a:lvl5pPr marL="2057400" indent="-228600" algn="l" rtl="0" eaLnBrk="0" fontAlgn="base" hangingPunct="0">
        <a:spcBef>
          <a:spcPct val="20000"/>
        </a:spcBef>
        <a:spcAft>
          <a:spcPct val="0"/>
        </a:spcAft>
        <a:buClr>
          <a:srgbClr val="2C95DD"/>
        </a:buClr>
        <a:buFont typeface="Arial" charset="0"/>
        <a:buChar char="»"/>
        <a:defRPr kern="1200">
          <a:solidFill>
            <a:schemeClr val="tx1"/>
          </a:solidFill>
          <a:latin typeface="MetaNormalLF-Roman" pitchFamily="34" charset="0"/>
          <a:ea typeface="ＭＳ Ｐゴシック" charset="0"/>
          <a:cs typeface="ＭＳ Ｐゴシック"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3.png"/><Relationship Id="rId6" Type="http://schemas.openxmlformats.org/officeDocument/2006/relationships/image" Target="../media/image24.png"/><Relationship Id="rId7" Type="http://schemas.openxmlformats.org/officeDocument/2006/relationships/image" Target="../media/image25.png"/><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1" Type="http://schemas.openxmlformats.org/officeDocument/2006/relationships/image" Target="../media/image18.png"/><Relationship Id="rId12" Type="http://schemas.openxmlformats.org/officeDocument/2006/relationships/image" Target="../media/image19.png"/><Relationship Id="rId13" Type="http://schemas.openxmlformats.org/officeDocument/2006/relationships/image" Target="../media/image20.png"/><Relationship Id="rId1" Type="http://schemas.openxmlformats.org/officeDocument/2006/relationships/slideLayout" Target="../slideLayouts/slideLayout21.xml"/><Relationship Id="rId2" Type="http://schemas.openxmlformats.org/officeDocument/2006/relationships/notesSlide" Target="../notesSlides/notesSlide6.xml"/><Relationship Id="rId3" Type="http://schemas.openxmlformats.org/officeDocument/2006/relationships/image" Target="../media/image10.jpeg"/><Relationship Id="rId4" Type="http://schemas.openxmlformats.org/officeDocument/2006/relationships/image" Target="../media/image11.jpe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14.png"/><Relationship Id="rId8" Type="http://schemas.openxmlformats.org/officeDocument/2006/relationships/image" Target="../media/image15.png"/><Relationship Id="rId9" Type="http://schemas.openxmlformats.org/officeDocument/2006/relationships/image" Target="../media/image16.png"/><Relationship Id="rId10"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big-data-icon_grey.png"/>
          <p:cNvPicPr>
            <a:picLocks noChangeAspect="1"/>
          </p:cNvPicPr>
          <p:nvPr/>
        </p:nvPicPr>
        <p:blipFill>
          <a:blip r:embed="rId3">
            <a:alphaModFix amt="70000"/>
          </a:blip>
          <a:stretch>
            <a:fillRect/>
          </a:stretch>
        </p:blipFill>
        <p:spPr>
          <a:xfrm>
            <a:off x="394790" y="1059906"/>
            <a:ext cx="4069104" cy="3992700"/>
          </a:xfrm>
          <a:prstGeom prst="rect">
            <a:avLst/>
          </a:prstGeom>
        </p:spPr>
      </p:pic>
      <p:pic>
        <p:nvPicPr>
          <p:cNvPr id="10" name="Picture 9" descr="binary_background.png"/>
          <p:cNvPicPr>
            <a:picLocks noChangeAspect="1"/>
          </p:cNvPicPr>
          <p:nvPr/>
        </p:nvPicPr>
        <p:blipFill>
          <a:blip r:embed="rId4">
            <a:alphaModFix amt="54000"/>
          </a:blip>
          <a:srcRect l="17311" t="15260" r="6226" b="16613"/>
          <a:stretch>
            <a:fillRect/>
          </a:stretch>
        </p:blipFill>
        <p:spPr>
          <a:xfrm>
            <a:off x="0" y="0"/>
            <a:ext cx="9144000" cy="5143500"/>
          </a:xfrm>
          <a:prstGeom prst="rect">
            <a:avLst/>
          </a:prstGeom>
        </p:spPr>
      </p:pic>
      <p:sp>
        <p:nvSpPr>
          <p:cNvPr id="2" name="Rectangle 1"/>
          <p:cNvSpPr/>
          <p:nvPr/>
        </p:nvSpPr>
        <p:spPr>
          <a:xfrm>
            <a:off x="0" y="0"/>
            <a:ext cx="9144000" cy="5143500"/>
          </a:xfrm>
          <a:prstGeom prst="rect">
            <a:avLst/>
          </a:prstGeom>
          <a:solidFill>
            <a:srgbClr val="17232A">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err="1" smtClean="0">
                <a:solidFill>
                  <a:srgbClr val="008881"/>
                </a:solidFill>
              </a:rPr>
              <a:t>iDA</a:t>
            </a:r>
            <a:r>
              <a:rPr lang="en-US" sz="4800" b="1" dirty="0" smtClean="0">
                <a:solidFill>
                  <a:srgbClr val="008881"/>
                </a:solidFill>
              </a:rPr>
              <a:t> Cloud App Architecting  Workshop</a:t>
            </a:r>
            <a:endParaRPr lang="en-US" sz="4800" b="1" dirty="0">
              <a:solidFill>
                <a:srgbClr val="008881"/>
              </a:solidFill>
            </a:endParaRPr>
          </a:p>
        </p:txBody>
      </p:sp>
      <p:sp>
        <p:nvSpPr>
          <p:cNvPr id="11" name="Shape 84"/>
          <p:cNvSpPr txBox="1">
            <a:spLocks/>
          </p:cNvSpPr>
          <p:nvPr/>
        </p:nvSpPr>
        <p:spPr>
          <a:xfrm>
            <a:off x="2613025" y="3549771"/>
            <a:ext cx="6312025" cy="1006500"/>
          </a:xfrm>
          <a:prstGeom prst="rect">
            <a:avLst/>
          </a:prstGeom>
        </p:spPr>
        <p:txBody>
          <a:bodyPr lIns="91425" tIns="91425" rIns="91425" bIns="91425" anchor="b"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stStyle>
          <a:p>
            <a:pPr algn="ctr"/>
            <a:r>
              <a:rPr lang="en-US" sz="2800" b="1" dirty="0" smtClean="0">
                <a:solidFill>
                  <a:srgbClr val="F27C3A"/>
                </a:solidFill>
              </a:rPr>
              <a:t>Cloud </a:t>
            </a:r>
            <a:r>
              <a:rPr lang="en-US" sz="2800" b="1" dirty="0">
                <a:solidFill>
                  <a:srgbClr val="F27C3A"/>
                </a:solidFill>
              </a:rPr>
              <a:t>Foundry </a:t>
            </a:r>
            <a:r>
              <a:rPr lang="en-US" sz="2800" b="1" dirty="0" smtClean="0">
                <a:solidFill>
                  <a:srgbClr val="F27C3A"/>
                </a:solidFill>
              </a:rPr>
              <a:t>and </a:t>
            </a:r>
            <a:r>
              <a:rPr lang="en-US" sz="2800" b="1" dirty="0" err="1" smtClean="0">
                <a:solidFill>
                  <a:srgbClr val="F27C3A"/>
                </a:solidFill>
              </a:rPr>
              <a:t>Microservices</a:t>
            </a:r>
            <a:endParaRPr lang="en-US" sz="2800" b="1" dirty="0">
              <a:solidFill>
                <a:srgbClr val="F27C3A"/>
              </a:solidFill>
            </a:endParaRPr>
          </a:p>
        </p:txBody>
      </p:sp>
      <p:pic>
        <p:nvPicPr>
          <p:cNvPr id="14" name="Picture 2" descr="C:\Users\sdunn\Documents\Pivotal Corporate\presentation\Misc Assets\pivotal-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6738" y="0"/>
            <a:ext cx="2046287" cy="80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9968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3708" y="1170132"/>
            <a:ext cx="2797492" cy="3296242"/>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ubtitle 4"/>
          <p:cNvSpPr>
            <a:spLocks noGrp="1"/>
          </p:cNvSpPr>
          <p:nvPr>
            <p:ph type="body" idx="1"/>
          </p:nvPr>
        </p:nvSpPr>
        <p:spPr/>
        <p:txBody>
          <a:bodyPr/>
          <a:lstStyle/>
          <a:p>
            <a:r>
              <a:rPr lang="en-US" dirty="0" smtClean="0">
                <a:solidFill>
                  <a:srgbClr val="008881"/>
                </a:solidFill>
              </a:rPr>
              <a:t>Start New Software Projects Using Cloud Native Patterns</a:t>
            </a:r>
            <a:endParaRPr lang="en-US" dirty="0">
              <a:solidFill>
                <a:srgbClr val="008881"/>
              </a:solidFill>
            </a:endParaRPr>
          </a:p>
        </p:txBody>
      </p:sp>
      <p:sp>
        <p:nvSpPr>
          <p:cNvPr id="2" name="Title 1"/>
          <p:cNvSpPr>
            <a:spLocks noGrp="1"/>
          </p:cNvSpPr>
          <p:nvPr>
            <p:ph type="title"/>
          </p:nvPr>
        </p:nvSpPr>
        <p:spPr/>
        <p:txBody>
          <a:bodyPr/>
          <a:lstStyle/>
          <a:p>
            <a:r>
              <a:rPr lang="en-US" dirty="0" smtClean="0"/>
              <a:t>Cloud Native Application Architecture</a:t>
            </a:r>
            <a:endParaRPr lang="en-US" dirty="0"/>
          </a:p>
        </p:txBody>
      </p:sp>
      <p:sp>
        <p:nvSpPr>
          <p:cNvPr id="3" name="Content Placeholder 2"/>
          <p:cNvSpPr>
            <a:spLocks noGrp="1"/>
          </p:cNvSpPr>
          <p:nvPr>
            <p:ph sz="quarter" idx="10"/>
          </p:nvPr>
        </p:nvSpPr>
        <p:spPr>
          <a:xfrm>
            <a:off x="3389971" y="1419224"/>
            <a:ext cx="5384072" cy="3199429"/>
          </a:xfrm>
        </p:spPr>
        <p:txBody>
          <a:bodyPr>
            <a:normAutofit fontScale="92500" lnSpcReduction="10000"/>
          </a:bodyPr>
          <a:lstStyle/>
          <a:p>
            <a:r>
              <a:rPr lang="en-US" dirty="0" smtClean="0"/>
              <a:t>Scale Horizontally</a:t>
            </a:r>
          </a:p>
          <a:p>
            <a:r>
              <a:rPr lang="en-US" dirty="0" smtClean="0"/>
              <a:t>Architected for Zero Downtime</a:t>
            </a:r>
          </a:p>
          <a:p>
            <a:r>
              <a:rPr lang="en-US" dirty="0" smtClean="0"/>
              <a:t>Have No Physical Dependencies</a:t>
            </a:r>
          </a:p>
          <a:p>
            <a:r>
              <a:rPr lang="en-US" dirty="0" smtClean="0"/>
              <a:t>Often Organized as Microservices</a:t>
            </a:r>
          </a:p>
          <a:p>
            <a:r>
              <a:rPr lang="en-US" dirty="0" smtClean="0"/>
              <a:t>Assume That </a:t>
            </a:r>
            <a:r>
              <a:rPr lang="en-US" dirty="0"/>
              <a:t>Failure Happens</a:t>
            </a:r>
          </a:p>
          <a:p>
            <a:r>
              <a:rPr lang="en-US" dirty="0" smtClean="0"/>
              <a:t>Treat Data Like a Service</a:t>
            </a:r>
          </a:p>
          <a:p>
            <a:r>
              <a:rPr lang="en-US" dirty="0" smtClean="0"/>
              <a:t>Use 12-Factor Patterns*</a:t>
            </a:r>
            <a:endParaRPr lang="en-US" dirty="0"/>
          </a:p>
        </p:txBody>
      </p:sp>
      <p:grpSp>
        <p:nvGrpSpPr>
          <p:cNvPr id="29" name="Group 28"/>
          <p:cNvGrpSpPr/>
          <p:nvPr/>
        </p:nvGrpSpPr>
        <p:grpSpPr>
          <a:xfrm>
            <a:off x="533400" y="1293562"/>
            <a:ext cx="2743200" cy="3134712"/>
            <a:chOff x="533400" y="1293562"/>
            <a:chExt cx="2743200" cy="3134712"/>
          </a:xfrm>
        </p:grpSpPr>
        <p:sp>
          <p:nvSpPr>
            <p:cNvPr id="6" name="Rounded Rectangle 5"/>
            <p:cNvSpPr/>
            <p:nvPr/>
          </p:nvSpPr>
          <p:spPr>
            <a:xfrm>
              <a:off x="2133600" y="1352550"/>
              <a:ext cx="928749" cy="562110"/>
            </a:xfrm>
            <a:prstGeom prst="roundRect">
              <a:avLst/>
            </a:prstGeom>
            <a:solidFill>
              <a:schemeClr val="bg1">
                <a:lumMod val="6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rgbClr val="FFFFFF"/>
                </a:solidFill>
                <a:latin typeface="Helvetica Neue Bold Condensed"/>
                <a:cs typeface="Helvetica Neue Bold Condensed"/>
              </a:endParaRPr>
            </a:p>
          </p:txBody>
        </p:sp>
        <p:sp>
          <p:nvSpPr>
            <p:cNvPr id="7" name="Rounded Rectangle 6"/>
            <p:cNvSpPr/>
            <p:nvPr/>
          </p:nvSpPr>
          <p:spPr>
            <a:xfrm>
              <a:off x="791330" y="1293562"/>
              <a:ext cx="491691" cy="608952"/>
            </a:xfrm>
            <a:prstGeom prst="roundRect">
              <a:avLst/>
            </a:prstGeom>
            <a:solidFill>
              <a:schemeClr val="accent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Calibri" pitchFamily="34" charset="0"/>
                <a:cs typeface="Calibri" pitchFamily="34" charset="0"/>
              </a:endParaRPr>
            </a:p>
          </p:txBody>
        </p:sp>
        <p:sp>
          <p:nvSpPr>
            <p:cNvPr id="8" name="Rounded Rectangle 7"/>
            <p:cNvSpPr/>
            <p:nvPr/>
          </p:nvSpPr>
          <p:spPr>
            <a:xfrm>
              <a:off x="1389585" y="1573960"/>
              <a:ext cx="273162" cy="327897"/>
            </a:xfrm>
            <a:prstGeom prst="roundRect">
              <a:avLst/>
            </a:prstGeom>
            <a:solidFill>
              <a:schemeClr val="tx2">
                <a:lumMod val="20000"/>
                <a:lumOff val="8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9" name="Rounded Rectangle 8"/>
            <p:cNvSpPr/>
            <p:nvPr/>
          </p:nvSpPr>
          <p:spPr>
            <a:xfrm>
              <a:off x="1608115" y="1419057"/>
              <a:ext cx="273162" cy="327897"/>
            </a:xfrm>
            <a:prstGeom prst="roundRect">
              <a:avLst/>
            </a:prstGeom>
            <a:solidFill>
              <a:schemeClr val="tx2">
                <a:lumMod val="20000"/>
                <a:lumOff val="8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10" name="Rounded Rectangle 9"/>
            <p:cNvSpPr/>
            <p:nvPr/>
          </p:nvSpPr>
          <p:spPr>
            <a:xfrm>
              <a:off x="1752645" y="1527118"/>
              <a:ext cx="273162" cy="327897"/>
            </a:xfrm>
            <a:prstGeom prst="roundRect">
              <a:avLst/>
            </a:prstGeom>
            <a:solidFill>
              <a:schemeClr val="tx2">
                <a:lumMod val="20000"/>
                <a:lumOff val="8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pic>
          <p:nvPicPr>
            <p:cNvPr id="11" name="Picture 10"/>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rot="5400000">
              <a:off x="1876116" y="3232621"/>
              <a:ext cx="1707901" cy="476050"/>
            </a:xfrm>
            <a:prstGeom prst="rect">
              <a:avLst/>
            </a:prstGeom>
          </p:spPr>
        </p:pic>
        <p:pic>
          <p:nvPicPr>
            <p:cNvPr id="12" name="Picture 11"/>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rot="5400000">
              <a:off x="1056585" y="3076786"/>
              <a:ext cx="1528045" cy="607863"/>
            </a:xfrm>
            <a:prstGeom prst="rect">
              <a:avLst/>
            </a:prstGeom>
          </p:spPr>
        </p:pic>
        <p:pic>
          <p:nvPicPr>
            <p:cNvPr id="13" name="Picture 12"/>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rot="5400000">
              <a:off x="216544" y="3232621"/>
              <a:ext cx="1707901" cy="476050"/>
            </a:xfrm>
            <a:prstGeom prst="rect">
              <a:avLst/>
            </a:prstGeom>
          </p:spPr>
        </p:pic>
        <p:sp>
          <p:nvSpPr>
            <p:cNvPr id="14" name="Rectangle 13"/>
            <p:cNvSpPr/>
            <p:nvPr/>
          </p:nvSpPr>
          <p:spPr>
            <a:xfrm rot="5400000">
              <a:off x="2463978" y="2794638"/>
              <a:ext cx="356396" cy="123358"/>
            </a:xfrm>
            <a:prstGeom prst="rect">
              <a:avLst/>
            </a:prstGeom>
            <a:solidFill>
              <a:srgbClr val="FFFFFF"/>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rot="5400000">
              <a:off x="1358953" y="3944156"/>
              <a:ext cx="356396" cy="243417"/>
            </a:xfrm>
            <a:prstGeom prst="rect">
              <a:avLst/>
            </a:prstGeom>
            <a:solidFill>
              <a:srgbClr val="FFFFFF"/>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rot="5400000">
              <a:off x="1504521" y="2684983"/>
              <a:ext cx="356396" cy="260424"/>
            </a:xfrm>
            <a:prstGeom prst="rect">
              <a:avLst/>
            </a:prstGeom>
            <a:solidFill>
              <a:srgbClr val="FFFFFF"/>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rot="5400000">
              <a:off x="757517" y="2760372"/>
              <a:ext cx="356396" cy="219304"/>
            </a:xfrm>
            <a:prstGeom prst="rect">
              <a:avLst/>
            </a:prstGeom>
            <a:solidFill>
              <a:srgbClr val="FFFFFF"/>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rot="5400000">
              <a:off x="1747363" y="1052987"/>
              <a:ext cx="315274" cy="2743200"/>
            </a:xfrm>
            <a:prstGeom prst="rect">
              <a:avLst/>
            </a:prstGeom>
          </p:spPr>
        </p:pic>
        <p:pic>
          <p:nvPicPr>
            <p:cNvPr id="20" name="Picture 19"/>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914401" y="4019817"/>
              <a:ext cx="315207" cy="399581"/>
            </a:xfrm>
            <a:prstGeom prst="rect">
              <a:avLst/>
            </a:prstGeom>
          </p:spPr>
        </p:pic>
        <p:pic>
          <p:nvPicPr>
            <p:cNvPr id="22" name="Picture 21"/>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2573181" y="4019549"/>
              <a:ext cx="322420" cy="408725"/>
            </a:xfrm>
            <a:prstGeom prst="rect">
              <a:avLst/>
            </a:prstGeom>
          </p:spPr>
        </p:pic>
        <p:pic>
          <p:nvPicPr>
            <p:cNvPr id="23" name="Picture 22"/>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a:off x="1781443" y="3867149"/>
              <a:ext cx="275958" cy="339128"/>
            </a:xfrm>
            <a:prstGeom prst="rect">
              <a:avLst/>
            </a:prstGeom>
            <a:solidFill>
              <a:schemeClr val="bg1"/>
            </a:solidFill>
          </p:spPr>
        </p:pic>
        <p:cxnSp>
          <p:nvCxnSpPr>
            <p:cNvPr id="25" name="Straight Arrow Connector 24"/>
            <p:cNvCxnSpPr/>
            <p:nvPr/>
          </p:nvCxnSpPr>
          <p:spPr>
            <a:xfrm>
              <a:off x="990600" y="1962150"/>
              <a:ext cx="0" cy="205740"/>
            </a:xfrm>
            <a:prstGeom prst="straightConnector1">
              <a:avLst/>
            </a:prstGeom>
            <a:ln w="28575">
              <a:solidFill>
                <a:schemeClr val="bg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1600200" y="1962150"/>
              <a:ext cx="0" cy="205740"/>
            </a:xfrm>
            <a:prstGeom prst="straightConnector1">
              <a:avLst/>
            </a:prstGeom>
            <a:ln w="28575">
              <a:solidFill>
                <a:schemeClr val="bg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2362200" y="1962150"/>
              <a:ext cx="0" cy="205740"/>
            </a:xfrm>
            <a:prstGeom prst="straightConnector1">
              <a:avLst/>
            </a:prstGeom>
            <a:ln w="28575">
              <a:solidFill>
                <a:schemeClr val="bg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2807903" y="1962150"/>
              <a:ext cx="0" cy="205740"/>
            </a:xfrm>
            <a:prstGeom prst="straightConnector1">
              <a:avLst/>
            </a:prstGeom>
            <a:ln w="28575">
              <a:solidFill>
                <a:schemeClr val="bg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9" name="TextBox 18"/>
          <p:cNvSpPr txBox="1"/>
          <p:nvPr/>
        </p:nvSpPr>
        <p:spPr>
          <a:xfrm>
            <a:off x="453708" y="4681635"/>
            <a:ext cx="3181505" cy="276999"/>
          </a:xfrm>
          <a:prstGeom prst="rect">
            <a:avLst/>
          </a:prstGeom>
          <a:noFill/>
        </p:spPr>
        <p:txBody>
          <a:bodyPr wrap="none" rtlCol="0">
            <a:spAutoFit/>
          </a:bodyPr>
          <a:lstStyle/>
          <a:p>
            <a:pPr algn="ctr"/>
            <a:r>
              <a:rPr lang="en-US" sz="1200" dirty="0" smtClean="0">
                <a:solidFill>
                  <a:schemeClr val="bg1"/>
                </a:solidFill>
              </a:rPr>
              <a:t>* The Twelve-Factor App - http://12factor.net</a:t>
            </a:r>
          </a:p>
        </p:txBody>
      </p:sp>
    </p:spTree>
    <p:extLst>
      <p:ext uri="{BB962C8B-B14F-4D97-AF65-F5344CB8AC3E}">
        <p14:creationId xmlns:p14="http://schemas.microsoft.com/office/powerpoint/2010/main" val="124192796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ctrTitle"/>
          </p:nvPr>
        </p:nvSpPr>
        <p:spPr>
          <a:xfrm>
            <a:off x="0" y="1811507"/>
            <a:ext cx="9144000" cy="50783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numCol="1" compatLnSpc="1">
            <a:prstTxWarp prst="textNoShape">
              <a:avLst/>
            </a:prstTxWarp>
          </a:bodyPr>
          <a:lstStyle/>
          <a:p>
            <a:pPr algn="ctr"/>
            <a:r>
              <a:rPr lang="en-US" dirty="0" err="1" smtClean="0">
                <a:latin typeface="Arial" charset="0"/>
                <a:cs typeface="Arial" charset="0"/>
              </a:rPr>
              <a:t>iDA</a:t>
            </a:r>
            <a:r>
              <a:rPr lang="en-US" dirty="0" smtClean="0">
                <a:latin typeface="Arial" charset="0"/>
                <a:cs typeface="Arial" charset="0"/>
              </a:rPr>
              <a:t> Use </a:t>
            </a:r>
            <a:r>
              <a:rPr lang="en-US" dirty="0" smtClean="0">
                <a:latin typeface="Arial" charset="0"/>
                <a:cs typeface="Arial" charset="0"/>
              </a:rPr>
              <a:t>Cases</a:t>
            </a:r>
            <a:endParaRPr lang="en-US" dirty="0">
              <a:latin typeface="Arial" charset="0"/>
              <a:cs typeface="Arial" charset="0"/>
            </a:endParaRPr>
          </a:p>
        </p:txBody>
      </p:sp>
    </p:spTree>
    <p:extLst>
      <p:ext uri="{BB962C8B-B14F-4D97-AF65-F5344CB8AC3E}">
        <p14:creationId xmlns:p14="http://schemas.microsoft.com/office/powerpoint/2010/main" val="29322206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iDA</a:t>
            </a:r>
            <a:r>
              <a:rPr lang="en-US" dirty="0" smtClean="0"/>
              <a:t> Use Cases</a:t>
            </a:r>
            <a:endParaRPr lang="en-US" dirty="0"/>
          </a:p>
        </p:txBody>
      </p:sp>
      <p:sp>
        <p:nvSpPr>
          <p:cNvPr id="3" name="Content Placeholder 2"/>
          <p:cNvSpPr>
            <a:spLocks noGrp="1"/>
          </p:cNvSpPr>
          <p:nvPr>
            <p:ph sz="quarter" idx="10"/>
          </p:nvPr>
        </p:nvSpPr>
        <p:spPr>
          <a:xfrm>
            <a:off x="457200" y="1108074"/>
            <a:ext cx="8229600" cy="3353859"/>
          </a:xfrm>
        </p:spPr>
        <p:txBody>
          <a:bodyPr/>
          <a:lstStyle/>
          <a:p>
            <a:pPr>
              <a:lnSpc>
                <a:spcPct val="150000"/>
              </a:lnSpc>
            </a:pPr>
            <a:r>
              <a:rPr lang="en-US" sz="1800" dirty="0" smtClean="0"/>
              <a:t>3 small Python Apps</a:t>
            </a:r>
          </a:p>
          <a:p>
            <a:pPr>
              <a:lnSpc>
                <a:spcPct val="150000"/>
              </a:lnSpc>
            </a:pPr>
            <a:r>
              <a:rPr lang="en-US" sz="1800" dirty="0" smtClean="0"/>
              <a:t>Show how to implement it with </a:t>
            </a:r>
            <a:r>
              <a:rPr lang="en-US" sz="1800" smtClean="0"/>
              <a:t>Pivotal Solution</a:t>
            </a:r>
            <a:endParaRPr lang="en-US" sz="1800" dirty="0" smtClean="0"/>
          </a:p>
          <a:p>
            <a:pPr>
              <a:lnSpc>
                <a:spcPct val="150000"/>
              </a:lnSpc>
            </a:pPr>
            <a:endParaRPr lang="en-US" sz="1800" dirty="0"/>
          </a:p>
        </p:txBody>
      </p:sp>
    </p:spTree>
    <p:extLst>
      <p:ext uri="{BB962C8B-B14F-4D97-AF65-F5344CB8AC3E}">
        <p14:creationId xmlns:p14="http://schemas.microsoft.com/office/powerpoint/2010/main" val="39064290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ctrTitle"/>
          </p:nvPr>
        </p:nvSpPr>
        <p:spPr>
          <a:xfrm>
            <a:off x="0" y="1811507"/>
            <a:ext cx="9144000" cy="50783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numCol="1" compatLnSpc="1">
            <a:prstTxWarp prst="textNoShape">
              <a:avLst/>
            </a:prstTxWarp>
          </a:bodyPr>
          <a:lstStyle/>
          <a:p>
            <a:pPr algn="ctr"/>
            <a:r>
              <a:rPr lang="en-US" dirty="0" smtClean="0">
                <a:latin typeface="Arial" charset="0"/>
                <a:cs typeface="Arial" charset="0"/>
              </a:rPr>
              <a:t>Workshop Agenda</a:t>
            </a:r>
            <a:endParaRPr lang="en-US" dirty="0">
              <a:latin typeface="Arial" charset="0"/>
              <a:cs typeface="Arial" charset="0"/>
            </a:endParaRPr>
          </a:p>
        </p:txBody>
      </p:sp>
    </p:spTree>
    <p:extLst>
      <p:ext uri="{BB962C8B-B14F-4D97-AF65-F5344CB8AC3E}">
        <p14:creationId xmlns:p14="http://schemas.microsoft.com/office/powerpoint/2010/main" val="15474413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Workshop Agenda </a:t>
            </a:r>
            <a:endParaRPr lang="en-US" dirty="0"/>
          </a:p>
        </p:txBody>
      </p:sp>
      <p:sp>
        <p:nvSpPr>
          <p:cNvPr id="3" name="Content Placeholder 2"/>
          <p:cNvSpPr>
            <a:spLocks noGrp="1"/>
          </p:cNvSpPr>
          <p:nvPr>
            <p:ph sz="quarter" idx="10"/>
          </p:nvPr>
        </p:nvSpPr>
        <p:spPr>
          <a:xfrm>
            <a:off x="457200" y="1108074"/>
            <a:ext cx="8229600" cy="3353859"/>
          </a:xfrm>
        </p:spPr>
        <p:txBody>
          <a:bodyPr/>
          <a:lstStyle/>
          <a:p>
            <a:pPr>
              <a:lnSpc>
                <a:spcPct val="150000"/>
              </a:lnSpc>
            </a:pPr>
            <a:r>
              <a:rPr lang="en-US" sz="1800" dirty="0" smtClean="0"/>
              <a:t>Kickoff (day 1)</a:t>
            </a:r>
          </a:p>
          <a:p>
            <a:pPr>
              <a:lnSpc>
                <a:spcPct val="150000"/>
              </a:lnSpc>
            </a:pPr>
            <a:r>
              <a:rPr lang="en-US" sz="1800" dirty="0" smtClean="0"/>
              <a:t>PCF </a:t>
            </a:r>
            <a:r>
              <a:rPr lang="en-US" sz="1800" dirty="0"/>
              <a:t>101 for </a:t>
            </a:r>
            <a:r>
              <a:rPr lang="en-US" sz="1800" dirty="0" smtClean="0"/>
              <a:t>developers </a:t>
            </a:r>
            <a:r>
              <a:rPr lang="en-US" sz="1800" dirty="0"/>
              <a:t>(day 1)</a:t>
            </a:r>
            <a:endParaRPr lang="en-US" sz="1800" dirty="0" smtClean="0"/>
          </a:p>
          <a:p>
            <a:pPr>
              <a:lnSpc>
                <a:spcPct val="150000"/>
              </a:lnSpc>
            </a:pPr>
            <a:r>
              <a:rPr lang="en-US" sz="1800" dirty="0" smtClean="0"/>
              <a:t>Build Cloud Native App &amp; </a:t>
            </a:r>
            <a:r>
              <a:rPr lang="en-US" sz="1800" dirty="0" err="1" smtClean="0"/>
              <a:t>Microservice</a:t>
            </a:r>
            <a:r>
              <a:rPr lang="en-US" sz="1800" dirty="0" smtClean="0"/>
              <a:t> Architectures By using Spring Boot, Spring Cloud Service</a:t>
            </a:r>
            <a:r>
              <a:rPr lang="en-US" sz="1800" dirty="0"/>
              <a:t>(day </a:t>
            </a:r>
            <a:r>
              <a:rPr lang="en-US" sz="1800" dirty="0" smtClean="0"/>
              <a:t>2&amp;3)</a:t>
            </a:r>
          </a:p>
          <a:p>
            <a:pPr>
              <a:lnSpc>
                <a:spcPct val="150000"/>
              </a:lnSpc>
            </a:pPr>
            <a:r>
              <a:rPr lang="en-US" sz="1800" dirty="0" smtClean="0"/>
              <a:t>API Management Tool (day 4)</a:t>
            </a:r>
          </a:p>
          <a:p>
            <a:pPr>
              <a:lnSpc>
                <a:spcPct val="150000"/>
              </a:lnSpc>
            </a:pPr>
            <a:r>
              <a:rPr lang="en-US" sz="1800" dirty="0" err="1" smtClean="0"/>
              <a:t>iDA</a:t>
            </a:r>
            <a:r>
              <a:rPr lang="en-US" sz="1800" dirty="0" smtClean="0"/>
              <a:t> Use Cases Deployment</a:t>
            </a:r>
            <a:r>
              <a:rPr lang="en-US" sz="1800" dirty="0"/>
              <a:t> (day 4</a:t>
            </a:r>
            <a:r>
              <a:rPr lang="en-US" sz="1800" dirty="0" smtClean="0"/>
              <a:t>)</a:t>
            </a:r>
            <a:endParaRPr lang="en-US" sz="1800" dirty="0"/>
          </a:p>
          <a:p>
            <a:pPr>
              <a:lnSpc>
                <a:spcPct val="150000"/>
              </a:lnSpc>
            </a:pPr>
            <a:r>
              <a:rPr lang="en-US" sz="1800" dirty="0" smtClean="0"/>
              <a:t>Lab Time (day 5)</a:t>
            </a:r>
          </a:p>
        </p:txBody>
      </p:sp>
    </p:spTree>
    <p:extLst>
      <p:ext uri="{BB962C8B-B14F-4D97-AF65-F5344CB8AC3E}">
        <p14:creationId xmlns:p14="http://schemas.microsoft.com/office/powerpoint/2010/main" val="12644733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9561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dirty="0"/>
              <a:t>T</a:t>
            </a:r>
            <a:r>
              <a:rPr lang="en-US" dirty="0" smtClean="0"/>
              <a:t>o Cover</a:t>
            </a:r>
            <a:endParaRPr lang="en-US" dirty="0"/>
          </a:p>
        </p:txBody>
      </p:sp>
      <p:sp>
        <p:nvSpPr>
          <p:cNvPr id="3" name="Content Placeholder 2"/>
          <p:cNvSpPr>
            <a:spLocks noGrp="1"/>
          </p:cNvSpPr>
          <p:nvPr>
            <p:ph sz="quarter" idx="10"/>
          </p:nvPr>
        </p:nvSpPr>
        <p:spPr/>
        <p:txBody>
          <a:bodyPr/>
          <a:lstStyle/>
          <a:p>
            <a:pPr marL="285750" indent="-285750">
              <a:lnSpc>
                <a:spcPct val="150000"/>
              </a:lnSpc>
              <a:buFont typeface="Arial"/>
              <a:buChar char="•"/>
            </a:pPr>
            <a:r>
              <a:rPr lang="en-US" sz="1800" dirty="0" smtClean="0"/>
              <a:t>Know Each </a:t>
            </a:r>
            <a:r>
              <a:rPr lang="en-US" sz="1800" dirty="0" smtClean="0"/>
              <a:t>Other</a:t>
            </a:r>
          </a:p>
          <a:p>
            <a:pPr marL="285750" indent="-285750">
              <a:lnSpc>
                <a:spcPct val="150000"/>
              </a:lnSpc>
              <a:buFont typeface="Arial"/>
              <a:buChar char="•"/>
            </a:pPr>
            <a:r>
              <a:rPr lang="en-US" sz="1800" dirty="0" smtClean="0"/>
              <a:t>Workshop Objectives</a:t>
            </a:r>
          </a:p>
          <a:p>
            <a:pPr marL="285750" indent="-285750">
              <a:lnSpc>
                <a:spcPct val="150000"/>
              </a:lnSpc>
              <a:buFont typeface="Arial"/>
              <a:buChar char="•"/>
            </a:pPr>
            <a:r>
              <a:rPr lang="en-US" sz="1800" dirty="0" smtClean="0"/>
              <a:t>Pivotal Solution</a:t>
            </a:r>
          </a:p>
          <a:p>
            <a:pPr marL="285750" indent="-285750">
              <a:lnSpc>
                <a:spcPct val="150000"/>
              </a:lnSpc>
              <a:buFont typeface="Arial"/>
              <a:buChar char="•"/>
            </a:pPr>
            <a:r>
              <a:rPr lang="en-US" sz="1800" dirty="0" err="1" smtClean="0"/>
              <a:t>iDA</a:t>
            </a:r>
            <a:r>
              <a:rPr lang="en-US" sz="1800" dirty="0" smtClean="0"/>
              <a:t> </a:t>
            </a:r>
            <a:r>
              <a:rPr lang="en-US" sz="1800" dirty="0"/>
              <a:t>Use Cases</a:t>
            </a:r>
            <a:endParaRPr lang="en-US" sz="1800" dirty="0" smtClean="0"/>
          </a:p>
          <a:p>
            <a:pPr marL="285750" indent="-285750">
              <a:lnSpc>
                <a:spcPct val="150000"/>
              </a:lnSpc>
              <a:buFont typeface="Arial"/>
              <a:buChar char="•"/>
            </a:pPr>
            <a:r>
              <a:rPr lang="en-US" sz="1800" dirty="0" smtClean="0"/>
              <a:t>Workshop Agenda</a:t>
            </a:r>
          </a:p>
          <a:p>
            <a:pPr>
              <a:lnSpc>
                <a:spcPct val="150000"/>
              </a:lnSpc>
            </a:pPr>
            <a:endParaRPr lang="en-US" sz="1800" dirty="0" smtClean="0"/>
          </a:p>
          <a:p>
            <a:pPr marL="285750" indent="-285750">
              <a:lnSpc>
                <a:spcPct val="150000"/>
              </a:lnSpc>
              <a:buFont typeface="Arial"/>
              <a:buChar char="•"/>
            </a:pPr>
            <a:endParaRPr lang="en-US" sz="1800" dirty="0" smtClean="0"/>
          </a:p>
        </p:txBody>
      </p:sp>
    </p:spTree>
    <p:extLst>
      <p:ext uri="{BB962C8B-B14F-4D97-AF65-F5344CB8AC3E}">
        <p14:creationId xmlns:p14="http://schemas.microsoft.com/office/powerpoint/2010/main" val="41431439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ctrTitle"/>
          </p:nvPr>
        </p:nvSpPr>
        <p:spPr>
          <a:xfrm>
            <a:off x="0" y="1811507"/>
            <a:ext cx="9144000" cy="50783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numCol="1" compatLnSpc="1">
            <a:prstTxWarp prst="textNoShape">
              <a:avLst/>
            </a:prstTxWarp>
          </a:bodyPr>
          <a:lstStyle/>
          <a:p>
            <a:pPr algn="ctr"/>
            <a:r>
              <a:rPr lang="en-US" dirty="0" smtClean="0">
                <a:latin typeface="Arial" charset="0"/>
                <a:cs typeface="Arial" charset="0"/>
              </a:rPr>
              <a:t>Know Each Other</a:t>
            </a:r>
            <a:endParaRPr lang="en-US" dirty="0">
              <a:latin typeface="Arial" charset="0"/>
              <a:cs typeface="Arial" charset="0"/>
            </a:endParaRPr>
          </a:p>
        </p:txBody>
      </p:sp>
    </p:spTree>
    <p:extLst>
      <p:ext uri="{BB962C8B-B14F-4D97-AF65-F5344CB8AC3E}">
        <p14:creationId xmlns:p14="http://schemas.microsoft.com/office/powerpoint/2010/main" val="31279584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ctrTitle"/>
          </p:nvPr>
        </p:nvSpPr>
        <p:spPr>
          <a:xfrm>
            <a:off x="0" y="1811507"/>
            <a:ext cx="9144000" cy="50783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numCol="1" compatLnSpc="1">
            <a:prstTxWarp prst="textNoShape">
              <a:avLst/>
            </a:prstTxWarp>
          </a:bodyPr>
          <a:lstStyle/>
          <a:p>
            <a:pPr algn="ctr"/>
            <a:r>
              <a:rPr lang="en-US" dirty="0" smtClean="0">
                <a:latin typeface="Arial" charset="0"/>
                <a:cs typeface="Arial" charset="0"/>
              </a:rPr>
              <a:t>Workshop Objectives</a:t>
            </a:r>
            <a:endParaRPr lang="en-US" dirty="0">
              <a:latin typeface="Arial" charset="0"/>
              <a:cs typeface="Arial" charset="0"/>
            </a:endParaRPr>
          </a:p>
        </p:txBody>
      </p:sp>
    </p:spTree>
    <p:extLst>
      <p:ext uri="{BB962C8B-B14F-4D97-AF65-F5344CB8AC3E}">
        <p14:creationId xmlns:p14="http://schemas.microsoft.com/office/powerpoint/2010/main" val="23030227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Workshop Objectives</a:t>
            </a:r>
            <a:endParaRPr lang="en-US" dirty="0"/>
          </a:p>
        </p:txBody>
      </p:sp>
      <p:sp>
        <p:nvSpPr>
          <p:cNvPr id="3" name="Content Placeholder 2"/>
          <p:cNvSpPr>
            <a:spLocks noGrp="1"/>
          </p:cNvSpPr>
          <p:nvPr>
            <p:ph sz="quarter" idx="10"/>
          </p:nvPr>
        </p:nvSpPr>
        <p:spPr>
          <a:xfrm>
            <a:off x="457200" y="896403"/>
            <a:ext cx="8229600" cy="3353859"/>
          </a:xfrm>
        </p:spPr>
        <p:txBody>
          <a:bodyPr/>
          <a:lstStyle/>
          <a:p>
            <a:pPr>
              <a:lnSpc>
                <a:spcPct val="150000"/>
              </a:lnSpc>
            </a:pPr>
            <a:r>
              <a:rPr lang="en-US" sz="1800" dirty="0" smtClean="0"/>
              <a:t>Currently, </a:t>
            </a:r>
            <a:r>
              <a:rPr lang="en-US" sz="1800" dirty="0" err="1" smtClean="0"/>
              <a:t>iDA</a:t>
            </a:r>
            <a:r>
              <a:rPr lang="en-US" sz="1800" dirty="0" smtClean="0"/>
              <a:t> DSG team have to handle a lot </a:t>
            </a:r>
            <a:r>
              <a:rPr lang="en-US" sz="1800" dirty="0"/>
              <a:t>of ad </a:t>
            </a:r>
            <a:r>
              <a:rPr lang="en-US" sz="1800" dirty="0" smtClean="0"/>
              <a:t>hoc requirements getting different format of data from different government agencies do cleansing, reason over it, do app and share it out via many individual small web apps or REST API. The apps return in different languages, handle different data sources with different data tools.  All these apps now are parking as silos in different government agencies’ DC.  When the number of apps increase : development, provisioning, management and communications all become tedious jobs . This become a challenge on how to reuse these assets to rapidly develop new apps, do innovations via software.   </a:t>
            </a:r>
            <a:endParaRPr lang="en-US" sz="1800" dirty="0" smtClean="0"/>
          </a:p>
          <a:p>
            <a:pPr lvl="1">
              <a:lnSpc>
                <a:spcPct val="150000"/>
              </a:lnSpc>
            </a:pPr>
            <a:endParaRPr lang="en-US" sz="1400" dirty="0" smtClean="0"/>
          </a:p>
          <a:p>
            <a:pPr>
              <a:lnSpc>
                <a:spcPct val="150000"/>
              </a:lnSpc>
            </a:pPr>
            <a:endParaRPr lang="en-US" sz="1800" dirty="0" smtClean="0"/>
          </a:p>
          <a:p>
            <a:pPr>
              <a:lnSpc>
                <a:spcPct val="150000"/>
              </a:lnSpc>
            </a:pPr>
            <a:endParaRPr lang="en-US" sz="1800" dirty="0" smtClean="0"/>
          </a:p>
          <a:p>
            <a:pPr>
              <a:lnSpc>
                <a:spcPct val="150000"/>
              </a:lnSpc>
            </a:pPr>
            <a:endParaRPr lang="en-US" sz="1800" dirty="0"/>
          </a:p>
        </p:txBody>
      </p:sp>
    </p:spTree>
    <p:extLst>
      <p:ext uri="{BB962C8B-B14F-4D97-AF65-F5344CB8AC3E}">
        <p14:creationId xmlns:p14="http://schemas.microsoft.com/office/powerpoint/2010/main" val="17642455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Workshop Objectives</a:t>
            </a:r>
            <a:endParaRPr lang="en-US" dirty="0"/>
          </a:p>
        </p:txBody>
      </p:sp>
      <p:sp>
        <p:nvSpPr>
          <p:cNvPr id="3" name="Content Placeholder 2"/>
          <p:cNvSpPr>
            <a:spLocks noGrp="1"/>
          </p:cNvSpPr>
          <p:nvPr>
            <p:ph sz="quarter" idx="10"/>
          </p:nvPr>
        </p:nvSpPr>
        <p:spPr>
          <a:xfrm>
            <a:off x="457200" y="896403"/>
            <a:ext cx="8229600" cy="3353859"/>
          </a:xfrm>
        </p:spPr>
        <p:txBody>
          <a:bodyPr/>
          <a:lstStyle/>
          <a:p>
            <a:pPr>
              <a:lnSpc>
                <a:spcPct val="150000"/>
              </a:lnSpc>
            </a:pPr>
            <a:r>
              <a:rPr lang="en-US" sz="1800" dirty="0" smtClean="0"/>
              <a:t>This workshop is to introduce how to address the above issues by using Pivotal CF, Enterprise </a:t>
            </a:r>
            <a:r>
              <a:rPr lang="en-US" sz="1800" dirty="0" err="1" smtClean="0"/>
              <a:t>PaaS</a:t>
            </a:r>
            <a:r>
              <a:rPr lang="en-US" sz="1800" dirty="0" smtClean="0"/>
              <a:t> and </a:t>
            </a:r>
            <a:r>
              <a:rPr lang="en-US" sz="1800" dirty="0" err="1" smtClean="0"/>
              <a:t>Mciroservice</a:t>
            </a:r>
            <a:r>
              <a:rPr lang="en-US" sz="1800" dirty="0" smtClean="0"/>
              <a:t> Architecture to build cloud native application. </a:t>
            </a:r>
            <a:endParaRPr lang="en-US" sz="1800" dirty="0" smtClean="0"/>
          </a:p>
          <a:p>
            <a:pPr lvl="1">
              <a:lnSpc>
                <a:spcPct val="150000"/>
              </a:lnSpc>
            </a:pPr>
            <a:endParaRPr lang="en-US" sz="1400" dirty="0" smtClean="0"/>
          </a:p>
          <a:p>
            <a:pPr>
              <a:lnSpc>
                <a:spcPct val="150000"/>
              </a:lnSpc>
            </a:pPr>
            <a:endParaRPr lang="en-US" sz="1800" dirty="0" smtClean="0"/>
          </a:p>
          <a:p>
            <a:pPr>
              <a:lnSpc>
                <a:spcPct val="150000"/>
              </a:lnSpc>
            </a:pPr>
            <a:endParaRPr lang="en-US" sz="1800" dirty="0" smtClean="0"/>
          </a:p>
          <a:p>
            <a:pPr>
              <a:lnSpc>
                <a:spcPct val="150000"/>
              </a:lnSpc>
            </a:pPr>
            <a:endParaRPr lang="en-US" sz="1800" dirty="0"/>
          </a:p>
        </p:txBody>
      </p:sp>
    </p:spTree>
    <p:extLst>
      <p:ext uri="{BB962C8B-B14F-4D97-AF65-F5344CB8AC3E}">
        <p14:creationId xmlns:p14="http://schemas.microsoft.com/office/powerpoint/2010/main" val="882380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ctrTitle"/>
          </p:nvPr>
        </p:nvSpPr>
        <p:spPr>
          <a:xfrm>
            <a:off x="0" y="1811507"/>
            <a:ext cx="9144000" cy="50783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numCol="1" compatLnSpc="1">
            <a:prstTxWarp prst="textNoShape">
              <a:avLst/>
            </a:prstTxWarp>
          </a:bodyPr>
          <a:lstStyle/>
          <a:p>
            <a:pPr algn="ctr"/>
            <a:r>
              <a:rPr lang="en-US" dirty="0" smtClean="0">
                <a:latin typeface="Arial" charset="0"/>
                <a:cs typeface="Arial" charset="0"/>
              </a:rPr>
              <a:t>Pivotal Solution</a:t>
            </a:r>
            <a:endParaRPr lang="en-US" dirty="0">
              <a:latin typeface="Arial" charset="0"/>
              <a:cs typeface="Arial" charset="0"/>
            </a:endParaRPr>
          </a:p>
        </p:txBody>
      </p:sp>
    </p:spTree>
    <p:extLst>
      <p:ext uri="{BB962C8B-B14F-4D97-AF65-F5344CB8AC3E}">
        <p14:creationId xmlns:p14="http://schemas.microsoft.com/office/powerpoint/2010/main" val="5554541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66713" y="173038"/>
            <a:ext cx="8410575" cy="460375"/>
          </a:xfrm>
        </p:spPr>
        <p:txBody>
          <a:bodyPr/>
          <a:lstStyle/>
          <a:p>
            <a:r>
              <a:rPr lang="en-US" sz="2800" dirty="0" smtClean="0">
                <a:solidFill>
                  <a:srgbClr val="FFFFFF"/>
                </a:solidFill>
              </a:rPr>
              <a:t>Cloud Transformation – </a:t>
            </a:r>
            <a:r>
              <a:rPr lang="en-US" sz="2800" dirty="0" err="1" smtClean="0">
                <a:solidFill>
                  <a:srgbClr val="FFFFFF"/>
                </a:solidFill>
              </a:rPr>
              <a:t>IaaS</a:t>
            </a:r>
            <a:r>
              <a:rPr lang="en-US" sz="2800" dirty="0" smtClean="0">
                <a:solidFill>
                  <a:srgbClr val="FFFFFF"/>
                </a:solidFill>
              </a:rPr>
              <a:t>, </a:t>
            </a:r>
            <a:r>
              <a:rPr lang="en-US" sz="2800" dirty="0" err="1" smtClean="0">
                <a:solidFill>
                  <a:srgbClr val="FFFFFF"/>
                </a:solidFill>
              </a:rPr>
              <a:t>PaaS</a:t>
            </a:r>
            <a:r>
              <a:rPr lang="en-US" sz="2800" dirty="0" smtClean="0">
                <a:solidFill>
                  <a:srgbClr val="FFFFFF"/>
                </a:solidFill>
              </a:rPr>
              <a:t> and </a:t>
            </a:r>
            <a:r>
              <a:rPr lang="en-US" sz="2800" dirty="0" err="1" smtClean="0">
                <a:solidFill>
                  <a:srgbClr val="FFFFFF"/>
                </a:solidFill>
              </a:rPr>
              <a:t>SaaS</a:t>
            </a:r>
            <a:endParaRPr lang="en-US" sz="2800" dirty="0">
              <a:solidFill>
                <a:srgbClr val="FFFFFF"/>
              </a:solidFill>
            </a:endParaRPr>
          </a:p>
        </p:txBody>
      </p:sp>
      <p:sp>
        <p:nvSpPr>
          <p:cNvPr id="2" name="Rounded Rectangle 1"/>
          <p:cNvSpPr/>
          <p:nvPr/>
        </p:nvSpPr>
        <p:spPr>
          <a:xfrm>
            <a:off x="4633266" y="3401060"/>
            <a:ext cx="3718560" cy="680720"/>
          </a:xfrm>
          <a:prstGeom prst="roundRect">
            <a:avLst/>
          </a:prstGeom>
          <a:ln/>
        </p:spPr>
        <p:style>
          <a:lnRef idx="0">
            <a:schemeClr val="dk1"/>
          </a:lnRef>
          <a:fillRef idx="3">
            <a:schemeClr val="dk1"/>
          </a:fillRef>
          <a:effectRef idx="3">
            <a:schemeClr val="dk1"/>
          </a:effectRef>
          <a:fontRef idx="minor">
            <a:schemeClr val="lt1"/>
          </a:fontRef>
        </p:style>
        <p:txBody>
          <a:bodyPr rtlCol="0" anchor="ctr"/>
          <a:lstStyle/>
          <a:p>
            <a:pPr algn="ctr"/>
            <a:r>
              <a:rPr lang="en-US" dirty="0" err="1" smtClean="0"/>
              <a:t>IaaS</a:t>
            </a:r>
            <a:endParaRPr lang="en-US" dirty="0"/>
          </a:p>
        </p:txBody>
      </p:sp>
      <p:sp>
        <p:nvSpPr>
          <p:cNvPr id="27" name="Rounded Rectangle 26"/>
          <p:cNvSpPr/>
          <p:nvPr/>
        </p:nvSpPr>
        <p:spPr>
          <a:xfrm>
            <a:off x="4653586" y="2075179"/>
            <a:ext cx="3708400" cy="660401"/>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PaaS</a:t>
            </a:r>
            <a:endParaRPr lang="en-US" dirty="0"/>
          </a:p>
        </p:txBody>
      </p:sp>
      <p:sp>
        <p:nvSpPr>
          <p:cNvPr id="28" name="Rounded Rectangle 27"/>
          <p:cNvSpPr/>
          <p:nvPr/>
        </p:nvSpPr>
        <p:spPr>
          <a:xfrm>
            <a:off x="4653586" y="998220"/>
            <a:ext cx="3708400" cy="665480"/>
          </a:xfrm>
          <a:prstGeom prst="round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err="1" smtClean="0"/>
              <a:t>SaaS</a:t>
            </a:r>
            <a:endParaRPr lang="en-US" dirty="0"/>
          </a:p>
        </p:txBody>
      </p:sp>
      <p:sp>
        <p:nvSpPr>
          <p:cNvPr id="29" name="Rectangle 28"/>
          <p:cNvSpPr/>
          <p:nvPr/>
        </p:nvSpPr>
        <p:spPr>
          <a:xfrm>
            <a:off x="457201" y="4076700"/>
            <a:ext cx="3622032" cy="436880"/>
          </a:xfrm>
          <a:prstGeom prst="rect">
            <a:avLst/>
          </a:prstGeom>
          <a:ln/>
        </p:spPr>
        <p:style>
          <a:lnRef idx="0">
            <a:schemeClr val="dk1"/>
          </a:lnRef>
          <a:fillRef idx="3">
            <a:schemeClr val="dk1"/>
          </a:fillRef>
          <a:effectRef idx="3">
            <a:schemeClr val="dk1"/>
          </a:effectRef>
          <a:fontRef idx="minor">
            <a:schemeClr val="lt1"/>
          </a:fontRef>
        </p:style>
        <p:txBody>
          <a:bodyPr anchor="ctr" anchorCtr="0"/>
          <a:lstStyle/>
          <a:p>
            <a:pPr algn="ctr"/>
            <a:r>
              <a:rPr lang="en-US" sz="1400" dirty="0" smtClean="0">
                <a:solidFill>
                  <a:srgbClr val="FFFFFF"/>
                </a:solidFill>
              </a:rPr>
              <a:t>Physical Servers</a:t>
            </a:r>
            <a:endParaRPr lang="en-US" sz="1400" dirty="0">
              <a:solidFill>
                <a:srgbClr val="FFFFFF"/>
              </a:solidFill>
            </a:endParaRPr>
          </a:p>
        </p:txBody>
      </p:sp>
      <p:sp>
        <p:nvSpPr>
          <p:cNvPr id="30" name="Rectangle 29"/>
          <p:cNvSpPr/>
          <p:nvPr/>
        </p:nvSpPr>
        <p:spPr>
          <a:xfrm>
            <a:off x="457199" y="3581400"/>
            <a:ext cx="3622033" cy="424180"/>
          </a:xfrm>
          <a:prstGeom prst="rect">
            <a:avLst/>
          </a:prstGeom>
          <a:ln/>
        </p:spPr>
        <p:style>
          <a:lnRef idx="0">
            <a:schemeClr val="dk1"/>
          </a:lnRef>
          <a:fillRef idx="3">
            <a:schemeClr val="dk1"/>
          </a:fillRef>
          <a:effectRef idx="3">
            <a:schemeClr val="dk1"/>
          </a:effectRef>
          <a:fontRef idx="minor">
            <a:schemeClr val="lt1"/>
          </a:fontRef>
        </p:style>
        <p:txBody>
          <a:bodyPr anchor="ctr" anchorCtr="0"/>
          <a:lstStyle/>
          <a:p>
            <a:pPr algn="ctr"/>
            <a:r>
              <a:rPr lang="en-US" sz="1400" dirty="0" smtClean="0">
                <a:solidFill>
                  <a:srgbClr val="FFFFFF"/>
                </a:solidFill>
              </a:rPr>
              <a:t>Virtualization Platform</a:t>
            </a:r>
            <a:endParaRPr lang="en-US" sz="1400" dirty="0">
              <a:solidFill>
                <a:srgbClr val="FFFFFF"/>
              </a:solidFill>
            </a:endParaRPr>
          </a:p>
        </p:txBody>
      </p:sp>
      <p:sp>
        <p:nvSpPr>
          <p:cNvPr id="31" name="Rectangle 30"/>
          <p:cNvSpPr/>
          <p:nvPr/>
        </p:nvSpPr>
        <p:spPr>
          <a:xfrm>
            <a:off x="457201" y="3073400"/>
            <a:ext cx="3622032" cy="436880"/>
          </a:xfrm>
          <a:prstGeom prst="rect">
            <a:avLst/>
          </a:prstGeom>
          <a:ln/>
        </p:spPr>
        <p:style>
          <a:lnRef idx="0">
            <a:schemeClr val="dk1"/>
          </a:lnRef>
          <a:fillRef idx="3">
            <a:schemeClr val="dk1"/>
          </a:fillRef>
          <a:effectRef idx="3">
            <a:schemeClr val="dk1"/>
          </a:effectRef>
          <a:fontRef idx="minor">
            <a:schemeClr val="lt1"/>
          </a:fontRef>
        </p:style>
        <p:txBody>
          <a:bodyPr anchor="ctr" anchorCtr="0"/>
          <a:lstStyle/>
          <a:p>
            <a:pPr algn="ctr"/>
            <a:r>
              <a:rPr lang="en-US" sz="1400" dirty="0" smtClean="0">
                <a:solidFill>
                  <a:srgbClr val="FFFFFF"/>
                </a:solidFill>
              </a:rPr>
              <a:t>Operating System</a:t>
            </a:r>
            <a:endParaRPr lang="en-US" sz="1400" dirty="0">
              <a:solidFill>
                <a:srgbClr val="FFFFFF"/>
              </a:solidFill>
            </a:endParaRPr>
          </a:p>
        </p:txBody>
      </p:sp>
      <p:sp>
        <p:nvSpPr>
          <p:cNvPr id="32" name="Rectangle 31"/>
          <p:cNvSpPr/>
          <p:nvPr/>
        </p:nvSpPr>
        <p:spPr>
          <a:xfrm>
            <a:off x="1531620" y="1887220"/>
            <a:ext cx="500380" cy="1021080"/>
          </a:xfrm>
          <a:prstGeom prst="rect">
            <a:avLst/>
          </a:prstGeom>
          <a:ln/>
        </p:spPr>
        <p:style>
          <a:lnRef idx="0">
            <a:schemeClr val="accent5"/>
          </a:lnRef>
          <a:fillRef idx="3">
            <a:schemeClr val="accent5"/>
          </a:fillRef>
          <a:effectRef idx="3">
            <a:schemeClr val="accent5"/>
          </a:effectRef>
          <a:fontRef idx="minor">
            <a:schemeClr val="lt1"/>
          </a:fontRef>
        </p:style>
        <p:txBody>
          <a:bodyPr vert="vert270" anchor="ctr" anchorCtr="0"/>
          <a:lstStyle/>
          <a:p>
            <a:pPr algn="ctr"/>
            <a:r>
              <a:rPr lang="en-US" sz="1400" dirty="0" smtClean="0">
                <a:solidFill>
                  <a:srgbClr val="FFFFFF"/>
                </a:solidFill>
              </a:rPr>
              <a:t>Data Tools</a:t>
            </a:r>
            <a:endParaRPr lang="en-US" sz="1400" dirty="0">
              <a:solidFill>
                <a:srgbClr val="FFFFFF"/>
              </a:solidFill>
            </a:endParaRPr>
          </a:p>
        </p:txBody>
      </p:sp>
      <p:sp>
        <p:nvSpPr>
          <p:cNvPr id="33" name="Rectangle 32"/>
          <p:cNvSpPr/>
          <p:nvPr/>
        </p:nvSpPr>
        <p:spPr>
          <a:xfrm>
            <a:off x="2092960" y="1889760"/>
            <a:ext cx="477520" cy="1021080"/>
          </a:xfrm>
          <a:prstGeom prst="rect">
            <a:avLst/>
          </a:prstGeom>
          <a:ln/>
        </p:spPr>
        <p:style>
          <a:lnRef idx="0">
            <a:schemeClr val="accent5"/>
          </a:lnRef>
          <a:fillRef idx="3">
            <a:schemeClr val="accent5"/>
          </a:fillRef>
          <a:effectRef idx="3">
            <a:schemeClr val="accent5"/>
          </a:effectRef>
          <a:fontRef idx="minor">
            <a:schemeClr val="lt1"/>
          </a:fontRef>
        </p:style>
        <p:txBody>
          <a:bodyPr vert="vert270" anchor="ctr" anchorCtr="0"/>
          <a:lstStyle/>
          <a:p>
            <a:pPr algn="ctr"/>
            <a:r>
              <a:rPr lang="en-US" sz="1200" dirty="0" smtClean="0">
                <a:solidFill>
                  <a:srgbClr val="FFFFFF"/>
                </a:solidFill>
              </a:rPr>
              <a:t>App Server</a:t>
            </a:r>
            <a:endParaRPr lang="en-US" sz="1200" dirty="0">
              <a:solidFill>
                <a:srgbClr val="FFFFFF"/>
              </a:solidFill>
            </a:endParaRPr>
          </a:p>
        </p:txBody>
      </p:sp>
      <p:sp>
        <p:nvSpPr>
          <p:cNvPr id="34" name="Rectangle 33"/>
          <p:cNvSpPr/>
          <p:nvPr/>
        </p:nvSpPr>
        <p:spPr>
          <a:xfrm>
            <a:off x="2613660" y="1887220"/>
            <a:ext cx="474980" cy="1021080"/>
          </a:xfrm>
          <a:prstGeom prst="rect">
            <a:avLst/>
          </a:prstGeom>
          <a:ln/>
        </p:spPr>
        <p:style>
          <a:lnRef idx="0">
            <a:schemeClr val="accent5"/>
          </a:lnRef>
          <a:fillRef idx="3">
            <a:schemeClr val="accent5"/>
          </a:fillRef>
          <a:effectRef idx="3">
            <a:schemeClr val="accent5"/>
          </a:effectRef>
          <a:fontRef idx="minor">
            <a:schemeClr val="lt1"/>
          </a:fontRef>
        </p:style>
        <p:txBody>
          <a:bodyPr vert="vert270" anchor="ctr" anchorCtr="0"/>
          <a:lstStyle/>
          <a:p>
            <a:pPr algn="ctr"/>
            <a:r>
              <a:rPr lang="en-US" sz="1400" dirty="0" smtClean="0">
                <a:solidFill>
                  <a:srgbClr val="FFFFFF"/>
                </a:solidFill>
              </a:rPr>
              <a:t>Messaging</a:t>
            </a:r>
            <a:endParaRPr lang="en-US" sz="1400" dirty="0">
              <a:solidFill>
                <a:srgbClr val="FFFFFF"/>
              </a:solidFill>
            </a:endParaRPr>
          </a:p>
        </p:txBody>
      </p:sp>
      <p:sp>
        <p:nvSpPr>
          <p:cNvPr id="35" name="Rectangle 34"/>
          <p:cNvSpPr/>
          <p:nvPr/>
        </p:nvSpPr>
        <p:spPr>
          <a:xfrm>
            <a:off x="457200" y="1196340"/>
            <a:ext cx="3622033" cy="424180"/>
          </a:xfrm>
          <a:prstGeom prst="rect">
            <a:avLst/>
          </a:prstGeom>
          <a:ln/>
        </p:spPr>
        <p:style>
          <a:lnRef idx="0">
            <a:schemeClr val="accent3"/>
          </a:lnRef>
          <a:fillRef idx="3">
            <a:schemeClr val="accent3"/>
          </a:fillRef>
          <a:effectRef idx="3">
            <a:schemeClr val="accent3"/>
          </a:effectRef>
          <a:fontRef idx="minor">
            <a:schemeClr val="lt1"/>
          </a:fontRef>
        </p:style>
        <p:txBody>
          <a:bodyPr anchor="ctr" anchorCtr="0"/>
          <a:lstStyle/>
          <a:p>
            <a:pPr algn="ctr"/>
            <a:r>
              <a:rPr lang="en-US" sz="1400" dirty="0" smtClean="0">
                <a:solidFill>
                  <a:srgbClr val="FFFFFF"/>
                </a:solidFill>
              </a:rPr>
              <a:t>Application/Software</a:t>
            </a:r>
            <a:endParaRPr lang="en-US" sz="1400" dirty="0">
              <a:solidFill>
                <a:srgbClr val="FFFFFF"/>
              </a:solidFill>
            </a:endParaRPr>
          </a:p>
        </p:txBody>
      </p:sp>
      <p:sp>
        <p:nvSpPr>
          <p:cNvPr id="36" name="Rectangle 35"/>
          <p:cNvSpPr/>
          <p:nvPr/>
        </p:nvSpPr>
        <p:spPr>
          <a:xfrm>
            <a:off x="1298767" y="643568"/>
            <a:ext cx="1278688" cy="338554"/>
          </a:xfrm>
          <a:prstGeom prst="rect">
            <a:avLst/>
          </a:prstGeom>
        </p:spPr>
        <p:txBody>
          <a:bodyPr wrap="none">
            <a:spAutoFit/>
          </a:bodyPr>
          <a:lstStyle/>
          <a:p>
            <a:r>
              <a:rPr lang="en-US" sz="1600" b="1" i="1" dirty="0" smtClean="0">
                <a:solidFill>
                  <a:schemeClr val="bg1"/>
                </a:solidFill>
              </a:rPr>
              <a:t>Traditional</a:t>
            </a:r>
            <a:endParaRPr lang="en-US" sz="1600" i="1" dirty="0">
              <a:solidFill>
                <a:schemeClr val="bg1"/>
              </a:solidFill>
            </a:endParaRPr>
          </a:p>
        </p:txBody>
      </p:sp>
      <p:sp>
        <p:nvSpPr>
          <p:cNvPr id="38" name="Rectangle 37"/>
          <p:cNvSpPr/>
          <p:nvPr/>
        </p:nvSpPr>
        <p:spPr>
          <a:xfrm>
            <a:off x="6096827" y="595313"/>
            <a:ext cx="814819" cy="338554"/>
          </a:xfrm>
          <a:prstGeom prst="rect">
            <a:avLst/>
          </a:prstGeom>
        </p:spPr>
        <p:txBody>
          <a:bodyPr wrap="none">
            <a:spAutoFit/>
          </a:bodyPr>
          <a:lstStyle/>
          <a:p>
            <a:r>
              <a:rPr lang="en-US" sz="1600" b="1" i="1" dirty="0" smtClean="0">
                <a:solidFill>
                  <a:srgbClr val="FFFFFF"/>
                </a:solidFill>
              </a:rPr>
              <a:t>Cloud</a:t>
            </a:r>
            <a:endParaRPr lang="en-US" sz="1600" i="1" dirty="0">
              <a:solidFill>
                <a:srgbClr val="FFFFFF"/>
              </a:solidFill>
            </a:endParaRPr>
          </a:p>
        </p:txBody>
      </p:sp>
      <p:sp>
        <p:nvSpPr>
          <p:cNvPr id="39" name="Rectangle 38"/>
          <p:cNvSpPr/>
          <p:nvPr/>
        </p:nvSpPr>
        <p:spPr>
          <a:xfrm>
            <a:off x="3139433" y="1889760"/>
            <a:ext cx="447047" cy="1021080"/>
          </a:xfrm>
          <a:prstGeom prst="rect">
            <a:avLst/>
          </a:prstGeom>
          <a:ln/>
        </p:spPr>
        <p:style>
          <a:lnRef idx="0">
            <a:schemeClr val="accent5"/>
          </a:lnRef>
          <a:fillRef idx="3">
            <a:schemeClr val="accent5"/>
          </a:fillRef>
          <a:effectRef idx="3">
            <a:schemeClr val="accent5"/>
          </a:effectRef>
          <a:fontRef idx="minor">
            <a:schemeClr val="lt1"/>
          </a:fontRef>
        </p:style>
        <p:txBody>
          <a:bodyPr vert="vert270" anchor="ctr" anchorCtr="0"/>
          <a:lstStyle/>
          <a:p>
            <a:pPr algn="ctr"/>
            <a:r>
              <a:rPr lang="en-US" sz="1200" dirty="0" smtClean="0">
                <a:solidFill>
                  <a:schemeClr val="bg1"/>
                </a:solidFill>
              </a:rPr>
              <a:t>Deployment</a:t>
            </a:r>
            <a:endParaRPr lang="en-US" sz="1200" dirty="0">
              <a:solidFill>
                <a:schemeClr val="bg1"/>
              </a:solidFill>
            </a:endParaRPr>
          </a:p>
        </p:txBody>
      </p:sp>
      <p:sp>
        <p:nvSpPr>
          <p:cNvPr id="40" name="Rectangle 39"/>
          <p:cNvSpPr/>
          <p:nvPr/>
        </p:nvSpPr>
        <p:spPr>
          <a:xfrm>
            <a:off x="991427" y="1887220"/>
            <a:ext cx="500380" cy="1021080"/>
          </a:xfrm>
          <a:prstGeom prst="rect">
            <a:avLst/>
          </a:prstGeom>
          <a:ln/>
        </p:spPr>
        <p:style>
          <a:lnRef idx="0">
            <a:schemeClr val="accent5"/>
          </a:lnRef>
          <a:fillRef idx="3">
            <a:schemeClr val="accent5"/>
          </a:fillRef>
          <a:effectRef idx="3">
            <a:schemeClr val="accent5"/>
          </a:effectRef>
          <a:fontRef idx="minor">
            <a:schemeClr val="lt1"/>
          </a:fontRef>
        </p:style>
        <p:txBody>
          <a:bodyPr vert="vert270" anchor="ctr" anchorCtr="0"/>
          <a:lstStyle/>
          <a:p>
            <a:pPr algn="ctr"/>
            <a:r>
              <a:rPr lang="en-US" sz="1400" dirty="0" smtClean="0">
                <a:solidFill>
                  <a:srgbClr val="FFFFFF"/>
                </a:solidFill>
              </a:rPr>
              <a:t>Runtime</a:t>
            </a:r>
            <a:endParaRPr lang="en-US" sz="1400" dirty="0">
              <a:solidFill>
                <a:srgbClr val="FFFFFF"/>
              </a:solidFill>
            </a:endParaRPr>
          </a:p>
        </p:txBody>
      </p:sp>
      <p:sp>
        <p:nvSpPr>
          <p:cNvPr id="41" name="Rectangle 40"/>
          <p:cNvSpPr/>
          <p:nvPr/>
        </p:nvSpPr>
        <p:spPr>
          <a:xfrm>
            <a:off x="457200" y="1879601"/>
            <a:ext cx="500380" cy="1021080"/>
          </a:xfrm>
          <a:prstGeom prst="rect">
            <a:avLst/>
          </a:prstGeom>
          <a:ln/>
        </p:spPr>
        <p:style>
          <a:lnRef idx="0">
            <a:schemeClr val="accent5"/>
          </a:lnRef>
          <a:fillRef idx="3">
            <a:schemeClr val="accent5"/>
          </a:fillRef>
          <a:effectRef idx="3">
            <a:schemeClr val="accent5"/>
          </a:effectRef>
          <a:fontRef idx="minor">
            <a:schemeClr val="lt1"/>
          </a:fontRef>
        </p:style>
        <p:txBody>
          <a:bodyPr vert="vert270" anchor="ctr" anchorCtr="0"/>
          <a:lstStyle/>
          <a:p>
            <a:pPr algn="ctr"/>
            <a:r>
              <a:rPr lang="en-US" sz="1400" dirty="0" smtClean="0">
                <a:solidFill>
                  <a:srgbClr val="FFFFFF"/>
                </a:solidFill>
              </a:rPr>
              <a:t>Language </a:t>
            </a:r>
            <a:endParaRPr lang="en-US" sz="1400" dirty="0">
              <a:solidFill>
                <a:srgbClr val="FFFFFF"/>
              </a:solidFill>
            </a:endParaRPr>
          </a:p>
        </p:txBody>
      </p:sp>
      <p:sp>
        <p:nvSpPr>
          <p:cNvPr id="42" name="Rectangle 41"/>
          <p:cNvSpPr/>
          <p:nvPr/>
        </p:nvSpPr>
        <p:spPr>
          <a:xfrm>
            <a:off x="3632186" y="1889760"/>
            <a:ext cx="447047" cy="1021080"/>
          </a:xfrm>
          <a:prstGeom prst="rect">
            <a:avLst/>
          </a:prstGeom>
          <a:ln/>
        </p:spPr>
        <p:style>
          <a:lnRef idx="0">
            <a:schemeClr val="accent5"/>
          </a:lnRef>
          <a:fillRef idx="3">
            <a:schemeClr val="accent5"/>
          </a:fillRef>
          <a:effectRef idx="3">
            <a:schemeClr val="accent5"/>
          </a:effectRef>
          <a:fontRef idx="minor">
            <a:schemeClr val="lt1"/>
          </a:fontRef>
        </p:style>
        <p:txBody>
          <a:bodyPr vert="vert270" anchor="ctr" anchorCtr="0"/>
          <a:lstStyle/>
          <a:p>
            <a:pPr algn="ctr"/>
            <a:r>
              <a:rPr lang="en-US" sz="1200" dirty="0" smtClean="0">
                <a:solidFill>
                  <a:schemeClr val="bg1"/>
                </a:solidFill>
              </a:rPr>
              <a:t>APM</a:t>
            </a:r>
            <a:endParaRPr lang="en-US" sz="1200" dirty="0">
              <a:solidFill>
                <a:schemeClr val="bg1"/>
              </a:solidFill>
            </a:endParaRPr>
          </a:p>
        </p:txBody>
      </p:sp>
      <p:sp>
        <p:nvSpPr>
          <p:cNvPr id="4" name="Rounded Rectangle 3"/>
          <p:cNvSpPr/>
          <p:nvPr/>
        </p:nvSpPr>
        <p:spPr>
          <a:xfrm>
            <a:off x="338125" y="1732280"/>
            <a:ext cx="8138161" cy="1341120"/>
          </a:xfrm>
          <a:prstGeom prst="roundRect">
            <a:avLst/>
          </a:prstGeom>
          <a:solidFill>
            <a:schemeClr val="accent2">
              <a:alpha val="66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The mission of </a:t>
            </a:r>
            <a:r>
              <a:rPr lang="en-US" dirty="0" err="1" smtClean="0">
                <a:solidFill>
                  <a:schemeClr val="bg1"/>
                </a:solidFill>
              </a:rPr>
              <a:t>PaaS</a:t>
            </a:r>
            <a:r>
              <a:rPr lang="en-US" dirty="0" smtClean="0">
                <a:solidFill>
                  <a:schemeClr val="bg1"/>
                </a:solidFill>
              </a:rPr>
              <a:t> is to make “Application Platform” as a service. Application Platform essentially are all the technologies and tools around application build (language, frameworks), run(Middleware), deployment and management.  </a:t>
            </a:r>
            <a:endParaRPr lang="en-US" dirty="0">
              <a:solidFill>
                <a:schemeClr val="bg1"/>
              </a:solidFill>
            </a:endParaRPr>
          </a:p>
        </p:txBody>
      </p:sp>
    </p:spTree>
    <p:extLst>
      <p:ext uri="{BB962C8B-B14F-4D97-AF65-F5344CB8AC3E}">
        <p14:creationId xmlns:p14="http://schemas.microsoft.com/office/powerpoint/2010/main" val="2103824205"/>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Rounded Rectangle 211"/>
          <p:cNvSpPr/>
          <p:nvPr/>
        </p:nvSpPr>
        <p:spPr>
          <a:xfrm>
            <a:off x="265704" y="1248877"/>
            <a:ext cx="8626083" cy="2616648"/>
          </a:xfrm>
          <a:prstGeom prst="roundRect">
            <a:avLst>
              <a:gd name="adj" fmla="val 2527"/>
            </a:avLst>
          </a:prstGeom>
          <a:solidFill>
            <a:schemeClr val="bg1">
              <a:lumMod val="6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prstTxWarp prst="textNoShape">
              <a:avLst/>
            </a:prstTxWarp>
          </a:bodyPr>
          <a:lstStyle/>
          <a:p>
            <a:pPr algn="ctr" fontAlgn="auto">
              <a:spcBef>
                <a:spcPts val="0"/>
              </a:spcBef>
              <a:spcAft>
                <a:spcPts val="0"/>
              </a:spcAft>
              <a:defRPr/>
            </a:pPr>
            <a:endParaRPr lang="en-US" sz="1200" dirty="0">
              <a:solidFill>
                <a:srgbClr val="FFFFFF"/>
              </a:solidFill>
              <a:ea typeface="ＭＳ Ｐゴシック" pitchFamily="-84" charset="-128"/>
              <a:cs typeface="ＭＳ Ｐゴシック" pitchFamily="-84" charset="-128"/>
            </a:endParaRPr>
          </a:p>
          <a:p>
            <a:pPr algn="ctr" fontAlgn="auto">
              <a:spcBef>
                <a:spcPts val="0"/>
              </a:spcBef>
              <a:spcAft>
                <a:spcPts val="0"/>
              </a:spcAft>
              <a:defRPr/>
            </a:pPr>
            <a:endParaRPr lang="en-US" sz="1200" dirty="0">
              <a:solidFill>
                <a:srgbClr val="FFFFFF"/>
              </a:solidFill>
              <a:ea typeface="ＭＳ Ｐゴシック" pitchFamily="-84" charset="-128"/>
              <a:cs typeface="ＭＳ Ｐゴシック" pitchFamily="-84" charset="-128"/>
            </a:endParaRPr>
          </a:p>
        </p:txBody>
      </p:sp>
      <p:sp>
        <p:nvSpPr>
          <p:cNvPr id="6" name="Title 1"/>
          <p:cNvSpPr txBox="1">
            <a:spLocks/>
          </p:cNvSpPr>
          <p:nvPr/>
        </p:nvSpPr>
        <p:spPr>
          <a:xfrm>
            <a:off x="152400" y="209550"/>
            <a:ext cx="8458200" cy="457200"/>
          </a:xfrm>
          <a:prstGeom prst="rect">
            <a:avLst/>
          </a:prstGeom>
        </p:spPr>
        <p:txBody>
          <a:bodyPr lIns="0" tIns="0" rIns="0" bIns="0" anchor="t" anchorCtr="0"/>
          <a:lstStyle>
            <a:lvl1pPr algn="l" defTabSz="457200" rtl="0" eaLnBrk="1" latinLnBrk="0" hangingPunct="1">
              <a:lnSpc>
                <a:spcPct val="90000"/>
              </a:lnSpc>
              <a:spcBef>
                <a:spcPct val="0"/>
              </a:spcBef>
              <a:buNone/>
              <a:defRPr sz="3200" kern="1200">
                <a:solidFill>
                  <a:schemeClr val="tx2"/>
                </a:solidFill>
                <a:latin typeface="+mj-lt"/>
                <a:ea typeface="+mj-ea"/>
                <a:cs typeface="+mj-cs"/>
              </a:defRPr>
            </a:lvl1pPr>
          </a:lstStyle>
          <a:p>
            <a:endParaRPr lang="en-US" dirty="0"/>
          </a:p>
        </p:txBody>
      </p:sp>
      <p:sp>
        <p:nvSpPr>
          <p:cNvPr id="142" name="Rounded Rectangle 141"/>
          <p:cNvSpPr/>
          <p:nvPr/>
        </p:nvSpPr>
        <p:spPr>
          <a:xfrm>
            <a:off x="331402" y="1739501"/>
            <a:ext cx="2743200" cy="2059834"/>
          </a:xfrm>
          <a:prstGeom prst="roundRect">
            <a:avLst>
              <a:gd name="adj" fmla="val 2527"/>
            </a:avLst>
          </a:prstGeom>
          <a:gradFill flip="none" rotWithShape="1">
            <a:gsLst>
              <a:gs pos="0">
                <a:schemeClr val="bg1">
                  <a:lumMod val="85000"/>
                </a:schemeClr>
              </a:gs>
              <a:gs pos="100000">
                <a:schemeClr val="bg1">
                  <a:alpha val="95000"/>
                </a:schemeClr>
              </a:gs>
            </a:gsLst>
            <a:lin ang="5400000" scaled="0"/>
            <a:tileRect/>
          </a:gradFill>
          <a:ln w="12700">
            <a:solidFill>
              <a:srgbClr val="00685D"/>
            </a:solidFill>
          </a:ln>
        </p:spPr>
        <p:style>
          <a:lnRef idx="2">
            <a:schemeClr val="accent1">
              <a:shade val="50000"/>
            </a:schemeClr>
          </a:lnRef>
          <a:fillRef idx="1">
            <a:schemeClr val="accent1"/>
          </a:fillRef>
          <a:effectRef idx="0">
            <a:schemeClr val="accent1"/>
          </a:effectRef>
          <a:fontRef idx="minor">
            <a:schemeClr val="lt1"/>
          </a:fontRef>
        </p:style>
        <p:txBody>
          <a:bodyPr>
            <a:prstTxWarp prst="textNoShape">
              <a:avLst/>
            </a:prstTxWarp>
          </a:bodyPr>
          <a:lstStyle/>
          <a:p>
            <a:pPr algn="ctr" fontAlgn="auto">
              <a:spcBef>
                <a:spcPts val="0"/>
              </a:spcBef>
              <a:spcAft>
                <a:spcPts val="0"/>
              </a:spcAft>
              <a:defRPr/>
            </a:pPr>
            <a:endParaRPr lang="en-US" sz="1200" dirty="0">
              <a:solidFill>
                <a:srgbClr val="FFFFFF"/>
              </a:solidFill>
              <a:ea typeface="ＭＳ Ｐゴシック" pitchFamily="-84" charset="-128"/>
              <a:cs typeface="ＭＳ Ｐゴシック" pitchFamily="-84" charset="-128"/>
            </a:endParaRPr>
          </a:p>
          <a:p>
            <a:pPr algn="ctr" fontAlgn="auto">
              <a:spcBef>
                <a:spcPts val="0"/>
              </a:spcBef>
              <a:spcAft>
                <a:spcPts val="0"/>
              </a:spcAft>
              <a:defRPr/>
            </a:pPr>
            <a:endParaRPr lang="en-US" sz="1200" dirty="0">
              <a:solidFill>
                <a:srgbClr val="FFFFFF"/>
              </a:solidFill>
              <a:ea typeface="ＭＳ Ｐゴシック" pitchFamily="-84" charset="-128"/>
              <a:cs typeface="ＭＳ Ｐゴシック" pitchFamily="-84" charset="-128"/>
            </a:endParaRPr>
          </a:p>
        </p:txBody>
      </p:sp>
      <p:sp>
        <p:nvSpPr>
          <p:cNvPr id="143" name="Rounded Rectangle 142"/>
          <p:cNvSpPr/>
          <p:nvPr/>
        </p:nvSpPr>
        <p:spPr>
          <a:xfrm>
            <a:off x="403931" y="1842404"/>
            <a:ext cx="2560320" cy="473350"/>
          </a:xfrm>
          <a:prstGeom prst="roundRect">
            <a:avLst>
              <a:gd name="adj" fmla="val 8448"/>
            </a:avLst>
          </a:prstGeom>
          <a:solidFill>
            <a:srgbClr val="00685D"/>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9063" fontAlgn="auto">
              <a:spcBef>
                <a:spcPts val="1200"/>
              </a:spcBef>
              <a:spcAft>
                <a:spcPts val="1200"/>
              </a:spcAft>
              <a:buClr>
                <a:schemeClr val="accent1"/>
              </a:buClr>
              <a:buFont typeface="Wingdings" charset="0"/>
              <a:buNone/>
              <a:defRPr/>
            </a:pPr>
            <a:r>
              <a:rPr lang="en-US" sz="1300" b="1" dirty="0" smtClean="0">
                <a:solidFill>
                  <a:schemeClr val="bg1"/>
                </a:solidFill>
                <a:cs typeface="Arial" charset="0"/>
              </a:rPr>
              <a:t>GREAT DEVELOPER EXPERIENCE</a:t>
            </a:r>
            <a:endParaRPr lang="en-US" sz="1300" b="1" dirty="0">
              <a:solidFill>
                <a:schemeClr val="bg1"/>
              </a:solidFill>
              <a:cs typeface="Arial" charset="0"/>
            </a:endParaRPr>
          </a:p>
        </p:txBody>
      </p:sp>
      <p:sp>
        <p:nvSpPr>
          <p:cNvPr id="144" name="Rounded Rectangle 143"/>
          <p:cNvSpPr/>
          <p:nvPr/>
        </p:nvSpPr>
        <p:spPr>
          <a:xfrm>
            <a:off x="3217326" y="1734663"/>
            <a:ext cx="2743200" cy="2059834"/>
          </a:xfrm>
          <a:prstGeom prst="roundRect">
            <a:avLst>
              <a:gd name="adj" fmla="val 2527"/>
            </a:avLst>
          </a:prstGeom>
          <a:gradFill flip="none" rotWithShape="1">
            <a:gsLst>
              <a:gs pos="0">
                <a:schemeClr val="bg1">
                  <a:lumMod val="85000"/>
                </a:schemeClr>
              </a:gs>
              <a:gs pos="100000">
                <a:schemeClr val="bg1">
                  <a:alpha val="95000"/>
                </a:schemeClr>
              </a:gs>
            </a:gsLst>
            <a:lin ang="5400000" scaled="0"/>
            <a:tileRect/>
          </a:gradFill>
          <a:ln w="12700">
            <a:solidFill>
              <a:srgbClr val="00685D"/>
            </a:solidFill>
          </a:ln>
        </p:spPr>
        <p:style>
          <a:lnRef idx="2">
            <a:schemeClr val="accent1">
              <a:shade val="50000"/>
            </a:schemeClr>
          </a:lnRef>
          <a:fillRef idx="1">
            <a:schemeClr val="accent1"/>
          </a:fillRef>
          <a:effectRef idx="0">
            <a:schemeClr val="accent1"/>
          </a:effectRef>
          <a:fontRef idx="minor">
            <a:schemeClr val="lt1"/>
          </a:fontRef>
        </p:style>
        <p:txBody>
          <a:bodyPr>
            <a:prstTxWarp prst="textNoShape">
              <a:avLst/>
            </a:prstTxWarp>
          </a:bodyPr>
          <a:lstStyle/>
          <a:p>
            <a:pPr algn="ctr" fontAlgn="auto">
              <a:spcBef>
                <a:spcPts val="0"/>
              </a:spcBef>
              <a:spcAft>
                <a:spcPts val="0"/>
              </a:spcAft>
              <a:defRPr/>
            </a:pPr>
            <a:endParaRPr lang="en-US" sz="1200" dirty="0">
              <a:solidFill>
                <a:srgbClr val="FFFFFF"/>
              </a:solidFill>
              <a:ea typeface="ＭＳ Ｐゴシック" pitchFamily="-84" charset="-128"/>
              <a:cs typeface="ＭＳ Ｐゴシック" pitchFamily="-84" charset="-128"/>
            </a:endParaRPr>
          </a:p>
          <a:p>
            <a:pPr algn="ctr" fontAlgn="auto">
              <a:spcBef>
                <a:spcPts val="0"/>
              </a:spcBef>
              <a:spcAft>
                <a:spcPts val="0"/>
              </a:spcAft>
              <a:defRPr/>
            </a:pPr>
            <a:endParaRPr lang="en-US" sz="1200" dirty="0">
              <a:solidFill>
                <a:srgbClr val="FFFFFF"/>
              </a:solidFill>
              <a:ea typeface="ＭＳ Ｐゴシック" pitchFamily="-84" charset="-128"/>
              <a:cs typeface="ＭＳ Ｐゴシック" pitchFamily="-84" charset="-128"/>
            </a:endParaRPr>
          </a:p>
        </p:txBody>
      </p:sp>
      <p:sp>
        <p:nvSpPr>
          <p:cNvPr id="145" name="Rounded Rectangle 144"/>
          <p:cNvSpPr/>
          <p:nvPr/>
        </p:nvSpPr>
        <p:spPr>
          <a:xfrm>
            <a:off x="3289855" y="1837566"/>
            <a:ext cx="2560320" cy="473350"/>
          </a:xfrm>
          <a:prstGeom prst="roundRect">
            <a:avLst>
              <a:gd name="adj" fmla="val 8448"/>
            </a:avLst>
          </a:prstGeom>
          <a:solidFill>
            <a:srgbClr val="00685D"/>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9063" fontAlgn="auto">
              <a:spcBef>
                <a:spcPts val="1200"/>
              </a:spcBef>
              <a:spcAft>
                <a:spcPts val="1200"/>
              </a:spcAft>
              <a:buClr>
                <a:schemeClr val="accent1"/>
              </a:buClr>
              <a:buFont typeface="Wingdings" charset="0"/>
              <a:buNone/>
              <a:defRPr/>
            </a:pPr>
            <a:r>
              <a:rPr lang="en-US" sz="1300" b="1" dirty="0" smtClean="0">
                <a:solidFill>
                  <a:schemeClr val="bg1"/>
                </a:solidFill>
                <a:cs typeface="Arial" charset="0"/>
              </a:rPr>
              <a:t>AUTOMATED OPERATIONS</a:t>
            </a:r>
            <a:endParaRPr lang="en-US" sz="1300" b="1" dirty="0">
              <a:solidFill>
                <a:schemeClr val="bg1"/>
              </a:solidFill>
              <a:cs typeface="Arial" charset="0"/>
            </a:endParaRPr>
          </a:p>
        </p:txBody>
      </p:sp>
      <p:sp>
        <p:nvSpPr>
          <p:cNvPr id="146" name="Rounded Rectangle 145"/>
          <p:cNvSpPr/>
          <p:nvPr/>
        </p:nvSpPr>
        <p:spPr>
          <a:xfrm>
            <a:off x="6083897" y="1734662"/>
            <a:ext cx="2743200" cy="2059834"/>
          </a:xfrm>
          <a:prstGeom prst="roundRect">
            <a:avLst>
              <a:gd name="adj" fmla="val 2527"/>
            </a:avLst>
          </a:prstGeom>
          <a:gradFill flip="none" rotWithShape="1">
            <a:gsLst>
              <a:gs pos="0">
                <a:schemeClr val="bg1">
                  <a:lumMod val="85000"/>
                </a:schemeClr>
              </a:gs>
              <a:gs pos="100000">
                <a:schemeClr val="bg1">
                  <a:alpha val="95000"/>
                </a:schemeClr>
              </a:gs>
            </a:gsLst>
            <a:lin ang="5400000" scaled="0"/>
            <a:tileRect/>
          </a:gradFill>
          <a:ln w="12700">
            <a:solidFill>
              <a:srgbClr val="00685D"/>
            </a:solidFill>
          </a:ln>
        </p:spPr>
        <p:style>
          <a:lnRef idx="2">
            <a:schemeClr val="accent1">
              <a:shade val="50000"/>
            </a:schemeClr>
          </a:lnRef>
          <a:fillRef idx="1">
            <a:schemeClr val="accent1"/>
          </a:fillRef>
          <a:effectRef idx="0">
            <a:schemeClr val="accent1"/>
          </a:effectRef>
          <a:fontRef idx="minor">
            <a:schemeClr val="lt1"/>
          </a:fontRef>
        </p:style>
        <p:txBody>
          <a:bodyPr>
            <a:prstTxWarp prst="textNoShape">
              <a:avLst/>
            </a:prstTxWarp>
          </a:bodyPr>
          <a:lstStyle/>
          <a:p>
            <a:pPr algn="ctr" fontAlgn="auto">
              <a:spcBef>
                <a:spcPts val="0"/>
              </a:spcBef>
              <a:spcAft>
                <a:spcPts val="0"/>
              </a:spcAft>
              <a:defRPr/>
            </a:pPr>
            <a:endParaRPr lang="en-US" sz="1200" dirty="0">
              <a:solidFill>
                <a:srgbClr val="FFFFFF"/>
              </a:solidFill>
              <a:ea typeface="ＭＳ Ｐゴシック" pitchFamily="-84" charset="-128"/>
              <a:cs typeface="ＭＳ Ｐゴシック" pitchFamily="-84" charset="-128"/>
            </a:endParaRPr>
          </a:p>
          <a:p>
            <a:pPr algn="ctr" fontAlgn="auto">
              <a:spcBef>
                <a:spcPts val="0"/>
              </a:spcBef>
              <a:spcAft>
                <a:spcPts val="0"/>
              </a:spcAft>
              <a:defRPr/>
            </a:pPr>
            <a:endParaRPr lang="en-US" sz="1200" dirty="0">
              <a:solidFill>
                <a:srgbClr val="FFFFFF"/>
              </a:solidFill>
              <a:ea typeface="ＭＳ Ｐゴシック" pitchFamily="-84" charset="-128"/>
              <a:cs typeface="ＭＳ Ｐゴシック" pitchFamily="-84" charset="-128"/>
            </a:endParaRPr>
          </a:p>
        </p:txBody>
      </p:sp>
      <p:sp>
        <p:nvSpPr>
          <p:cNvPr id="147" name="Rounded Rectangle 146"/>
          <p:cNvSpPr/>
          <p:nvPr/>
        </p:nvSpPr>
        <p:spPr>
          <a:xfrm>
            <a:off x="6156426" y="1837565"/>
            <a:ext cx="2560320" cy="473350"/>
          </a:xfrm>
          <a:prstGeom prst="roundRect">
            <a:avLst>
              <a:gd name="adj" fmla="val 8448"/>
            </a:avLst>
          </a:prstGeom>
          <a:solidFill>
            <a:srgbClr val="00685D"/>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9063" fontAlgn="auto">
              <a:spcBef>
                <a:spcPts val="1200"/>
              </a:spcBef>
              <a:spcAft>
                <a:spcPts val="1200"/>
              </a:spcAft>
              <a:buClr>
                <a:schemeClr val="accent1"/>
              </a:buClr>
              <a:buFont typeface="Wingdings" charset="0"/>
              <a:buNone/>
              <a:defRPr/>
            </a:pPr>
            <a:r>
              <a:rPr lang="en-US" sz="1300" b="1" dirty="0" smtClean="0">
                <a:solidFill>
                  <a:schemeClr val="bg1"/>
                </a:solidFill>
                <a:cs typeface="Arial" charset="0"/>
              </a:rPr>
              <a:t>BROAD CHOICE OF SERVICES</a:t>
            </a:r>
            <a:endParaRPr lang="en-US" sz="1300" b="1" dirty="0">
              <a:solidFill>
                <a:schemeClr val="bg1"/>
              </a:solidFill>
              <a:cs typeface="Arial" charset="0"/>
            </a:endParaRPr>
          </a:p>
        </p:txBody>
      </p:sp>
      <p:sp>
        <p:nvSpPr>
          <p:cNvPr id="167" name="TextBox 166"/>
          <p:cNvSpPr txBox="1"/>
          <p:nvPr/>
        </p:nvSpPr>
        <p:spPr>
          <a:xfrm>
            <a:off x="3863213" y="2484575"/>
            <a:ext cx="2092476" cy="577081"/>
          </a:xfrm>
          <a:prstGeom prst="rect">
            <a:avLst/>
          </a:prstGeom>
          <a:noFill/>
        </p:spPr>
        <p:txBody>
          <a:bodyPr wrap="square" rtlCol="0">
            <a:spAutoFit/>
          </a:bodyPr>
          <a:lstStyle/>
          <a:p>
            <a:r>
              <a:rPr lang="en-US" sz="1050" dirty="0" smtClean="0"/>
              <a:t>Health Management, Load Balancing &amp; High Availability</a:t>
            </a:r>
          </a:p>
        </p:txBody>
      </p:sp>
      <p:grpSp>
        <p:nvGrpSpPr>
          <p:cNvPr id="4" name="Group 3"/>
          <p:cNvGrpSpPr/>
          <p:nvPr/>
        </p:nvGrpSpPr>
        <p:grpSpPr>
          <a:xfrm>
            <a:off x="3415691" y="2466030"/>
            <a:ext cx="358700" cy="561288"/>
            <a:chOff x="3386666" y="2058200"/>
            <a:chExt cx="358700" cy="421324"/>
          </a:xfrm>
        </p:grpSpPr>
        <p:pic>
          <p:nvPicPr>
            <p:cNvPr id="173" name="Picture 8" descr="load_balancer_pic"/>
            <p:cNvPicPr>
              <a:picLocks noChangeAspect="1" noChangeArrowheads="1"/>
            </p:cNvPicPr>
            <p:nvPr/>
          </p:nvPicPr>
          <p:blipFill>
            <a:blip r:embed="rId3"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3435370" y="2058200"/>
              <a:ext cx="309996" cy="289657"/>
            </a:xfrm>
            <a:prstGeom prst="rect">
              <a:avLst/>
            </a:prstGeom>
            <a:noFill/>
          </p:spPr>
        </p:pic>
        <p:grpSp>
          <p:nvGrpSpPr>
            <p:cNvPr id="5" name="Group 51"/>
            <p:cNvGrpSpPr/>
            <p:nvPr/>
          </p:nvGrpSpPr>
          <p:grpSpPr>
            <a:xfrm>
              <a:off x="3386666" y="2273605"/>
              <a:ext cx="273101" cy="205919"/>
              <a:chOff x="3185954" y="2674574"/>
              <a:chExt cx="451261" cy="427512"/>
            </a:xfrm>
          </p:grpSpPr>
          <p:sp>
            <p:nvSpPr>
              <p:cNvPr id="171" name="Oval 170"/>
              <p:cNvSpPr/>
              <p:nvPr/>
            </p:nvSpPr>
            <p:spPr>
              <a:xfrm>
                <a:off x="3185954" y="2674574"/>
                <a:ext cx="451261" cy="427512"/>
              </a:xfrm>
              <a:prstGeom prst="ellipse">
                <a:avLst/>
              </a:prstGeom>
              <a:ln/>
              <a:scene3d>
                <a:camera prst="isometricOffAxis2Left"/>
                <a:lightRig rig="threePt" dir="t"/>
              </a:scene3d>
              <a:sp3d>
                <a:bevelT/>
              </a:sp3d>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72" name="Cross 171"/>
              <p:cNvSpPr/>
              <p:nvPr/>
            </p:nvSpPr>
            <p:spPr>
              <a:xfrm>
                <a:off x="3238024" y="2725300"/>
                <a:ext cx="329768" cy="301774"/>
              </a:xfrm>
              <a:prstGeom prst="plus">
                <a:avLst>
                  <a:gd name="adj" fmla="val 33333"/>
                </a:avLst>
              </a:prstGeom>
              <a:solidFill>
                <a:srgbClr val="C00000"/>
              </a:solidFill>
              <a:ln w="12700">
                <a:solidFill>
                  <a:schemeClr val="bg2"/>
                </a:solidFill>
              </a:ln>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180" name="TextBox 179"/>
          <p:cNvSpPr txBox="1"/>
          <p:nvPr/>
        </p:nvSpPr>
        <p:spPr>
          <a:xfrm>
            <a:off x="3863213" y="3172568"/>
            <a:ext cx="1921780" cy="577081"/>
          </a:xfrm>
          <a:prstGeom prst="rect">
            <a:avLst/>
          </a:prstGeom>
          <a:noFill/>
        </p:spPr>
        <p:txBody>
          <a:bodyPr wrap="square" rtlCol="0">
            <a:spAutoFit/>
          </a:bodyPr>
          <a:lstStyle/>
          <a:p>
            <a:r>
              <a:rPr lang="en-US" sz="1050" dirty="0" smtClean="0"/>
              <a:t>Identity and User Roles/Rights Management</a:t>
            </a:r>
          </a:p>
        </p:txBody>
      </p:sp>
      <p:pic>
        <p:nvPicPr>
          <p:cNvPr id="181" name="Picture 2" descr="http://www.dreamstime.com/organization-chart-icon-thumb18564571.jpg"/>
          <p:cNvPicPr>
            <a:picLocks noChangeAspect="1" noChangeArrowheads="1"/>
          </p:cNvPicPr>
          <p:nvPr/>
        </p:nvPicPr>
        <p:blipFill>
          <a:blip r:embed="rId4" cstate="screen">
            <a:clrChange>
              <a:clrFrom>
                <a:srgbClr val="FEFEFE"/>
              </a:clrFrom>
              <a:clrTo>
                <a:srgbClr val="FEFEFE">
                  <a:alpha val="0"/>
                </a:srgbClr>
              </a:clrTo>
            </a:clrChange>
            <a:extLst>
              <a:ext uri="{28A0092B-C50C-407E-A947-70E740481C1C}">
                <a14:useLocalDpi xmlns:a14="http://schemas.microsoft.com/office/drawing/2010/main"/>
              </a:ext>
            </a:extLst>
          </a:blip>
          <a:srcRect/>
          <a:stretch>
            <a:fillRect/>
          </a:stretch>
        </p:blipFill>
        <p:spPr bwMode="auto">
          <a:xfrm>
            <a:off x="3190493" y="3093531"/>
            <a:ext cx="788308" cy="543727"/>
          </a:xfrm>
          <a:prstGeom prst="rect">
            <a:avLst/>
          </a:prstGeom>
          <a:noFill/>
        </p:spPr>
      </p:pic>
      <p:grpSp>
        <p:nvGrpSpPr>
          <p:cNvPr id="7" name="Group 6"/>
          <p:cNvGrpSpPr/>
          <p:nvPr/>
        </p:nvGrpSpPr>
        <p:grpSpPr>
          <a:xfrm>
            <a:off x="6229174" y="2350740"/>
            <a:ext cx="2460041" cy="429317"/>
            <a:chOff x="6163864" y="1918720"/>
            <a:chExt cx="2460041" cy="429317"/>
          </a:xfrm>
        </p:grpSpPr>
        <p:sp>
          <p:nvSpPr>
            <p:cNvPr id="183" name="TextBox 182"/>
            <p:cNvSpPr txBox="1"/>
            <p:nvPr/>
          </p:nvSpPr>
          <p:spPr>
            <a:xfrm>
              <a:off x="6633208" y="1932539"/>
              <a:ext cx="1990697" cy="415498"/>
            </a:xfrm>
            <a:prstGeom prst="rect">
              <a:avLst/>
            </a:prstGeom>
            <a:noFill/>
          </p:spPr>
          <p:txBody>
            <a:bodyPr wrap="square" rtlCol="0">
              <a:spAutoFit/>
            </a:bodyPr>
            <a:lstStyle/>
            <a:p>
              <a:r>
                <a:rPr lang="en-US" sz="1050" dirty="0" smtClean="0"/>
                <a:t>Mobile Services – Push, Data Sync, API Gateway</a:t>
              </a:r>
            </a:p>
          </p:txBody>
        </p:sp>
        <p:pic>
          <p:nvPicPr>
            <p:cNvPr id="186" name="Picture 185"/>
            <p:cNvPicPr>
              <a:picLocks noChangeAspect="1"/>
            </p:cNvPicPr>
            <p:nvPr/>
          </p:nvPicPr>
          <p:blipFill>
            <a:blip r:embed="rId5"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6163864" y="1918720"/>
              <a:ext cx="415945" cy="419469"/>
            </a:xfrm>
            <a:prstGeom prst="rect">
              <a:avLst/>
            </a:prstGeom>
          </p:spPr>
        </p:pic>
      </p:grpSp>
      <p:grpSp>
        <p:nvGrpSpPr>
          <p:cNvPr id="8" name="Group 193"/>
          <p:cNvGrpSpPr/>
          <p:nvPr/>
        </p:nvGrpSpPr>
        <p:grpSpPr>
          <a:xfrm>
            <a:off x="6203344" y="2801268"/>
            <a:ext cx="2542239" cy="447164"/>
            <a:chOff x="6138034" y="2450423"/>
            <a:chExt cx="2542239" cy="447164"/>
          </a:xfrm>
        </p:grpSpPr>
        <p:grpSp>
          <p:nvGrpSpPr>
            <p:cNvPr id="9" name="Group 61"/>
            <p:cNvGrpSpPr/>
            <p:nvPr/>
          </p:nvGrpSpPr>
          <p:grpSpPr>
            <a:xfrm>
              <a:off x="6138034" y="2497129"/>
              <a:ext cx="490156" cy="400458"/>
              <a:chOff x="5146257" y="1814475"/>
              <a:chExt cx="834506" cy="674188"/>
            </a:xfrm>
          </p:grpSpPr>
          <p:pic>
            <p:nvPicPr>
              <p:cNvPr id="188" name="Picture 4" descr="C:\Users\Dan\Desktop\storage.png"/>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5146257" y="2054122"/>
                <a:ext cx="417253" cy="384839"/>
              </a:xfrm>
              <a:prstGeom prst="rect">
                <a:avLst/>
              </a:prstGeom>
              <a:noFill/>
              <a:extLst>
                <a:ext uri="{909E8E84-426E-40dd-AFC4-6F175D3DCCD1}">
                  <a14:hiddenFill xmlns:a14="http://schemas.microsoft.com/office/drawing/2010/main">
                    <a:solidFill>
                      <a:srgbClr val="FFFFFF"/>
                    </a:solidFill>
                  </a14:hiddenFill>
                </a:ext>
              </a:extLst>
            </p:spPr>
          </p:pic>
          <p:pic>
            <p:nvPicPr>
              <p:cNvPr id="189" name="Picture 4" descr="C:\Users\Dan\Desktop\storage.png"/>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5563510" y="2103824"/>
                <a:ext cx="417253" cy="384839"/>
              </a:xfrm>
              <a:prstGeom prst="rect">
                <a:avLst/>
              </a:prstGeom>
              <a:noFill/>
              <a:extLst>
                <a:ext uri="{909E8E84-426E-40dd-AFC4-6F175D3DCCD1}">
                  <a14:hiddenFill xmlns:a14="http://schemas.microsoft.com/office/drawing/2010/main">
                    <a:solidFill>
                      <a:srgbClr val="FFFFFF"/>
                    </a:solidFill>
                  </a14:hiddenFill>
                </a:ext>
              </a:extLst>
            </p:spPr>
          </p:pic>
          <p:pic>
            <p:nvPicPr>
              <p:cNvPr id="190" name="Picture 4" descr="C:\Users\Dan\Desktop\storage.png"/>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5354884" y="1814475"/>
                <a:ext cx="417253" cy="384839"/>
              </a:xfrm>
              <a:prstGeom prst="rect">
                <a:avLst/>
              </a:prstGeom>
              <a:noFill/>
              <a:extLst>
                <a:ext uri="{909E8E84-426E-40dd-AFC4-6F175D3DCCD1}">
                  <a14:hiddenFill xmlns:a14="http://schemas.microsoft.com/office/drawing/2010/main">
                    <a:solidFill>
                      <a:srgbClr val="FFFFFF"/>
                    </a:solidFill>
                  </a14:hiddenFill>
                </a:ext>
              </a:extLst>
            </p:spPr>
          </p:pic>
        </p:grpSp>
        <p:sp>
          <p:nvSpPr>
            <p:cNvPr id="191" name="TextBox 190"/>
            <p:cNvSpPr txBox="1"/>
            <p:nvPr/>
          </p:nvSpPr>
          <p:spPr>
            <a:xfrm>
              <a:off x="6633208" y="2450423"/>
              <a:ext cx="2047065" cy="415498"/>
            </a:xfrm>
            <a:prstGeom prst="rect">
              <a:avLst/>
            </a:prstGeom>
            <a:noFill/>
          </p:spPr>
          <p:txBody>
            <a:bodyPr wrap="square" rtlCol="0">
              <a:spAutoFit/>
            </a:bodyPr>
            <a:lstStyle/>
            <a:p>
              <a:r>
                <a:rPr lang="en-US" sz="1050" dirty="0" smtClean="0"/>
                <a:t>Data Services – Relational, </a:t>
              </a:r>
              <a:r>
                <a:rPr lang="en-US" sz="1050" dirty="0" err="1" smtClean="0"/>
                <a:t>NoSQL</a:t>
              </a:r>
              <a:r>
                <a:rPr lang="en-US" sz="1050" dirty="0" smtClean="0"/>
                <a:t>, Graph, IMDG</a:t>
              </a:r>
            </a:p>
          </p:txBody>
        </p:sp>
      </p:grpSp>
      <p:grpSp>
        <p:nvGrpSpPr>
          <p:cNvPr id="10" name="Group 194"/>
          <p:cNvGrpSpPr/>
          <p:nvPr/>
        </p:nvGrpSpPr>
        <p:grpSpPr>
          <a:xfrm>
            <a:off x="6258981" y="3226849"/>
            <a:ext cx="2575377" cy="577081"/>
            <a:chOff x="6193671" y="2819019"/>
            <a:chExt cx="2575377" cy="577081"/>
          </a:xfrm>
        </p:grpSpPr>
        <p:pic>
          <p:nvPicPr>
            <p:cNvPr id="192" name="Picture 191"/>
            <p:cNvPicPr>
              <a:picLocks noChangeAspect="1"/>
            </p:cNvPicPr>
            <p:nvPr/>
          </p:nvPicPr>
          <p:blipFill>
            <a:blip r:embed="rId7"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6193671" y="2922240"/>
              <a:ext cx="361948" cy="361948"/>
            </a:xfrm>
            <a:prstGeom prst="rect">
              <a:avLst/>
            </a:prstGeom>
          </p:spPr>
        </p:pic>
        <p:sp>
          <p:nvSpPr>
            <p:cNvPr id="193" name="TextBox 192"/>
            <p:cNvSpPr txBox="1"/>
            <p:nvPr/>
          </p:nvSpPr>
          <p:spPr>
            <a:xfrm>
              <a:off x="6633208" y="2819019"/>
              <a:ext cx="2135840" cy="577081"/>
            </a:xfrm>
            <a:prstGeom prst="rect">
              <a:avLst/>
            </a:prstGeom>
            <a:noFill/>
          </p:spPr>
          <p:txBody>
            <a:bodyPr wrap="square" rtlCol="0">
              <a:spAutoFit/>
            </a:bodyPr>
            <a:lstStyle/>
            <a:p>
              <a:r>
                <a:rPr lang="en-US" sz="1050" dirty="0" smtClean="0"/>
                <a:t>Integration Services – enterprise systems, APIs, and Data sources</a:t>
              </a:r>
            </a:p>
          </p:txBody>
        </p:sp>
      </p:grpSp>
      <p:grpSp>
        <p:nvGrpSpPr>
          <p:cNvPr id="11" name="Group 197"/>
          <p:cNvGrpSpPr/>
          <p:nvPr/>
        </p:nvGrpSpPr>
        <p:grpSpPr>
          <a:xfrm>
            <a:off x="518821" y="2461089"/>
            <a:ext cx="296393" cy="281121"/>
            <a:chOff x="1808177" y="1932307"/>
            <a:chExt cx="310007" cy="317575"/>
          </a:xfrm>
        </p:grpSpPr>
        <p:sp>
          <p:nvSpPr>
            <p:cNvPr id="196" name="Curved Up Arrow 195"/>
            <p:cNvSpPr/>
            <p:nvPr/>
          </p:nvSpPr>
          <p:spPr>
            <a:xfrm>
              <a:off x="1818176" y="2109889"/>
              <a:ext cx="300008" cy="139993"/>
            </a:xfrm>
            <a:prstGeom prst="curvedUpArrow">
              <a:avLst/>
            </a:prstGeom>
            <a:solidFill>
              <a:schemeClr val="bg2"/>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97" name="Curved Up Arrow 196"/>
            <p:cNvSpPr/>
            <p:nvPr/>
          </p:nvSpPr>
          <p:spPr>
            <a:xfrm rot="10800000">
              <a:off x="1808177" y="1932307"/>
              <a:ext cx="300008" cy="139993"/>
            </a:xfrm>
            <a:prstGeom prst="curvedUpArrow">
              <a:avLst/>
            </a:prstGeom>
            <a:solidFill>
              <a:schemeClr val="bg2"/>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sp>
        <p:nvSpPr>
          <p:cNvPr id="199" name="TextBox 198"/>
          <p:cNvSpPr txBox="1"/>
          <p:nvPr/>
        </p:nvSpPr>
        <p:spPr>
          <a:xfrm>
            <a:off x="931326" y="2370881"/>
            <a:ext cx="2092476" cy="415498"/>
          </a:xfrm>
          <a:prstGeom prst="rect">
            <a:avLst/>
          </a:prstGeom>
          <a:noFill/>
        </p:spPr>
        <p:txBody>
          <a:bodyPr wrap="square" rtlCol="0">
            <a:spAutoFit/>
          </a:bodyPr>
          <a:lstStyle/>
          <a:p>
            <a:r>
              <a:rPr lang="en-US" sz="1050" dirty="0" smtClean="0"/>
              <a:t>Seamlessly integrate build, CI and deployment tooling</a:t>
            </a:r>
          </a:p>
        </p:txBody>
      </p:sp>
      <p:sp>
        <p:nvSpPr>
          <p:cNvPr id="200" name="TextBox 199"/>
          <p:cNvSpPr txBox="1"/>
          <p:nvPr/>
        </p:nvSpPr>
        <p:spPr>
          <a:xfrm>
            <a:off x="379786" y="2851067"/>
            <a:ext cx="560044" cy="307777"/>
          </a:xfrm>
          <a:prstGeom prst="rect">
            <a:avLst/>
          </a:prstGeom>
          <a:noFill/>
        </p:spPr>
        <p:txBody>
          <a:bodyPr wrap="none" rtlCol="0">
            <a:spAutoFit/>
          </a:bodyPr>
          <a:lstStyle/>
          <a:p>
            <a:r>
              <a:rPr lang="en-US" sz="1400" dirty="0" smtClean="0">
                <a:solidFill>
                  <a:schemeClr val="bg2"/>
                </a:solidFill>
              </a:rPr>
              <a:t>&lt;/&gt;</a:t>
            </a:r>
          </a:p>
        </p:txBody>
      </p:sp>
      <p:sp>
        <p:nvSpPr>
          <p:cNvPr id="201" name="TextBox 200"/>
          <p:cNvSpPr txBox="1"/>
          <p:nvPr/>
        </p:nvSpPr>
        <p:spPr>
          <a:xfrm>
            <a:off x="931326" y="2825662"/>
            <a:ext cx="2092476" cy="415498"/>
          </a:xfrm>
          <a:prstGeom prst="rect">
            <a:avLst/>
          </a:prstGeom>
          <a:noFill/>
        </p:spPr>
        <p:txBody>
          <a:bodyPr wrap="square" rtlCol="0">
            <a:spAutoFit/>
          </a:bodyPr>
          <a:lstStyle/>
          <a:p>
            <a:r>
              <a:rPr lang="en-US" sz="1050" dirty="0" smtClean="0"/>
              <a:t>Broad language and framework support</a:t>
            </a:r>
          </a:p>
        </p:txBody>
      </p:sp>
      <p:pic>
        <p:nvPicPr>
          <p:cNvPr id="203" name="Picture 202"/>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431796" y="3268959"/>
            <a:ext cx="494709" cy="319919"/>
          </a:xfrm>
          <a:prstGeom prst="rect">
            <a:avLst/>
          </a:prstGeom>
        </p:spPr>
      </p:pic>
      <p:sp>
        <p:nvSpPr>
          <p:cNvPr id="204" name="TextBox 203"/>
          <p:cNvSpPr txBox="1"/>
          <p:nvPr/>
        </p:nvSpPr>
        <p:spPr>
          <a:xfrm>
            <a:off x="931326" y="3244157"/>
            <a:ext cx="2092476" cy="415498"/>
          </a:xfrm>
          <a:prstGeom prst="rect">
            <a:avLst/>
          </a:prstGeom>
          <a:noFill/>
        </p:spPr>
        <p:txBody>
          <a:bodyPr wrap="square" rtlCol="0">
            <a:spAutoFit/>
          </a:bodyPr>
          <a:lstStyle/>
          <a:p>
            <a:r>
              <a:rPr lang="en-US" sz="1050" dirty="0" smtClean="0"/>
              <a:t>Robust CLI and scripting APIs</a:t>
            </a:r>
          </a:p>
        </p:txBody>
      </p:sp>
      <p:sp>
        <p:nvSpPr>
          <p:cNvPr id="206" name="Rectangle 205"/>
          <p:cNvSpPr/>
          <p:nvPr/>
        </p:nvSpPr>
        <p:spPr>
          <a:xfrm>
            <a:off x="7432900" y="4251525"/>
            <a:ext cx="1172554" cy="289823"/>
          </a:xfrm>
          <a:prstGeom prst="rect">
            <a:avLst/>
          </a:prstGeom>
        </p:spPr>
        <p:txBody>
          <a:bodyPr wrap="none">
            <a:spAutoFit/>
          </a:bodyPr>
          <a:lstStyle/>
          <a:p>
            <a:pPr lvl="0" algn="ctr" defTabSz="889000">
              <a:lnSpc>
                <a:spcPct val="90000"/>
              </a:lnSpc>
              <a:spcBef>
                <a:spcPct val="0"/>
              </a:spcBef>
              <a:spcAft>
                <a:spcPct val="35000"/>
              </a:spcAft>
            </a:pPr>
            <a:r>
              <a:rPr lang="en-US" sz="1400" dirty="0" smtClean="0">
                <a:solidFill>
                  <a:schemeClr val="bg1"/>
                </a:solidFill>
              </a:rPr>
              <a:t>….and more</a:t>
            </a:r>
          </a:p>
        </p:txBody>
      </p:sp>
      <p:sp>
        <p:nvSpPr>
          <p:cNvPr id="207" name="Rectangle 206"/>
          <p:cNvSpPr/>
          <p:nvPr/>
        </p:nvSpPr>
        <p:spPr>
          <a:xfrm>
            <a:off x="539443" y="3876555"/>
            <a:ext cx="8094133" cy="318036"/>
          </a:xfrm>
          <a:prstGeom prst="rect">
            <a:avLst/>
          </a:prstGeom>
        </p:spPr>
        <p:txBody>
          <a:bodyPr wrap="square">
            <a:spAutoFit/>
          </a:bodyPr>
          <a:lstStyle/>
          <a:p>
            <a:pPr lvl="0" algn="ctr" defTabSz="1200150">
              <a:lnSpc>
                <a:spcPct val="90000"/>
              </a:lnSpc>
              <a:spcBef>
                <a:spcPct val="0"/>
              </a:spcBef>
              <a:spcAft>
                <a:spcPct val="35000"/>
              </a:spcAft>
            </a:pPr>
            <a:r>
              <a:rPr lang="en-US" sz="1600" b="1" cap="all" dirty="0">
                <a:solidFill>
                  <a:srgbClr val="008881"/>
                </a:solidFill>
                <a:cs typeface="Arial"/>
              </a:rPr>
              <a:t>Deploy, </a:t>
            </a:r>
            <a:r>
              <a:rPr lang="en-US" sz="1600" b="1" cap="all" dirty="0" smtClean="0">
                <a:solidFill>
                  <a:srgbClr val="008881"/>
                </a:solidFill>
                <a:cs typeface="Arial"/>
              </a:rPr>
              <a:t>Operate, </a:t>
            </a:r>
            <a:r>
              <a:rPr lang="en-US" sz="1600" b="1" cap="all" dirty="0">
                <a:solidFill>
                  <a:srgbClr val="008881"/>
                </a:solidFill>
              </a:rPr>
              <a:t>Update, Scale on any Infrastructure</a:t>
            </a:r>
          </a:p>
        </p:txBody>
      </p:sp>
      <p:pic>
        <p:nvPicPr>
          <p:cNvPr id="208" name="Picture 207"/>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982133" y="4247145"/>
            <a:ext cx="1164167" cy="294992"/>
          </a:xfrm>
          <a:prstGeom prst="rect">
            <a:avLst/>
          </a:prstGeom>
          <a:noFill/>
          <a:ln>
            <a:noFill/>
          </a:ln>
        </p:spPr>
      </p:pic>
      <p:pic>
        <p:nvPicPr>
          <p:cNvPr id="209" name="Picture 208"/>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2720218" y="4214919"/>
            <a:ext cx="977900" cy="359444"/>
          </a:xfrm>
          <a:prstGeom prst="rect">
            <a:avLst/>
          </a:prstGeom>
        </p:spPr>
      </p:pic>
      <p:pic>
        <p:nvPicPr>
          <p:cNvPr id="210" name="Picture 209"/>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4342189" y="4166041"/>
            <a:ext cx="442331" cy="457200"/>
          </a:xfrm>
          <a:prstGeom prst="rect">
            <a:avLst/>
          </a:prstGeom>
        </p:spPr>
      </p:pic>
      <p:pic>
        <p:nvPicPr>
          <p:cNvPr id="211" name="Picture 210"/>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5376163" y="4278919"/>
            <a:ext cx="1846738" cy="231445"/>
          </a:xfrm>
          <a:prstGeom prst="rect">
            <a:avLst/>
          </a:prstGeom>
        </p:spPr>
      </p:pic>
      <p:pic>
        <p:nvPicPr>
          <p:cNvPr id="213" name="Picture 212"/>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413459" y="764774"/>
            <a:ext cx="2076568" cy="1483262"/>
          </a:xfrm>
          <a:prstGeom prst="rect">
            <a:avLst/>
          </a:prstGeom>
        </p:spPr>
      </p:pic>
      <p:sp>
        <p:nvSpPr>
          <p:cNvPr id="12" name="Title 11"/>
          <p:cNvSpPr>
            <a:spLocks noGrp="1"/>
          </p:cNvSpPr>
          <p:nvPr>
            <p:ph type="ctrTitle"/>
          </p:nvPr>
        </p:nvSpPr>
        <p:spPr/>
        <p:txBody>
          <a:bodyPr/>
          <a:lstStyle/>
          <a:p>
            <a:r>
              <a:rPr lang="en-US" dirty="0" smtClean="0">
                <a:solidFill>
                  <a:srgbClr val="FFFFFF"/>
                </a:solidFill>
              </a:rPr>
              <a:t>Platform-as-a-Service</a:t>
            </a:r>
            <a:endParaRPr lang="en-US" dirty="0">
              <a:solidFill>
                <a:srgbClr val="FFFFFF"/>
              </a:solidFill>
            </a:endParaRPr>
          </a:p>
        </p:txBody>
      </p:sp>
      <p:sp>
        <p:nvSpPr>
          <p:cNvPr id="13" name="Subtitle 12"/>
          <p:cNvSpPr>
            <a:spLocks noGrp="1"/>
          </p:cNvSpPr>
          <p:nvPr>
            <p:ph type="subTitle" idx="1"/>
          </p:nvPr>
        </p:nvSpPr>
        <p:spPr/>
        <p:txBody>
          <a:bodyPr/>
          <a:lstStyle/>
          <a:p>
            <a:r>
              <a:rPr lang="en-US" dirty="0" smtClean="0">
                <a:solidFill>
                  <a:schemeClr val="tx2"/>
                </a:solidFill>
              </a:rPr>
              <a:t>A Modern Foundation for High-Quality Software</a:t>
            </a:r>
            <a:endParaRPr lang="en-US" dirty="0">
              <a:solidFill>
                <a:schemeClr val="tx2"/>
              </a:solidFill>
            </a:endParaRPr>
          </a:p>
        </p:txBody>
      </p:sp>
    </p:spTree>
    <p:extLst>
      <p:ext uri="{BB962C8B-B14F-4D97-AF65-F5344CB8AC3E}">
        <p14:creationId xmlns:p14="http://schemas.microsoft.com/office/powerpoint/2010/main" val="164336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Pivotal_PPT_Template_16x9_external">
  <a:themeElements>
    <a:clrScheme name="custom 19">
      <a:dk1>
        <a:srgbClr val="4D4D4D"/>
      </a:dk1>
      <a:lt1>
        <a:srgbClr val="FFFFFF"/>
      </a:lt1>
      <a:dk2>
        <a:srgbClr val="008881"/>
      </a:dk2>
      <a:lt2>
        <a:srgbClr val="000000"/>
      </a:lt2>
      <a:accent1>
        <a:srgbClr val="33928A"/>
      </a:accent1>
      <a:accent2>
        <a:srgbClr val="3EA7BC"/>
      </a:accent2>
      <a:accent3>
        <a:srgbClr val="F27C3A"/>
      </a:accent3>
      <a:accent4>
        <a:srgbClr val="AEBF2F"/>
      </a:accent4>
      <a:accent5>
        <a:srgbClr val="007CA2"/>
      </a:accent5>
      <a:accent6>
        <a:srgbClr val="705D8B"/>
      </a:accent6>
      <a:hlink>
        <a:srgbClr val="3EA7BC"/>
      </a:hlink>
      <a:folHlink>
        <a:srgbClr val="4D4D4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lank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Pivotal_interim_040113_template_">
  <a:themeElements>
    <a:clrScheme name="custom 19">
      <a:dk1>
        <a:srgbClr val="4D4D4D"/>
      </a:dk1>
      <a:lt1>
        <a:srgbClr val="FFFFFF"/>
      </a:lt1>
      <a:dk2>
        <a:srgbClr val="008881"/>
      </a:dk2>
      <a:lt2>
        <a:srgbClr val="000000"/>
      </a:lt2>
      <a:accent1>
        <a:srgbClr val="33928A"/>
      </a:accent1>
      <a:accent2>
        <a:srgbClr val="3EA7BC"/>
      </a:accent2>
      <a:accent3>
        <a:srgbClr val="F27C3A"/>
      </a:accent3>
      <a:accent4>
        <a:srgbClr val="AEBF2F"/>
      </a:accent4>
      <a:accent5>
        <a:srgbClr val="007CA2"/>
      </a:accent5>
      <a:accent6>
        <a:srgbClr val="705D8B"/>
      </a:accent6>
      <a:hlink>
        <a:srgbClr val="3EA7BC"/>
      </a:hlink>
      <a:folHlink>
        <a:srgbClr val="4D4D4D"/>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bg2"/>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ctr">
          <a:defRPr dirty="0" err="1" smtClean="0">
            <a:solidFill>
              <a:schemeClr val="bg2"/>
            </a:solidFill>
          </a:defRPr>
        </a:defPPr>
      </a:lstStyle>
    </a:txDef>
  </a:objectDefaults>
  <a:extraClrSchemeLst/>
</a:theme>
</file>

<file path=ppt/theme/theme4.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24862</TotalTime>
  <Words>1037</Words>
  <Application>Microsoft Macintosh PowerPoint</Application>
  <PresentationFormat>On-screen Show (16:9)</PresentationFormat>
  <Paragraphs>106</Paragraphs>
  <Slides>15</Slides>
  <Notes>9</Notes>
  <HiddenSlides>0</HiddenSlides>
  <MMClips>0</MMClips>
  <ScaleCrop>false</ScaleCrop>
  <HeadingPairs>
    <vt:vector size="4" baseType="variant">
      <vt:variant>
        <vt:lpstr>Theme</vt:lpstr>
      </vt:variant>
      <vt:variant>
        <vt:i4>3</vt:i4>
      </vt:variant>
      <vt:variant>
        <vt:lpstr>Slide Titles</vt:lpstr>
      </vt:variant>
      <vt:variant>
        <vt:i4>15</vt:i4>
      </vt:variant>
    </vt:vector>
  </HeadingPairs>
  <TitlesOfParts>
    <vt:vector size="18" baseType="lpstr">
      <vt:lpstr>Pivotal_PPT_Template_16x9_external</vt:lpstr>
      <vt:lpstr>Blanks</vt:lpstr>
      <vt:lpstr>Pivotal_interim_040113_template_</vt:lpstr>
      <vt:lpstr>PowerPoint Presentation</vt:lpstr>
      <vt:lpstr>What To Cover</vt:lpstr>
      <vt:lpstr>Know Each Other</vt:lpstr>
      <vt:lpstr>Workshop Objectives</vt:lpstr>
      <vt:lpstr>Workshop Objectives</vt:lpstr>
      <vt:lpstr>Workshop Objectives</vt:lpstr>
      <vt:lpstr>Pivotal Solution</vt:lpstr>
      <vt:lpstr>Cloud Transformation – IaaS, PaaS and SaaS</vt:lpstr>
      <vt:lpstr>Platform-as-a-Service</vt:lpstr>
      <vt:lpstr>Cloud Native Application Architecture</vt:lpstr>
      <vt:lpstr>iDA Use Cases</vt:lpstr>
      <vt:lpstr>iDA Use Cases</vt:lpstr>
      <vt:lpstr>Workshop Agenda</vt:lpstr>
      <vt:lpstr>Workshop Agenda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HB</dc:creator>
  <cp:lastModifiedBy>wangyi</cp:lastModifiedBy>
  <cp:revision>429</cp:revision>
  <dcterms:modified xsi:type="dcterms:W3CDTF">2015-06-19T06:59:56Z</dcterms:modified>
</cp:coreProperties>
</file>