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EC8D88-B8C3-40D4-84B8-4C8BE84F8990}" v="781" dt="2020-08-14T06:11:50.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Gunneson" userId="1764b7eba0d67162" providerId="LiveId" clId="{7BEC8D88-B8C3-40D4-84B8-4C8BE84F8990}"/>
    <pc:docChg chg="undo custSel mod addSld delSld modSld sldOrd modMainMaster">
      <pc:chgData name="Kelly Gunneson" userId="1764b7eba0d67162" providerId="LiveId" clId="{7BEC8D88-B8C3-40D4-84B8-4C8BE84F8990}" dt="2020-08-14T06:13:56.156" v="1150" actId="478"/>
      <pc:docMkLst>
        <pc:docMk/>
      </pc:docMkLst>
      <pc:sldChg chg="modTransition">
        <pc:chgData name="Kelly Gunneson" userId="1764b7eba0d67162" providerId="LiveId" clId="{7BEC8D88-B8C3-40D4-84B8-4C8BE84F8990}" dt="2020-08-14T06:11:50.302" v="1148"/>
        <pc:sldMkLst>
          <pc:docMk/>
          <pc:sldMk cId="2118980957" sldId="256"/>
        </pc:sldMkLst>
      </pc:sldChg>
      <pc:sldChg chg="addSp delSp modSp mod modTransition delDesignElem chgLayout">
        <pc:chgData name="Kelly Gunneson" userId="1764b7eba0d67162" providerId="LiveId" clId="{7BEC8D88-B8C3-40D4-84B8-4C8BE84F8990}" dt="2020-08-14T06:13:56.156" v="1150" actId="478"/>
        <pc:sldMkLst>
          <pc:docMk/>
          <pc:sldMk cId="3379393837" sldId="257"/>
        </pc:sldMkLst>
        <pc:spChg chg="add del mod ord">
          <ac:chgData name="Kelly Gunneson" userId="1764b7eba0d67162" providerId="LiveId" clId="{7BEC8D88-B8C3-40D4-84B8-4C8BE84F8990}" dt="2020-08-14T06:13:56.156" v="1150" actId="478"/>
          <ac:spMkLst>
            <pc:docMk/>
            <pc:sldMk cId="3379393837" sldId="257"/>
            <ac:spMk id="2" creationId="{3B2970F9-CC0A-4F73-8EC5-38024CA00B98}"/>
          </ac:spMkLst>
        </pc:spChg>
        <pc:spChg chg="mod ord">
          <ac:chgData name="Kelly Gunneson" userId="1764b7eba0d67162" providerId="LiveId" clId="{7BEC8D88-B8C3-40D4-84B8-4C8BE84F8990}" dt="2020-08-14T06:13:51.959" v="1149" actId="700"/>
          <ac:spMkLst>
            <pc:docMk/>
            <pc:sldMk cId="3379393837" sldId="257"/>
            <ac:spMk id="4" creationId="{104A0DC0-E655-483B-8F22-CC3DDE463B6C}"/>
          </ac:spMkLst>
        </pc:spChg>
        <pc:spChg chg="del">
          <ac:chgData name="Kelly Gunneson" userId="1764b7eba0d67162" providerId="LiveId" clId="{7BEC8D88-B8C3-40D4-84B8-4C8BE84F8990}" dt="2020-08-14T06:13:51.959" v="1149" actId="700"/>
          <ac:spMkLst>
            <pc:docMk/>
            <pc:sldMk cId="3379393837" sldId="257"/>
            <ac:spMk id="9" creationId="{C28D0172-F2E0-4763-9C35-F022664959D8}"/>
          </ac:spMkLst>
        </pc:spChg>
        <pc:spChg chg="del">
          <ac:chgData name="Kelly Gunneson" userId="1764b7eba0d67162" providerId="LiveId" clId="{7BEC8D88-B8C3-40D4-84B8-4C8BE84F8990}" dt="2020-08-14T06:13:51.959" v="1149" actId="700"/>
          <ac:spMkLst>
            <pc:docMk/>
            <pc:sldMk cId="3379393837" sldId="257"/>
            <ac:spMk id="11" creationId="{9F2851FB-E841-4509-8A6D-A416376EA380}"/>
          </ac:spMkLst>
        </pc:spChg>
        <pc:spChg chg="del">
          <ac:chgData name="Kelly Gunneson" userId="1764b7eba0d67162" providerId="LiveId" clId="{7BEC8D88-B8C3-40D4-84B8-4C8BE84F8990}" dt="2020-08-14T06:13:51.959" v="1149" actId="700"/>
          <ac:spMkLst>
            <pc:docMk/>
            <pc:sldMk cId="3379393837" sldId="257"/>
            <ac:spMk id="13" creationId="{DF6FB2B2-CE21-407F-B22E-302DADC2C3D3}"/>
          </ac:spMkLst>
        </pc:spChg>
      </pc:sldChg>
      <pc:sldChg chg="modTransition">
        <pc:chgData name="Kelly Gunneson" userId="1764b7eba0d67162" providerId="LiveId" clId="{7BEC8D88-B8C3-40D4-84B8-4C8BE84F8990}" dt="2020-08-14T06:11:50.302" v="1148"/>
        <pc:sldMkLst>
          <pc:docMk/>
          <pc:sldMk cId="4208947154" sldId="258"/>
        </pc:sldMkLst>
      </pc:sldChg>
      <pc:sldChg chg="modTransition">
        <pc:chgData name="Kelly Gunneson" userId="1764b7eba0d67162" providerId="LiveId" clId="{7BEC8D88-B8C3-40D4-84B8-4C8BE84F8990}" dt="2020-08-14T06:11:50.302" v="1148"/>
        <pc:sldMkLst>
          <pc:docMk/>
          <pc:sldMk cId="2295528891" sldId="259"/>
        </pc:sldMkLst>
      </pc:sldChg>
      <pc:sldChg chg="modTransition">
        <pc:chgData name="Kelly Gunneson" userId="1764b7eba0d67162" providerId="LiveId" clId="{7BEC8D88-B8C3-40D4-84B8-4C8BE84F8990}" dt="2020-08-14T06:11:50.302" v="1148"/>
        <pc:sldMkLst>
          <pc:docMk/>
          <pc:sldMk cId="2751853090" sldId="260"/>
        </pc:sldMkLst>
      </pc:sldChg>
      <pc:sldChg chg="modTransition">
        <pc:chgData name="Kelly Gunneson" userId="1764b7eba0d67162" providerId="LiveId" clId="{7BEC8D88-B8C3-40D4-84B8-4C8BE84F8990}" dt="2020-08-14T06:11:50.302" v="1148"/>
        <pc:sldMkLst>
          <pc:docMk/>
          <pc:sldMk cId="1014857293" sldId="261"/>
        </pc:sldMkLst>
      </pc:sldChg>
      <pc:sldChg chg="modSp add mod modTransition modAnim">
        <pc:chgData name="Kelly Gunneson" userId="1764b7eba0d67162" providerId="LiveId" clId="{7BEC8D88-B8C3-40D4-84B8-4C8BE84F8990}" dt="2020-08-14T06:11:50.302" v="1148"/>
        <pc:sldMkLst>
          <pc:docMk/>
          <pc:sldMk cId="1596889629" sldId="262"/>
        </pc:sldMkLst>
        <pc:spChg chg="mod">
          <ac:chgData name="Kelly Gunneson" userId="1764b7eba0d67162" providerId="LiveId" clId="{7BEC8D88-B8C3-40D4-84B8-4C8BE84F8990}" dt="2020-08-14T05:50:29.703" v="12" actId="20577"/>
          <ac:spMkLst>
            <pc:docMk/>
            <pc:sldMk cId="1596889629" sldId="262"/>
            <ac:spMk id="2" creationId="{A7477BBC-7FE6-4DC6-9A12-EF906783E308}"/>
          </ac:spMkLst>
        </pc:spChg>
        <pc:spChg chg="mod">
          <ac:chgData name="Kelly Gunneson" userId="1764b7eba0d67162" providerId="LiveId" clId="{7BEC8D88-B8C3-40D4-84B8-4C8BE84F8990}" dt="2020-08-14T05:50:52.142" v="66" actId="403"/>
          <ac:spMkLst>
            <pc:docMk/>
            <pc:sldMk cId="1596889629" sldId="262"/>
            <ac:spMk id="3" creationId="{A0BDE1A2-A898-498B-9260-D87EDF604814}"/>
          </ac:spMkLst>
        </pc:spChg>
      </pc:sldChg>
      <pc:sldChg chg="modSp add mod modTransition modAnim">
        <pc:chgData name="Kelly Gunneson" userId="1764b7eba0d67162" providerId="LiveId" clId="{7BEC8D88-B8C3-40D4-84B8-4C8BE84F8990}" dt="2020-08-14T06:11:50.302" v="1148"/>
        <pc:sldMkLst>
          <pc:docMk/>
          <pc:sldMk cId="2723044640" sldId="263"/>
        </pc:sldMkLst>
        <pc:spChg chg="mod">
          <ac:chgData name="Kelly Gunneson" userId="1764b7eba0d67162" providerId="LiveId" clId="{7BEC8D88-B8C3-40D4-84B8-4C8BE84F8990}" dt="2020-08-14T05:51:14.981" v="80" actId="20577"/>
          <ac:spMkLst>
            <pc:docMk/>
            <pc:sldMk cId="2723044640" sldId="263"/>
            <ac:spMk id="2" creationId="{A7477BBC-7FE6-4DC6-9A12-EF906783E308}"/>
          </ac:spMkLst>
        </pc:spChg>
        <pc:spChg chg="mod">
          <ac:chgData name="Kelly Gunneson" userId="1764b7eba0d67162" providerId="LiveId" clId="{7BEC8D88-B8C3-40D4-84B8-4C8BE84F8990}" dt="2020-08-14T05:52:08.445" v="279" actId="20577"/>
          <ac:spMkLst>
            <pc:docMk/>
            <pc:sldMk cId="2723044640" sldId="263"/>
            <ac:spMk id="3" creationId="{A0BDE1A2-A898-498B-9260-D87EDF604814}"/>
          </ac:spMkLst>
        </pc:spChg>
      </pc:sldChg>
      <pc:sldChg chg="modSp add mod modTransition modAnim">
        <pc:chgData name="Kelly Gunneson" userId="1764b7eba0d67162" providerId="LiveId" clId="{7BEC8D88-B8C3-40D4-84B8-4C8BE84F8990}" dt="2020-08-14T06:11:50.302" v="1148"/>
        <pc:sldMkLst>
          <pc:docMk/>
          <pc:sldMk cId="1212553030" sldId="264"/>
        </pc:sldMkLst>
        <pc:spChg chg="mod">
          <ac:chgData name="Kelly Gunneson" userId="1764b7eba0d67162" providerId="LiveId" clId="{7BEC8D88-B8C3-40D4-84B8-4C8BE84F8990}" dt="2020-08-14T05:52:34.452" v="298" actId="20577"/>
          <ac:spMkLst>
            <pc:docMk/>
            <pc:sldMk cId="1212553030" sldId="264"/>
            <ac:spMk id="2" creationId="{A7477BBC-7FE6-4DC6-9A12-EF906783E308}"/>
          </ac:spMkLst>
        </pc:spChg>
        <pc:spChg chg="mod">
          <ac:chgData name="Kelly Gunneson" userId="1764b7eba0d67162" providerId="LiveId" clId="{7BEC8D88-B8C3-40D4-84B8-4C8BE84F8990}" dt="2020-08-14T05:52:55.937" v="304" actId="27636"/>
          <ac:spMkLst>
            <pc:docMk/>
            <pc:sldMk cId="1212553030" sldId="264"/>
            <ac:spMk id="3" creationId="{A0BDE1A2-A898-498B-9260-D87EDF604814}"/>
          </ac:spMkLst>
        </pc:spChg>
      </pc:sldChg>
      <pc:sldChg chg="modSp add mod modTransition modAnim">
        <pc:chgData name="Kelly Gunneson" userId="1764b7eba0d67162" providerId="LiveId" clId="{7BEC8D88-B8C3-40D4-84B8-4C8BE84F8990}" dt="2020-08-14T06:11:50.302" v="1148"/>
        <pc:sldMkLst>
          <pc:docMk/>
          <pc:sldMk cId="3101757114" sldId="265"/>
        </pc:sldMkLst>
        <pc:spChg chg="mod">
          <ac:chgData name="Kelly Gunneson" userId="1764b7eba0d67162" providerId="LiveId" clId="{7BEC8D88-B8C3-40D4-84B8-4C8BE84F8990}" dt="2020-08-14T05:54:02.539" v="371" actId="20577"/>
          <ac:spMkLst>
            <pc:docMk/>
            <pc:sldMk cId="3101757114" sldId="265"/>
            <ac:spMk id="2" creationId="{A7477BBC-7FE6-4DC6-9A12-EF906783E308}"/>
          </ac:spMkLst>
        </pc:spChg>
        <pc:spChg chg="mod">
          <ac:chgData name="Kelly Gunneson" userId="1764b7eba0d67162" providerId="LiveId" clId="{7BEC8D88-B8C3-40D4-84B8-4C8BE84F8990}" dt="2020-08-14T05:54:57.957" v="377" actId="20577"/>
          <ac:spMkLst>
            <pc:docMk/>
            <pc:sldMk cId="3101757114" sldId="265"/>
            <ac:spMk id="3" creationId="{A0BDE1A2-A898-498B-9260-D87EDF604814}"/>
          </ac:spMkLst>
        </pc:spChg>
      </pc:sldChg>
      <pc:sldChg chg="modSp add mod modTransition">
        <pc:chgData name="Kelly Gunneson" userId="1764b7eba0d67162" providerId="LiveId" clId="{7BEC8D88-B8C3-40D4-84B8-4C8BE84F8990}" dt="2020-08-14T06:11:50.302" v="1148"/>
        <pc:sldMkLst>
          <pc:docMk/>
          <pc:sldMk cId="738489427" sldId="266"/>
        </pc:sldMkLst>
        <pc:spChg chg="mod">
          <ac:chgData name="Kelly Gunneson" userId="1764b7eba0d67162" providerId="LiveId" clId="{7BEC8D88-B8C3-40D4-84B8-4C8BE84F8990}" dt="2020-08-14T05:53:45.144" v="348" actId="20577"/>
          <ac:spMkLst>
            <pc:docMk/>
            <pc:sldMk cId="738489427" sldId="266"/>
            <ac:spMk id="4" creationId="{104A0DC0-E655-483B-8F22-CC3DDE463B6C}"/>
          </ac:spMkLst>
        </pc:spChg>
      </pc:sldChg>
      <pc:sldChg chg="addSp delSp modSp add mod modTransition modAnim">
        <pc:chgData name="Kelly Gunneson" userId="1764b7eba0d67162" providerId="LiveId" clId="{7BEC8D88-B8C3-40D4-84B8-4C8BE84F8990}" dt="2020-08-14T06:11:50.302" v="1148"/>
        <pc:sldMkLst>
          <pc:docMk/>
          <pc:sldMk cId="1872424100" sldId="267"/>
        </pc:sldMkLst>
        <pc:spChg chg="mod">
          <ac:chgData name="Kelly Gunneson" userId="1764b7eba0d67162" providerId="LiveId" clId="{7BEC8D88-B8C3-40D4-84B8-4C8BE84F8990}" dt="2020-08-14T05:55:45.836" v="396" actId="20577"/>
          <ac:spMkLst>
            <pc:docMk/>
            <pc:sldMk cId="1872424100" sldId="267"/>
            <ac:spMk id="2" creationId="{A7477BBC-7FE6-4DC6-9A12-EF906783E308}"/>
          </ac:spMkLst>
        </pc:spChg>
        <pc:spChg chg="mod">
          <ac:chgData name="Kelly Gunneson" userId="1764b7eba0d67162" providerId="LiveId" clId="{7BEC8D88-B8C3-40D4-84B8-4C8BE84F8990}" dt="2020-08-14T05:58:19.369" v="607" actId="20577"/>
          <ac:spMkLst>
            <pc:docMk/>
            <pc:sldMk cId="1872424100" sldId="267"/>
            <ac:spMk id="3" creationId="{A0BDE1A2-A898-498B-9260-D87EDF604814}"/>
          </ac:spMkLst>
        </pc:spChg>
        <pc:spChg chg="add del">
          <ac:chgData name="Kelly Gunneson" userId="1764b7eba0d67162" providerId="LiveId" clId="{7BEC8D88-B8C3-40D4-84B8-4C8BE84F8990}" dt="2020-08-14T05:55:52.986" v="398"/>
          <ac:spMkLst>
            <pc:docMk/>
            <pc:sldMk cId="1872424100" sldId="267"/>
            <ac:spMk id="4" creationId="{8A10930D-C86D-43D6-A60C-B607223AFABC}"/>
          </ac:spMkLst>
        </pc:spChg>
        <pc:spChg chg="add del">
          <ac:chgData name="Kelly Gunneson" userId="1764b7eba0d67162" providerId="LiveId" clId="{7BEC8D88-B8C3-40D4-84B8-4C8BE84F8990}" dt="2020-08-14T05:55:52.986" v="398"/>
          <ac:spMkLst>
            <pc:docMk/>
            <pc:sldMk cId="1872424100" sldId="267"/>
            <ac:spMk id="5" creationId="{D0A8D55D-7A18-4E42-8D9A-C94395CE9DF4}"/>
          </ac:spMkLst>
        </pc:spChg>
        <pc:picChg chg="add del">
          <ac:chgData name="Kelly Gunneson" userId="1764b7eba0d67162" providerId="LiveId" clId="{7BEC8D88-B8C3-40D4-84B8-4C8BE84F8990}" dt="2020-08-14T05:55:52.986" v="398"/>
          <ac:picMkLst>
            <pc:docMk/>
            <pc:sldMk cId="1872424100" sldId="267"/>
            <ac:picMk id="2049" creationId="{446E92BF-F6CE-4569-B059-A9DC4F4FCCF5}"/>
          </ac:picMkLst>
        </pc:picChg>
      </pc:sldChg>
      <pc:sldChg chg="addSp modSp new mod modTransition setBg">
        <pc:chgData name="Kelly Gunneson" userId="1764b7eba0d67162" providerId="LiveId" clId="{7BEC8D88-B8C3-40D4-84B8-4C8BE84F8990}" dt="2020-08-14T06:11:50.302" v="1148"/>
        <pc:sldMkLst>
          <pc:docMk/>
          <pc:sldMk cId="4161817620" sldId="268"/>
        </pc:sldMkLst>
        <pc:spChg chg="add">
          <ac:chgData name="Kelly Gunneson" userId="1764b7eba0d67162" providerId="LiveId" clId="{7BEC8D88-B8C3-40D4-84B8-4C8BE84F8990}" dt="2020-08-14T05:56:29.128" v="410" actId="26606"/>
          <ac:spMkLst>
            <pc:docMk/>
            <pc:sldMk cId="4161817620" sldId="268"/>
            <ac:spMk id="7" creationId="{7B0A5210-2F29-4D85-A400-9C79B13FC1AA}"/>
          </ac:spMkLst>
        </pc:spChg>
        <pc:spChg chg="add">
          <ac:chgData name="Kelly Gunneson" userId="1764b7eba0d67162" providerId="LiveId" clId="{7BEC8D88-B8C3-40D4-84B8-4C8BE84F8990}" dt="2020-08-14T05:56:29.128" v="410" actId="26606"/>
          <ac:spMkLst>
            <pc:docMk/>
            <pc:sldMk cId="4161817620" sldId="268"/>
            <ac:spMk id="9" creationId="{B0611BBE-2B4A-4DA2-B8A9-CD877B87624A}"/>
          </ac:spMkLst>
        </pc:spChg>
        <pc:spChg chg="add">
          <ac:chgData name="Kelly Gunneson" userId="1764b7eba0d67162" providerId="LiveId" clId="{7BEC8D88-B8C3-40D4-84B8-4C8BE84F8990}" dt="2020-08-14T05:56:29.128" v="410" actId="26606"/>
          <ac:spMkLst>
            <pc:docMk/>
            <pc:sldMk cId="4161817620" sldId="268"/>
            <ac:spMk id="11" creationId="{91091950-5655-45D2-858E-FE8CBE07CAD4}"/>
          </ac:spMkLst>
        </pc:spChg>
        <pc:picChg chg="add mod">
          <ac:chgData name="Kelly Gunneson" userId="1764b7eba0d67162" providerId="LiveId" clId="{7BEC8D88-B8C3-40D4-84B8-4C8BE84F8990}" dt="2020-08-14T05:56:29.128" v="410" actId="26606"/>
          <ac:picMkLst>
            <pc:docMk/>
            <pc:sldMk cId="4161817620" sldId="268"/>
            <ac:picMk id="2" creationId="{F3CDF973-8157-447E-8C1D-A33A6B197D43}"/>
          </ac:picMkLst>
        </pc:picChg>
      </pc:sldChg>
      <pc:sldChg chg="modSp add mod modTransition modAnim">
        <pc:chgData name="Kelly Gunneson" userId="1764b7eba0d67162" providerId="LiveId" clId="{7BEC8D88-B8C3-40D4-84B8-4C8BE84F8990}" dt="2020-08-14T06:11:50.302" v="1148"/>
        <pc:sldMkLst>
          <pc:docMk/>
          <pc:sldMk cId="1707920883" sldId="269"/>
        </pc:sldMkLst>
        <pc:spChg chg="mod">
          <ac:chgData name="Kelly Gunneson" userId="1764b7eba0d67162" providerId="LiveId" clId="{7BEC8D88-B8C3-40D4-84B8-4C8BE84F8990}" dt="2020-08-14T05:58:53.270" v="648" actId="404"/>
          <ac:spMkLst>
            <pc:docMk/>
            <pc:sldMk cId="1707920883" sldId="269"/>
            <ac:spMk id="2" creationId="{A7477BBC-7FE6-4DC6-9A12-EF906783E308}"/>
          </ac:spMkLst>
        </pc:spChg>
        <pc:spChg chg="mod">
          <ac:chgData name="Kelly Gunneson" userId="1764b7eba0d67162" providerId="LiveId" clId="{7BEC8D88-B8C3-40D4-84B8-4C8BE84F8990}" dt="2020-08-14T05:59:04.258" v="652" actId="403"/>
          <ac:spMkLst>
            <pc:docMk/>
            <pc:sldMk cId="1707920883" sldId="269"/>
            <ac:spMk id="3" creationId="{A0BDE1A2-A898-498B-9260-D87EDF604814}"/>
          </ac:spMkLst>
        </pc:spChg>
      </pc:sldChg>
      <pc:sldChg chg="modSp add mod modTransition">
        <pc:chgData name="Kelly Gunneson" userId="1764b7eba0d67162" providerId="LiveId" clId="{7BEC8D88-B8C3-40D4-84B8-4C8BE84F8990}" dt="2020-08-14T06:11:50.302" v="1148"/>
        <pc:sldMkLst>
          <pc:docMk/>
          <pc:sldMk cId="1481721110" sldId="270"/>
        </pc:sldMkLst>
        <pc:spChg chg="mod">
          <ac:chgData name="Kelly Gunneson" userId="1764b7eba0d67162" providerId="LiveId" clId="{7BEC8D88-B8C3-40D4-84B8-4C8BE84F8990}" dt="2020-08-14T05:59:14.038" v="661" actId="20577"/>
          <ac:spMkLst>
            <pc:docMk/>
            <pc:sldMk cId="1481721110" sldId="270"/>
            <ac:spMk id="4" creationId="{104A0DC0-E655-483B-8F22-CC3DDE463B6C}"/>
          </ac:spMkLst>
        </pc:spChg>
      </pc:sldChg>
      <pc:sldChg chg="modSp add mod modTransition modAnim">
        <pc:chgData name="Kelly Gunneson" userId="1764b7eba0d67162" providerId="LiveId" clId="{7BEC8D88-B8C3-40D4-84B8-4C8BE84F8990}" dt="2020-08-14T06:11:50.302" v="1148"/>
        <pc:sldMkLst>
          <pc:docMk/>
          <pc:sldMk cId="2392564363" sldId="271"/>
        </pc:sldMkLst>
        <pc:spChg chg="mod">
          <ac:chgData name="Kelly Gunneson" userId="1764b7eba0d67162" providerId="LiveId" clId="{7BEC8D88-B8C3-40D4-84B8-4C8BE84F8990}" dt="2020-08-14T06:00:28.820" v="669" actId="20577"/>
          <ac:spMkLst>
            <pc:docMk/>
            <pc:sldMk cId="2392564363" sldId="271"/>
            <ac:spMk id="2" creationId="{A7477BBC-7FE6-4DC6-9A12-EF906783E308}"/>
          </ac:spMkLst>
        </pc:spChg>
        <pc:spChg chg="mod">
          <ac:chgData name="Kelly Gunneson" userId="1764b7eba0d67162" providerId="LiveId" clId="{7BEC8D88-B8C3-40D4-84B8-4C8BE84F8990}" dt="2020-08-14T06:06:40.249" v="1008" actId="5793"/>
          <ac:spMkLst>
            <pc:docMk/>
            <pc:sldMk cId="2392564363" sldId="271"/>
            <ac:spMk id="3" creationId="{A0BDE1A2-A898-498B-9260-D87EDF604814}"/>
          </ac:spMkLst>
        </pc:spChg>
      </pc:sldChg>
      <pc:sldChg chg="addSp new modTransition">
        <pc:chgData name="Kelly Gunneson" userId="1764b7eba0d67162" providerId="LiveId" clId="{7BEC8D88-B8C3-40D4-84B8-4C8BE84F8990}" dt="2020-08-14T06:11:50.302" v="1148"/>
        <pc:sldMkLst>
          <pc:docMk/>
          <pc:sldMk cId="2212232768" sldId="272"/>
        </pc:sldMkLst>
        <pc:picChg chg="add">
          <ac:chgData name="Kelly Gunneson" userId="1764b7eba0d67162" providerId="LiveId" clId="{7BEC8D88-B8C3-40D4-84B8-4C8BE84F8990}" dt="2020-08-14T06:01:06.265" v="686"/>
          <ac:picMkLst>
            <pc:docMk/>
            <pc:sldMk cId="2212232768" sldId="272"/>
            <ac:picMk id="2" creationId="{49A85C3B-5C71-41EB-A5B4-AB7E0EB76F49}"/>
          </ac:picMkLst>
        </pc:picChg>
      </pc:sldChg>
      <pc:sldChg chg="addSp delSp add mod modTransition">
        <pc:chgData name="Kelly Gunneson" userId="1764b7eba0d67162" providerId="LiveId" clId="{7BEC8D88-B8C3-40D4-84B8-4C8BE84F8990}" dt="2020-08-14T06:11:50.302" v="1148"/>
        <pc:sldMkLst>
          <pc:docMk/>
          <pc:sldMk cId="1554762843" sldId="273"/>
        </pc:sldMkLst>
        <pc:picChg chg="del">
          <ac:chgData name="Kelly Gunneson" userId="1764b7eba0d67162" providerId="LiveId" clId="{7BEC8D88-B8C3-40D4-84B8-4C8BE84F8990}" dt="2020-08-14T06:01:43.713" v="688" actId="478"/>
          <ac:picMkLst>
            <pc:docMk/>
            <pc:sldMk cId="1554762843" sldId="273"/>
            <ac:picMk id="2" creationId="{49A85C3B-5C71-41EB-A5B4-AB7E0EB76F49}"/>
          </ac:picMkLst>
        </pc:picChg>
        <pc:picChg chg="add">
          <ac:chgData name="Kelly Gunneson" userId="1764b7eba0d67162" providerId="LiveId" clId="{7BEC8D88-B8C3-40D4-84B8-4C8BE84F8990}" dt="2020-08-14T06:01:43.968" v="689"/>
          <ac:picMkLst>
            <pc:docMk/>
            <pc:sldMk cId="1554762843" sldId="273"/>
            <ac:picMk id="3" creationId="{69A9209A-31A7-4B82-B78F-9A909F9C85F9}"/>
          </ac:picMkLst>
        </pc:picChg>
      </pc:sldChg>
      <pc:sldChg chg="modSp add mod ord modTransition">
        <pc:chgData name="Kelly Gunneson" userId="1764b7eba0d67162" providerId="LiveId" clId="{7BEC8D88-B8C3-40D4-84B8-4C8BE84F8990}" dt="2020-08-14T06:11:50.302" v="1148"/>
        <pc:sldMkLst>
          <pc:docMk/>
          <pc:sldMk cId="1891174203" sldId="274"/>
        </pc:sldMkLst>
        <pc:spChg chg="mod">
          <ac:chgData name="Kelly Gunneson" userId="1764b7eba0d67162" providerId="LiveId" clId="{7BEC8D88-B8C3-40D4-84B8-4C8BE84F8990}" dt="2020-08-14T06:02:07.097" v="709" actId="20577"/>
          <ac:spMkLst>
            <pc:docMk/>
            <pc:sldMk cId="1891174203" sldId="274"/>
            <ac:spMk id="4" creationId="{104A0DC0-E655-483B-8F22-CC3DDE463B6C}"/>
          </ac:spMkLst>
        </pc:spChg>
      </pc:sldChg>
      <pc:sldChg chg="addSp modSp add mod modTransition setBg modAnim">
        <pc:chgData name="Kelly Gunneson" userId="1764b7eba0d67162" providerId="LiveId" clId="{7BEC8D88-B8C3-40D4-84B8-4C8BE84F8990}" dt="2020-08-14T06:11:50.302" v="1148"/>
        <pc:sldMkLst>
          <pc:docMk/>
          <pc:sldMk cId="1706450658" sldId="275"/>
        </pc:sldMkLst>
        <pc:spChg chg="mod">
          <ac:chgData name="Kelly Gunneson" userId="1764b7eba0d67162" providerId="LiveId" clId="{7BEC8D88-B8C3-40D4-84B8-4C8BE84F8990}" dt="2020-08-14T06:03:31.552" v="787" actId="26606"/>
          <ac:spMkLst>
            <pc:docMk/>
            <pc:sldMk cId="1706450658" sldId="275"/>
            <ac:spMk id="2" creationId="{A7477BBC-7FE6-4DC6-9A12-EF906783E308}"/>
          </ac:spMkLst>
        </pc:spChg>
        <pc:spChg chg="mod">
          <ac:chgData name="Kelly Gunneson" userId="1764b7eba0d67162" providerId="LiveId" clId="{7BEC8D88-B8C3-40D4-84B8-4C8BE84F8990}" dt="2020-08-14T06:03:49.913" v="808" actId="20577"/>
          <ac:spMkLst>
            <pc:docMk/>
            <pc:sldMk cId="1706450658" sldId="275"/>
            <ac:spMk id="3" creationId="{A0BDE1A2-A898-498B-9260-D87EDF604814}"/>
          </ac:spMkLst>
        </pc:spChg>
        <pc:picChg chg="add mod">
          <ac:chgData name="Kelly Gunneson" userId="1764b7eba0d67162" providerId="LiveId" clId="{7BEC8D88-B8C3-40D4-84B8-4C8BE84F8990}" dt="2020-08-14T06:03:45.595" v="792" actId="1076"/>
          <ac:picMkLst>
            <pc:docMk/>
            <pc:sldMk cId="1706450658" sldId="275"/>
            <ac:picMk id="4" creationId="{5CFD1F30-BEFF-40E3-BDDA-9B2F3797894D}"/>
          </ac:picMkLst>
        </pc:picChg>
      </pc:sldChg>
      <pc:sldChg chg="modSp add mod modTransition modAnim">
        <pc:chgData name="Kelly Gunneson" userId="1764b7eba0d67162" providerId="LiveId" clId="{7BEC8D88-B8C3-40D4-84B8-4C8BE84F8990}" dt="2020-08-14T06:11:50.302" v="1148"/>
        <pc:sldMkLst>
          <pc:docMk/>
          <pc:sldMk cId="2927456459" sldId="276"/>
        </pc:sldMkLst>
        <pc:spChg chg="mod">
          <ac:chgData name="Kelly Gunneson" userId="1764b7eba0d67162" providerId="LiveId" clId="{7BEC8D88-B8C3-40D4-84B8-4C8BE84F8990}" dt="2020-08-14T06:04:26.247" v="838" actId="14100"/>
          <ac:spMkLst>
            <pc:docMk/>
            <pc:sldMk cId="2927456459" sldId="276"/>
            <ac:spMk id="2" creationId="{A7477BBC-7FE6-4DC6-9A12-EF906783E308}"/>
          </ac:spMkLst>
        </pc:spChg>
        <pc:spChg chg="mod">
          <ac:chgData name="Kelly Gunneson" userId="1764b7eba0d67162" providerId="LiveId" clId="{7BEC8D88-B8C3-40D4-84B8-4C8BE84F8990}" dt="2020-08-14T06:06:25.445" v="1006" actId="207"/>
          <ac:spMkLst>
            <pc:docMk/>
            <pc:sldMk cId="2927456459" sldId="276"/>
            <ac:spMk id="3" creationId="{A0BDE1A2-A898-498B-9260-D87EDF604814}"/>
          </ac:spMkLst>
        </pc:spChg>
      </pc:sldChg>
      <pc:sldChg chg="modSp add mod ord modTransition modAnim">
        <pc:chgData name="Kelly Gunneson" userId="1764b7eba0d67162" providerId="LiveId" clId="{7BEC8D88-B8C3-40D4-84B8-4C8BE84F8990}" dt="2020-08-14T06:11:50.302" v="1148"/>
        <pc:sldMkLst>
          <pc:docMk/>
          <pc:sldMk cId="3088300350" sldId="277"/>
        </pc:sldMkLst>
        <pc:spChg chg="mod">
          <ac:chgData name="Kelly Gunneson" userId="1764b7eba0d67162" providerId="LiveId" clId="{7BEC8D88-B8C3-40D4-84B8-4C8BE84F8990}" dt="2020-08-14T06:06:50.751" v="1031" actId="20577"/>
          <ac:spMkLst>
            <pc:docMk/>
            <pc:sldMk cId="3088300350" sldId="277"/>
            <ac:spMk id="2" creationId="{A7477BBC-7FE6-4DC6-9A12-EF906783E308}"/>
          </ac:spMkLst>
        </pc:spChg>
        <pc:spChg chg="mod">
          <ac:chgData name="Kelly Gunneson" userId="1764b7eba0d67162" providerId="LiveId" clId="{7BEC8D88-B8C3-40D4-84B8-4C8BE84F8990}" dt="2020-08-14T06:08:32.879" v="1096" actId="15"/>
          <ac:spMkLst>
            <pc:docMk/>
            <pc:sldMk cId="3088300350" sldId="277"/>
            <ac:spMk id="3" creationId="{A0BDE1A2-A898-498B-9260-D87EDF604814}"/>
          </ac:spMkLst>
        </pc:spChg>
      </pc:sldChg>
      <pc:sldChg chg="modSp add mod modTransition modAnim">
        <pc:chgData name="Kelly Gunneson" userId="1764b7eba0d67162" providerId="LiveId" clId="{7BEC8D88-B8C3-40D4-84B8-4C8BE84F8990}" dt="2020-08-14T06:11:50.302" v="1148"/>
        <pc:sldMkLst>
          <pc:docMk/>
          <pc:sldMk cId="4275084153" sldId="278"/>
        </pc:sldMkLst>
        <pc:spChg chg="mod">
          <ac:chgData name="Kelly Gunneson" userId="1764b7eba0d67162" providerId="LiveId" clId="{7BEC8D88-B8C3-40D4-84B8-4C8BE84F8990}" dt="2020-08-14T06:07:47.708" v="1084" actId="20577"/>
          <ac:spMkLst>
            <pc:docMk/>
            <pc:sldMk cId="4275084153" sldId="278"/>
            <ac:spMk id="2" creationId="{A7477BBC-7FE6-4DC6-9A12-EF906783E308}"/>
          </ac:spMkLst>
        </pc:spChg>
        <pc:spChg chg="mod">
          <ac:chgData name="Kelly Gunneson" userId="1764b7eba0d67162" providerId="LiveId" clId="{7BEC8D88-B8C3-40D4-84B8-4C8BE84F8990}" dt="2020-08-14T06:08:25.843" v="1093" actId="15"/>
          <ac:spMkLst>
            <pc:docMk/>
            <pc:sldMk cId="4275084153" sldId="278"/>
            <ac:spMk id="3" creationId="{A0BDE1A2-A898-498B-9260-D87EDF604814}"/>
          </ac:spMkLst>
        </pc:spChg>
      </pc:sldChg>
      <pc:sldChg chg="modSp add mod modTransition modAnim">
        <pc:chgData name="Kelly Gunneson" userId="1764b7eba0d67162" providerId="LiveId" clId="{7BEC8D88-B8C3-40D4-84B8-4C8BE84F8990}" dt="2020-08-14T06:11:50.302" v="1148"/>
        <pc:sldMkLst>
          <pc:docMk/>
          <pc:sldMk cId="1272442039" sldId="279"/>
        </pc:sldMkLst>
        <pc:spChg chg="mod">
          <ac:chgData name="Kelly Gunneson" userId="1764b7eba0d67162" providerId="LiveId" clId="{7BEC8D88-B8C3-40D4-84B8-4C8BE84F8990}" dt="2020-08-14T06:08:54.060" v="1113" actId="20577"/>
          <ac:spMkLst>
            <pc:docMk/>
            <pc:sldMk cId="1272442039" sldId="279"/>
            <ac:spMk id="2" creationId="{A7477BBC-7FE6-4DC6-9A12-EF906783E308}"/>
          </ac:spMkLst>
        </pc:spChg>
        <pc:spChg chg="mod">
          <ac:chgData name="Kelly Gunneson" userId="1764b7eba0d67162" providerId="LiveId" clId="{7BEC8D88-B8C3-40D4-84B8-4C8BE84F8990}" dt="2020-08-14T06:09:03.186" v="1117" actId="403"/>
          <ac:spMkLst>
            <pc:docMk/>
            <pc:sldMk cId="1272442039" sldId="279"/>
            <ac:spMk id="3" creationId="{A0BDE1A2-A898-498B-9260-D87EDF604814}"/>
          </ac:spMkLst>
        </pc:spChg>
      </pc:sldChg>
      <pc:sldChg chg="modSp new del mod">
        <pc:chgData name="Kelly Gunneson" userId="1764b7eba0d67162" providerId="LiveId" clId="{7BEC8D88-B8C3-40D4-84B8-4C8BE84F8990}" dt="2020-08-14T06:10:09.981" v="1141" actId="47"/>
        <pc:sldMkLst>
          <pc:docMk/>
          <pc:sldMk cId="3090588969" sldId="280"/>
        </pc:sldMkLst>
        <pc:spChg chg="mod">
          <ac:chgData name="Kelly Gunneson" userId="1764b7eba0d67162" providerId="LiveId" clId="{7BEC8D88-B8C3-40D4-84B8-4C8BE84F8990}" dt="2020-08-14T06:10:02.502" v="1130" actId="20577"/>
          <ac:spMkLst>
            <pc:docMk/>
            <pc:sldMk cId="3090588969" sldId="280"/>
            <ac:spMk id="2" creationId="{B4DEF8C9-6604-4DFB-87AF-B8A925B129CD}"/>
          </ac:spMkLst>
        </pc:spChg>
        <pc:spChg chg="mod">
          <ac:chgData name="Kelly Gunneson" userId="1764b7eba0d67162" providerId="LiveId" clId="{7BEC8D88-B8C3-40D4-84B8-4C8BE84F8990}" dt="2020-08-14T06:10:07.633" v="1140" actId="20577"/>
          <ac:spMkLst>
            <pc:docMk/>
            <pc:sldMk cId="3090588969" sldId="280"/>
            <ac:spMk id="3" creationId="{9131EE1B-10B6-41DB-A399-C00406B4B1FB}"/>
          </ac:spMkLst>
        </pc:spChg>
      </pc:sldChg>
      <pc:sldMasterChg chg="modTransition modSldLayout">
        <pc:chgData name="Kelly Gunneson" userId="1764b7eba0d67162" providerId="LiveId" clId="{7BEC8D88-B8C3-40D4-84B8-4C8BE84F8990}" dt="2020-08-14T06:11:50.302" v="1148"/>
        <pc:sldMasterMkLst>
          <pc:docMk/>
          <pc:sldMasterMk cId="1819829890" sldId="2147483690"/>
        </pc:sldMasterMkLst>
        <pc:sldLayoutChg chg="modTransition">
          <pc:chgData name="Kelly Gunneson" userId="1764b7eba0d67162" providerId="LiveId" clId="{7BEC8D88-B8C3-40D4-84B8-4C8BE84F8990}" dt="2020-08-14T06:11:50.302" v="1148"/>
          <pc:sldLayoutMkLst>
            <pc:docMk/>
            <pc:sldMasterMk cId="1819829890" sldId="2147483690"/>
            <pc:sldLayoutMk cId="637694143" sldId="2147483691"/>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1336493158" sldId="2147483692"/>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2583607523" sldId="2147483693"/>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3791013872" sldId="2147483694"/>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2522780668" sldId="2147483695"/>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2147767327" sldId="2147483696"/>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1669582747" sldId="2147483697"/>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2833919016" sldId="2147483698"/>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3986221410" sldId="2147483699"/>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1059038477" sldId="2147483700"/>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1258019638" sldId="2147483701"/>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2630384849" sldId="2147483702"/>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2909414986" sldId="2147483703"/>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2194437254" sldId="2147483704"/>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3802722984" sldId="2147483705"/>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4027927076" sldId="2147483706"/>
          </pc:sldLayoutMkLst>
        </pc:sldLayoutChg>
        <pc:sldLayoutChg chg="modTransition">
          <pc:chgData name="Kelly Gunneson" userId="1764b7eba0d67162" providerId="LiveId" clId="{7BEC8D88-B8C3-40D4-84B8-4C8BE84F8990}" dt="2020-08-14T06:11:50.302" v="1148"/>
          <pc:sldLayoutMkLst>
            <pc:docMk/>
            <pc:sldMasterMk cId="1819829890" sldId="2147483690"/>
            <pc:sldLayoutMk cId="200930226" sldId="214748370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37694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59038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80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30384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8/14/2020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09414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8/14/2020</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94437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8/14/2020</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0272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7927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0930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FA2B21-3FCD-4721-B95C-427943F61125}" type="datetime1">
              <a:rPr lang="en-US" smtClean="0"/>
              <a:t>8/14/2020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36493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83607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8/14/2020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91013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8/14/2020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2780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8/14/2020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47767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8/14/2020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69582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FA2B21-3FCD-4721-B95C-427943F61125}" type="datetime1">
              <a:rPr lang="en-US" smtClean="0"/>
              <a:t>8/14/2020</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33919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6221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8/14/2020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1982989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CFC84-3F23-4659-8B45-E1FDC4549290}"/>
              </a:ext>
            </a:extLst>
          </p:cNvPr>
          <p:cNvSpPr>
            <a:spLocks noGrp="1"/>
          </p:cNvSpPr>
          <p:nvPr>
            <p:ph type="ctrTitle"/>
          </p:nvPr>
        </p:nvSpPr>
        <p:spPr>
          <a:xfrm>
            <a:off x="4872012" y="1447800"/>
            <a:ext cx="5222325" cy="3329581"/>
          </a:xfrm>
        </p:spPr>
        <p:txBody>
          <a:bodyPr>
            <a:normAutofit/>
          </a:bodyPr>
          <a:lstStyle/>
          <a:p>
            <a:pPr>
              <a:lnSpc>
                <a:spcPct val="90000"/>
              </a:lnSpc>
            </a:pPr>
            <a:r>
              <a:rPr lang="en-US" sz="5000" b="1">
                <a:solidFill>
                  <a:srgbClr val="EBEBEB"/>
                </a:solidFill>
                <a:effectLst>
                  <a:outerShdw blurRad="38100" dist="38100" dir="2700000" algn="tl">
                    <a:srgbClr val="000000">
                      <a:alpha val="43137"/>
                    </a:srgbClr>
                  </a:outerShdw>
                </a:effectLst>
              </a:rPr>
              <a:t>The Battle of the Neighborhoods</a:t>
            </a:r>
          </a:p>
        </p:txBody>
      </p:sp>
      <p:sp>
        <p:nvSpPr>
          <p:cNvPr id="3" name="Subtitle 2">
            <a:extLst>
              <a:ext uri="{FF2B5EF4-FFF2-40B4-BE49-F238E27FC236}">
                <a16:creationId xmlns:a16="http://schemas.microsoft.com/office/drawing/2014/main" id="{26DCF81C-8D86-41E2-B1B6-C280C80C3550}"/>
              </a:ext>
            </a:extLst>
          </p:cNvPr>
          <p:cNvSpPr>
            <a:spLocks noGrp="1"/>
          </p:cNvSpPr>
          <p:nvPr>
            <p:ph type="subTitle" idx="1"/>
          </p:nvPr>
        </p:nvSpPr>
        <p:spPr>
          <a:xfrm>
            <a:off x="4872012" y="4777380"/>
            <a:ext cx="5222326" cy="861420"/>
          </a:xfrm>
        </p:spPr>
        <p:txBody>
          <a:bodyPr>
            <a:normAutofit/>
          </a:bodyPr>
          <a:lstStyle/>
          <a:p>
            <a:pPr>
              <a:spcAft>
                <a:spcPts val="600"/>
              </a:spcAft>
            </a:pPr>
            <a:r>
              <a:rPr lang="en-US" b="1">
                <a:solidFill>
                  <a:schemeClr val="tx2">
                    <a:lumMod val="40000"/>
                    <a:lumOff val="60000"/>
                  </a:schemeClr>
                </a:solidFill>
                <a:effectLst>
                  <a:outerShdw blurRad="38100" dist="38100" dir="2700000" algn="tl">
                    <a:srgbClr val="000000">
                      <a:alpha val="43137"/>
                    </a:srgbClr>
                  </a:outerShdw>
                </a:effectLst>
              </a:rPr>
              <a:t>Brooklyn Edition</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039152E6-9173-4D32-9261-DB2ACA91409E}"/>
              </a:ext>
            </a:extLst>
          </p:cNvPr>
          <p:cNvPicPr>
            <a:picLocks noChangeAspect="1"/>
          </p:cNvPicPr>
          <p:nvPr/>
        </p:nvPicPr>
        <p:blipFill rotWithShape="1">
          <a:blip r:embed="rId3"/>
          <a:srcRect l="17323" r="17323"/>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18980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4A0DC0-E655-483B-8F22-CC3DDE463B6C}"/>
              </a:ext>
            </a:extLst>
          </p:cNvPr>
          <p:cNvSpPr>
            <a:spLocks noGrp="1"/>
          </p:cNvSpPr>
          <p:nvPr>
            <p:ph type="ctrTitle"/>
          </p:nvPr>
        </p:nvSpPr>
        <p:spPr>
          <a:xfrm>
            <a:off x="965505" y="623571"/>
            <a:ext cx="10260990" cy="3523885"/>
          </a:xfrm>
        </p:spPr>
        <p:txBody>
          <a:bodyPr>
            <a:normAutofit fontScale="90000"/>
          </a:bodyPr>
          <a:lstStyle/>
          <a:p>
            <a:pPr algn="ctr"/>
            <a:r>
              <a:rPr lang="en-US" sz="8000" dirty="0"/>
              <a:t>Exploratory Data Analysis Methodology</a:t>
            </a:r>
          </a:p>
        </p:txBody>
      </p:sp>
    </p:spTree>
    <p:extLst>
      <p:ext uri="{BB962C8B-B14F-4D97-AF65-F5344CB8AC3E}">
        <p14:creationId xmlns:p14="http://schemas.microsoft.com/office/powerpoint/2010/main" val="738489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Foursquare Venue Data</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p:txBody>
          <a:bodyPr>
            <a:normAutofit/>
          </a:bodyPr>
          <a:lstStyle/>
          <a:p>
            <a:pPr fontAlgn="base"/>
            <a:r>
              <a:rPr lang="en-US" dirty="0"/>
              <a:t>First, the Foursquare data of the venues in Brooklyn can be imported and analyzed to determine the number of unique venues in the borough. </a:t>
            </a:r>
          </a:p>
          <a:p>
            <a:pPr fontAlgn="base"/>
            <a:r>
              <a:rPr lang="en-US" dirty="0"/>
              <a:t>Then, the </a:t>
            </a:r>
            <a:r>
              <a:rPr lang="en-US" dirty="0" err="1"/>
              <a:t>groupby</a:t>
            </a:r>
            <a:r>
              <a:rPr lang="en-US" dirty="0"/>
              <a:t> method can be applied to determine the frequency of the occurrence of each type of venue in each neighborhood. </a:t>
            </a:r>
          </a:p>
          <a:p>
            <a:pPr fontAlgn="base"/>
            <a:r>
              <a:rPr lang="en-US" dirty="0"/>
              <a:t>This allows you to determine the top five and ten most frequently occurring venue types for each neighborhood. </a:t>
            </a:r>
          </a:p>
          <a:p>
            <a:pPr fontAlgn="base"/>
            <a:r>
              <a:rPr lang="en-US" dirty="0"/>
              <a:t>With this, you can determine the most frequent types of venues in each neighborhood and begin to gain perspective regarding the characteristics of the neighborhood. </a:t>
            </a:r>
          </a:p>
          <a:p>
            <a:endParaRPr lang="en-US" dirty="0"/>
          </a:p>
        </p:txBody>
      </p:sp>
    </p:spTree>
    <p:extLst>
      <p:ext uri="{BB962C8B-B14F-4D97-AF65-F5344CB8AC3E}">
        <p14:creationId xmlns:p14="http://schemas.microsoft.com/office/powerpoint/2010/main" val="3101757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K-Means Clustering</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a:xfrm>
            <a:off x="1103312" y="2052918"/>
            <a:ext cx="10373985" cy="4195481"/>
          </a:xfrm>
        </p:spPr>
        <p:txBody>
          <a:bodyPr>
            <a:normAutofit fontScale="85000" lnSpcReduction="10000"/>
          </a:bodyPr>
          <a:lstStyle/>
          <a:p>
            <a:r>
              <a:rPr lang="en-US" sz="2800" dirty="0"/>
              <a:t>Next, k-means clustering is utilized to cluster the neighborhoods in Brooklyn into five groups. </a:t>
            </a:r>
          </a:p>
          <a:p>
            <a:r>
              <a:rPr lang="en-US" sz="2800" dirty="0"/>
              <a:t>Then, the clustered neighborhoods are color coded on the map below with the colors light green, red, blue, orange, and purple.</a:t>
            </a:r>
          </a:p>
          <a:p>
            <a:r>
              <a:rPr lang="en-US" sz="2800" dirty="0"/>
              <a:t>The following colors represent each cluster:</a:t>
            </a:r>
          </a:p>
          <a:p>
            <a:pPr lvl="1"/>
            <a:r>
              <a:rPr lang="en-US" sz="2600" dirty="0"/>
              <a:t>Cluster 1 - red dot </a:t>
            </a:r>
          </a:p>
          <a:p>
            <a:pPr lvl="1"/>
            <a:r>
              <a:rPr lang="en-US" sz="2600" dirty="0"/>
              <a:t>Cluster 2 - purple dot</a:t>
            </a:r>
          </a:p>
          <a:p>
            <a:pPr lvl="1"/>
            <a:r>
              <a:rPr lang="en-US" sz="2600" dirty="0"/>
              <a:t>Cluster 3 - blue dots</a:t>
            </a:r>
          </a:p>
          <a:p>
            <a:pPr lvl="1"/>
            <a:r>
              <a:rPr lang="en-US" sz="2600" dirty="0"/>
              <a:t>Cluster 4 - green dots</a:t>
            </a:r>
          </a:p>
          <a:p>
            <a:pPr lvl="1"/>
            <a:r>
              <a:rPr lang="en-US" sz="2600" dirty="0"/>
              <a:t>Cluster 5 -orange dot.</a:t>
            </a:r>
          </a:p>
          <a:p>
            <a:endParaRPr lang="en-US" sz="2800" dirty="0"/>
          </a:p>
        </p:txBody>
      </p:sp>
    </p:spTree>
    <p:extLst>
      <p:ext uri="{BB962C8B-B14F-4D97-AF65-F5344CB8AC3E}">
        <p14:creationId xmlns:p14="http://schemas.microsoft.com/office/powerpoint/2010/main" val="1872424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97FC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3CDF973-8157-447E-8C1D-A33A6B197D43}"/>
              </a:ext>
            </a:extLst>
          </p:cNvPr>
          <p:cNvPicPr/>
          <p:nvPr/>
        </p:nvPicPr>
        <p:blipFill rotWithShape="1">
          <a:blip r:embed="rId3" cstate="print">
            <a:extLst>
              <a:ext uri="{28A0092B-C50C-407E-A947-70E740481C1C}">
                <a14:useLocalDpi xmlns:a14="http://schemas.microsoft.com/office/drawing/2010/main" val="0"/>
              </a:ext>
            </a:extLst>
          </a:blip>
          <a:srcRect l="5955" r="7428"/>
          <a:stretch/>
        </p:blipFill>
        <p:spPr>
          <a:xfrm>
            <a:off x="643467" y="643467"/>
            <a:ext cx="10905066" cy="5571066"/>
          </a:xfrm>
          <a:prstGeom prst="rect">
            <a:avLst/>
          </a:prstGeom>
        </p:spPr>
      </p:pic>
      <p:sp>
        <p:nvSpPr>
          <p:cNvPr id="11" name="Rectangle 10">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1817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4400" b="1" dirty="0">
                <a:effectLst>
                  <a:outerShdw blurRad="38100" dist="38100" dir="2700000" algn="tl">
                    <a:srgbClr val="000000">
                      <a:alpha val="43137"/>
                    </a:srgbClr>
                  </a:outerShdw>
                </a:effectLst>
              </a:rPr>
              <a:t>Top Ten Venues for Each Cluster</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p:txBody>
          <a:bodyPr>
            <a:normAutofit/>
          </a:bodyPr>
          <a:lstStyle/>
          <a:p>
            <a:pPr fontAlgn="base"/>
            <a:r>
              <a:rPr lang="en-US" sz="2800" dirty="0"/>
              <a:t>Then, data frames were constructed for each neighborhood cluster regarding the top ten most frequent venue types in each cluster. </a:t>
            </a:r>
          </a:p>
          <a:p>
            <a:pPr fontAlgn="base"/>
            <a:r>
              <a:rPr lang="en-US" sz="2800" dirty="0"/>
              <a:t>This will allow for the revelation of the trends in the neighborhood to determine where a coffee shop will likely do well. </a:t>
            </a:r>
          </a:p>
          <a:p>
            <a:endParaRPr lang="en-US" dirty="0"/>
          </a:p>
        </p:txBody>
      </p:sp>
    </p:spTree>
    <p:extLst>
      <p:ext uri="{BB962C8B-B14F-4D97-AF65-F5344CB8AC3E}">
        <p14:creationId xmlns:p14="http://schemas.microsoft.com/office/powerpoint/2010/main" val="1707920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4A0DC0-E655-483B-8F22-CC3DDE463B6C}"/>
              </a:ext>
            </a:extLst>
          </p:cNvPr>
          <p:cNvSpPr>
            <a:spLocks noGrp="1"/>
          </p:cNvSpPr>
          <p:nvPr>
            <p:ph type="ctrTitle"/>
          </p:nvPr>
        </p:nvSpPr>
        <p:spPr>
          <a:xfrm>
            <a:off x="965505" y="623571"/>
            <a:ext cx="10260990" cy="3523885"/>
          </a:xfrm>
        </p:spPr>
        <p:txBody>
          <a:bodyPr>
            <a:normAutofit/>
          </a:bodyPr>
          <a:lstStyle/>
          <a:p>
            <a:pPr algn="ctr"/>
            <a:r>
              <a:rPr lang="en-US" sz="8000" dirty="0"/>
              <a:t>Results</a:t>
            </a:r>
          </a:p>
        </p:txBody>
      </p:sp>
    </p:spTree>
    <p:extLst>
      <p:ext uri="{BB962C8B-B14F-4D97-AF65-F5344CB8AC3E}">
        <p14:creationId xmlns:p14="http://schemas.microsoft.com/office/powerpoint/2010/main" val="1481721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Results</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p:txBody>
          <a:bodyPr>
            <a:normAutofit/>
          </a:bodyPr>
          <a:lstStyle/>
          <a:p>
            <a:pPr fontAlgn="base"/>
            <a:r>
              <a:rPr lang="en-US" sz="2800" dirty="0"/>
              <a:t>The following slides of results contains a summary of the neighborhoods and the top ten venue types in each neighborhood for each cluster. </a:t>
            </a:r>
          </a:p>
          <a:p>
            <a:pPr fontAlgn="base"/>
            <a:r>
              <a:rPr lang="en-US" sz="2800" dirty="0"/>
              <a:t>These resultant data frames can be utilized to observe commonalities in the clusters to determine the optimal neighborhood to open a coffee shop in Brooklyn. </a:t>
            </a:r>
          </a:p>
          <a:p>
            <a:pPr marL="0" indent="0">
              <a:buNone/>
            </a:pPr>
            <a:endParaRPr lang="en-US" dirty="0"/>
          </a:p>
        </p:txBody>
      </p:sp>
    </p:spTree>
    <p:extLst>
      <p:ext uri="{BB962C8B-B14F-4D97-AF65-F5344CB8AC3E}">
        <p14:creationId xmlns:p14="http://schemas.microsoft.com/office/powerpoint/2010/main" val="2392564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A85C3B-5C71-41EB-A5B4-AB7E0EB76F49}"/>
              </a:ext>
            </a:extLst>
          </p:cNvPr>
          <p:cNvPicPr>
            <a:picLocks noChangeAspect="1"/>
          </p:cNvPicPr>
          <p:nvPr/>
        </p:nvPicPr>
        <p:blipFill>
          <a:blip r:embed="rId2"/>
          <a:stretch>
            <a:fillRect/>
          </a:stretch>
        </p:blipFill>
        <p:spPr>
          <a:xfrm>
            <a:off x="0" y="1719807"/>
            <a:ext cx="12192000" cy="3418385"/>
          </a:xfrm>
          <a:prstGeom prst="rect">
            <a:avLst/>
          </a:prstGeom>
        </p:spPr>
      </p:pic>
    </p:spTree>
    <p:extLst>
      <p:ext uri="{BB962C8B-B14F-4D97-AF65-F5344CB8AC3E}">
        <p14:creationId xmlns:p14="http://schemas.microsoft.com/office/powerpoint/2010/main" val="2212232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9209A-31A7-4B82-B78F-9A909F9C85F9}"/>
              </a:ext>
            </a:extLst>
          </p:cNvPr>
          <p:cNvPicPr>
            <a:picLocks noChangeAspect="1"/>
          </p:cNvPicPr>
          <p:nvPr/>
        </p:nvPicPr>
        <p:blipFill>
          <a:blip r:embed="rId2"/>
          <a:stretch>
            <a:fillRect/>
          </a:stretch>
        </p:blipFill>
        <p:spPr>
          <a:xfrm>
            <a:off x="0" y="667639"/>
            <a:ext cx="12192000" cy="5522722"/>
          </a:xfrm>
          <a:prstGeom prst="rect">
            <a:avLst/>
          </a:prstGeom>
        </p:spPr>
      </p:pic>
    </p:spTree>
    <p:extLst>
      <p:ext uri="{BB962C8B-B14F-4D97-AF65-F5344CB8AC3E}">
        <p14:creationId xmlns:p14="http://schemas.microsoft.com/office/powerpoint/2010/main" val="1554762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4A0DC0-E655-483B-8F22-CC3DDE463B6C}"/>
              </a:ext>
            </a:extLst>
          </p:cNvPr>
          <p:cNvSpPr>
            <a:spLocks noGrp="1"/>
          </p:cNvSpPr>
          <p:nvPr>
            <p:ph type="ctrTitle"/>
          </p:nvPr>
        </p:nvSpPr>
        <p:spPr>
          <a:xfrm>
            <a:off x="965505" y="623571"/>
            <a:ext cx="10260990" cy="3523885"/>
          </a:xfrm>
        </p:spPr>
        <p:txBody>
          <a:bodyPr>
            <a:normAutofit/>
          </a:bodyPr>
          <a:lstStyle/>
          <a:p>
            <a:pPr algn="ctr"/>
            <a:r>
              <a:rPr lang="en-US" sz="8000" dirty="0"/>
              <a:t>Discussion</a:t>
            </a:r>
          </a:p>
        </p:txBody>
      </p:sp>
    </p:spTree>
    <p:extLst>
      <p:ext uri="{BB962C8B-B14F-4D97-AF65-F5344CB8AC3E}">
        <p14:creationId xmlns:p14="http://schemas.microsoft.com/office/powerpoint/2010/main" val="1891174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4A0DC0-E655-483B-8F22-CC3DDE463B6C}"/>
              </a:ext>
            </a:extLst>
          </p:cNvPr>
          <p:cNvSpPr>
            <a:spLocks noGrp="1"/>
          </p:cNvSpPr>
          <p:nvPr>
            <p:ph type="ctrTitle"/>
          </p:nvPr>
        </p:nvSpPr>
        <p:spPr/>
        <p:txBody>
          <a:bodyPr>
            <a:normAutofit/>
          </a:bodyPr>
          <a:lstStyle/>
          <a:p>
            <a:pPr algn="ctr"/>
            <a:r>
              <a:rPr lang="en-US" sz="8000" dirty="0"/>
              <a:t>Introduction</a:t>
            </a:r>
          </a:p>
        </p:txBody>
      </p:sp>
    </p:spTree>
    <p:extLst>
      <p:ext uri="{BB962C8B-B14F-4D97-AF65-F5344CB8AC3E}">
        <p14:creationId xmlns:p14="http://schemas.microsoft.com/office/powerpoint/2010/main" val="3379393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a:xfrm>
            <a:off x="648930" y="629266"/>
            <a:ext cx="9252154" cy="1223983"/>
          </a:xfrm>
        </p:spPr>
        <p:txBody>
          <a:bodyPr>
            <a:normAutofit/>
          </a:bodyPr>
          <a:lstStyle/>
          <a:p>
            <a:r>
              <a:rPr lang="en-US" b="1">
                <a:effectLst>
                  <a:outerShdw blurRad="38100" dist="38100" dir="2700000" algn="tl">
                    <a:srgbClr val="000000">
                      <a:alpha val="43137"/>
                    </a:srgbClr>
                  </a:outerShdw>
                </a:effectLst>
              </a:rPr>
              <a:t>Observations</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a:xfrm>
            <a:off x="1103311" y="2052214"/>
            <a:ext cx="4338409" cy="4196185"/>
          </a:xfrm>
        </p:spPr>
        <p:txBody>
          <a:bodyPr>
            <a:normAutofit/>
          </a:bodyPr>
          <a:lstStyle/>
          <a:p>
            <a:pPr fontAlgn="base"/>
            <a:r>
              <a:rPr lang="en-US" dirty="0"/>
              <a:t>Based on the analysis of the results, you can observe trends in the types of venues that are successful in each cluster. </a:t>
            </a:r>
          </a:p>
          <a:p>
            <a:pPr fontAlgn="base"/>
            <a:r>
              <a:rPr lang="en-US" dirty="0"/>
              <a:t>The number of neighborhoods contained in each cluster as well as the most common venues are listed in the table at right.</a:t>
            </a:r>
          </a:p>
          <a:p>
            <a:pPr marL="0" indent="0" fontAlgn="base">
              <a:buNone/>
            </a:pPr>
            <a:br>
              <a:rPr lang="en-US" dirty="0"/>
            </a:br>
            <a:endParaRPr lang="en-US" dirty="0"/>
          </a:p>
        </p:txBody>
      </p:sp>
      <p:pic>
        <p:nvPicPr>
          <p:cNvPr id="4" name="Picture 3" descr="A screenshot of a cell phone&#10;&#10;Description automatically generated">
            <a:extLst>
              <a:ext uri="{FF2B5EF4-FFF2-40B4-BE49-F238E27FC236}">
                <a16:creationId xmlns:a16="http://schemas.microsoft.com/office/drawing/2014/main" id="{5CFD1F30-BEFF-40E3-BDDA-9B2F3797894D}"/>
              </a:ext>
            </a:extLst>
          </p:cNvPr>
          <p:cNvPicPr>
            <a:picLocks noChangeAspect="1"/>
          </p:cNvPicPr>
          <p:nvPr/>
        </p:nvPicPr>
        <p:blipFill>
          <a:blip r:embed="rId3"/>
          <a:stretch>
            <a:fillRect/>
          </a:stretch>
        </p:blipFill>
        <p:spPr>
          <a:xfrm>
            <a:off x="5776606" y="1833362"/>
            <a:ext cx="6249046" cy="317139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06450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a:xfrm>
            <a:off x="646111" y="452718"/>
            <a:ext cx="9685558" cy="1400530"/>
          </a:xfrm>
        </p:spPr>
        <p:txBody>
          <a:bodyPr/>
          <a:lstStyle/>
          <a:p>
            <a:r>
              <a:rPr lang="en-US" sz="6000" b="1" dirty="0">
                <a:effectLst>
                  <a:outerShdw blurRad="38100" dist="38100" dir="2700000" algn="tl">
                    <a:srgbClr val="000000">
                      <a:alpha val="43137"/>
                    </a:srgbClr>
                  </a:outerShdw>
                </a:effectLst>
              </a:rPr>
              <a:t>Observations (continued)</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a:xfrm>
            <a:off x="1103312" y="2052918"/>
            <a:ext cx="10373985" cy="4195481"/>
          </a:xfrm>
        </p:spPr>
        <p:txBody>
          <a:bodyPr>
            <a:normAutofit fontScale="85000" lnSpcReduction="20000"/>
          </a:bodyPr>
          <a:lstStyle/>
          <a:p>
            <a:r>
              <a:rPr lang="en-US" dirty="0"/>
              <a:t>Cluster 1, 2, and 5 :only one neighborhood and thus do not allow us to develop strong observations.</a:t>
            </a:r>
          </a:p>
          <a:p>
            <a:r>
              <a:rPr lang="en-US" dirty="0"/>
              <a:t> Cluster 3:</a:t>
            </a:r>
          </a:p>
          <a:p>
            <a:pPr lvl="1"/>
            <a:r>
              <a:rPr lang="en-US" dirty="0"/>
              <a:t> Consists of 14 neighborhoods </a:t>
            </a:r>
          </a:p>
          <a:p>
            <a:pPr lvl="1"/>
            <a:r>
              <a:rPr lang="en-US" dirty="0"/>
              <a:t>The most common venue type in these neighborhoods are various types of restaurants including Latin American, fast food, Chinese, Fried Chicken, and a Caribbean restaurant. </a:t>
            </a:r>
          </a:p>
          <a:p>
            <a:pPr lvl="1"/>
            <a:r>
              <a:rPr lang="en-US" dirty="0"/>
              <a:t>These types of restaurants that are not similar to a coffee shop. </a:t>
            </a:r>
          </a:p>
          <a:p>
            <a:r>
              <a:rPr lang="en-US" dirty="0"/>
              <a:t>Cluster 4:</a:t>
            </a:r>
          </a:p>
          <a:p>
            <a:pPr lvl="1"/>
            <a:r>
              <a:rPr lang="en-US" dirty="0"/>
              <a:t>Consists of 53 neighborhoods</a:t>
            </a:r>
          </a:p>
          <a:p>
            <a:pPr lvl="1"/>
            <a:r>
              <a:rPr lang="en-US" dirty="0"/>
              <a:t>The most common venue type in these neighborhoods are various types of restaurants including Italian restaurants, pizza places, Chinese restaurants, cafes, delis/bodegas, and a few coffee shops. </a:t>
            </a:r>
          </a:p>
          <a:p>
            <a:pPr lvl="1"/>
            <a:r>
              <a:rPr lang="en-US" dirty="0">
                <a:solidFill>
                  <a:srgbClr val="FFFF00"/>
                </a:solidFill>
              </a:rPr>
              <a:t>This demonstrates that restaurants of varying levels of scale and price have been successful in these neighborhoods. </a:t>
            </a:r>
          </a:p>
          <a:p>
            <a:pPr lvl="1"/>
            <a:r>
              <a:rPr lang="en-US" dirty="0">
                <a:solidFill>
                  <a:srgbClr val="FFFF00"/>
                </a:solidFill>
              </a:rPr>
              <a:t>Additionally, coffee shops are the most common venue in some clusters, but the majority of neighborhoods are not overrun with coffee shops illustrating room for development. </a:t>
            </a:r>
          </a:p>
          <a:p>
            <a:endParaRPr lang="en-US" sz="2800" dirty="0"/>
          </a:p>
        </p:txBody>
      </p:sp>
    </p:spTree>
    <p:extLst>
      <p:ext uri="{BB962C8B-B14F-4D97-AF65-F5344CB8AC3E}">
        <p14:creationId xmlns:p14="http://schemas.microsoft.com/office/powerpoint/2010/main" val="2927456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Recommendations</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a:xfrm>
            <a:off x="567560" y="1639614"/>
            <a:ext cx="11119944" cy="4608785"/>
          </a:xfrm>
        </p:spPr>
        <p:txBody>
          <a:bodyPr>
            <a:normAutofit/>
          </a:bodyPr>
          <a:lstStyle/>
          <a:p>
            <a:r>
              <a:rPr lang="en-US" dirty="0"/>
              <a:t>I would recommend that the coffee shop be opened in one of the Brooklyn neighborhoods in cluster 4 where coffee shops are not one of the most common venues. </a:t>
            </a:r>
          </a:p>
          <a:p>
            <a:pPr lvl="1"/>
            <a:r>
              <a:rPr lang="en-US" dirty="0"/>
              <a:t>These neighborhoods include Bay Ridge, Sunset Park, Gravesend, Brighton Beach, </a:t>
            </a:r>
            <a:r>
              <a:rPr lang="en-US" dirty="0" err="1"/>
              <a:t>Sheephead</a:t>
            </a:r>
            <a:r>
              <a:rPr lang="en-US" dirty="0"/>
              <a:t> Bay, Kensington, Winsor Terrace, Prospect Heights, Red Hook, Starrett City, Manhattan Beach, Coney Island, Bath Beach, Gerritsen Beach, Marine Park, Clinton Hill, Sea Gate, Prospect Lefferts Gardens, City Line, Bergen Beach, Midwood, Georgetown, Ocean Parkway, Fort Hamilton, </a:t>
            </a:r>
            <a:r>
              <a:rPr lang="en-US" dirty="0" err="1"/>
              <a:t>Ditmas</a:t>
            </a:r>
            <a:r>
              <a:rPr lang="en-US" dirty="0"/>
              <a:t> Park, Mill Basin, </a:t>
            </a:r>
            <a:r>
              <a:rPr lang="en-US" dirty="0" err="1"/>
              <a:t>Weeksville</a:t>
            </a:r>
            <a:r>
              <a:rPr lang="en-US" dirty="0"/>
              <a:t>, Dumbo, </a:t>
            </a:r>
            <a:r>
              <a:rPr lang="en-US" dirty="0" err="1"/>
              <a:t>Homecrest</a:t>
            </a:r>
            <a:r>
              <a:rPr lang="en-US" dirty="0"/>
              <a:t>, Highland Park, and Madison. </a:t>
            </a:r>
          </a:p>
          <a:p>
            <a:r>
              <a:rPr lang="en-US" dirty="0"/>
              <a:t>These neighborhoods are included in the cluster where restaurants of various scales and price values have been successful and are not overly populated by coffee shops providing the opportunity for success. </a:t>
            </a:r>
          </a:p>
          <a:p>
            <a:pPr marL="0" indent="0">
              <a:buNone/>
            </a:pPr>
            <a:endParaRPr lang="en-US" dirty="0"/>
          </a:p>
        </p:txBody>
      </p:sp>
    </p:spTree>
    <p:extLst>
      <p:ext uri="{BB962C8B-B14F-4D97-AF65-F5344CB8AC3E}">
        <p14:creationId xmlns:p14="http://schemas.microsoft.com/office/powerpoint/2010/main" val="3088300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a:xfrm>
            <a:off x="567560" y="1639614"/>
            <a:ext cx="11119944" cy="4608785"/>
          </a:xfrm>
        </p:spPr>
        <p:txBody>
          <a:bodyPr>
            <a:normAutofit lnSpcReduction="10000"/>
          </a:bodyPr>
          <a:lstStyle/>
          <a:p>
            <a:r>
              <a:rPr lang="en-US" dirty="0"/>
              <a:t>In this study, I have analyzed data regarding the venues in each neighborhood in Brooklyn as well as their geographic location to determine the optimal neighborhood to open a coffee shop in. </a:t>
            </a:r>
          </a:p>
          <a:p>
            <a:r>
              <a:rPr lang="en-US" dirty="0"/>
              <a:t>The neighborhoods were clustered based on their geographic location and the venue data was analyzed to reveal trends in the types of venues that are successful in each cluster of neighborhoods.</a:t>
            </a:r>
          </a:p>
          <a:p>
            <a:r>
              <a:rPr lang="en-US" dirty="0"/>
              <a:t>Based on this analysis, I recommend that the coffee shop be opened in one of the neighborhoods in cluster 4 where coffee shops are not already one of the most common venues. </a:t>
            </a:r>
          </a:p>
          <a:p>
            <a:pPr lvl="1"/>
            <a:r>
              <a:rPr lang="en-US" dirty="0"/>
              <a:t>These neighborhoods include Bay Ridge, Sunset Park, Gravesend, Brighton Beach, </a:t>
            </a:r>
            <a:r>
              <a:rPr lang="en-US" dirty="0" err="1"/>
              <a:t>Sheephead</a:t>
            </a:r>
            <a:r>
              <a:rPr lang="en-US" dirty="0"/>
              <a:t> Bay, Kensington, Winsor Terrace, Prospect Heights, Red Hook, Starrett City, Manhattan Beach, Coney Island, Bath Beach, Gerritsen Beach, Marine Park, Clinton Hill, Sea Gate, Prospect Lefferts Gardens, City Line, Bergen Beach, Midwood, Georgetown, Ocean Parkway, Fort Hamilton, </a:t>
            </a:r>
            <a:r>
              <a:rPr lang="en-US" dirty="0" err="1"/>
              <a:t>Ditmas</a:t>
            </a:r>
            <a:r>
              <a:rPr lang="en-US" dirty="0"/>
              <a:t> Park, Mill Basin, </a:t>
            </a:r>
            <a:r>
              <a:rPr lang="en-US" dirty="0" err="1"/>
              <a:t>Weeksville</a:t>
            </a:r>
            <a:r>
              <a:rPr lang="en-US" dirty="0"/>
              <a:t>, Dumbo, </a:t>
            </a:r>
            <a:r>
              <a:rPr lang="en-US" dirty="0" err="1"/>
              <a:t>Homecrest</a:t>
            </a:r>
            <a:r>
              <a:rPr lang="en-US" dirty="0"/>
              <a:t>, Highland Park, and Madison.</a:t>
            </a:r>
          </a:p>
          <a:p>
            <a:pPr marL="0" indent="0">
              <a:buNone/>
            </a:pPr>
            <a:endParaRPr lang="en-US" dirty="0"/>
          </a:p>
        </p:txBody>
      </p:sp>
    </p:spTree>
    <p:extLst>
      <p:ext uri="{BB962C8B-B14F-4D97-AF65-F5344CB8AC3E}">
        <p14:creationId xmlns:p14="http://schemas.microsoft.com/office/powerpoint/2010/main" val="4275084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Future Direction</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a:xfrm>
            <a:off x="567560" y="1639614"/>
            <a:ext cx="11119944" cy="4608785"/>
          </a:xfrm>
        </p:spPr>
        <p:txBody>
          <a:bodyPr>
            <a:normAutofit/>
          </a:bodyPr>
          <a:lstStyle/>
          <a:p>
            <a:r>
              <a:rPr lang="en-US" sz="2800" dirty="0"/>
              <a:t>Future study and closer analysis can be performed on the neighborhoods within cluster 4 to determine the single optimal neighborhood to open the coffee shop in. </a:t>
            </a:r>
          </a:p>
          <a:p>
            <a:pPr marL="0" indent="0">
              <a:buNone/>
            </a:pPr>
            <a:endParaRPr lang="en-US" dirty="0"/>
          </a:p>
        </p:txBody>
      </p:sp>
    </p:spTree>
    <p:extLst>
      <p:ext uri="{BB962C8B-B14F-4D97-AF65-F5344CB8AC3E}">
        <p14:creationId xmlns:p14="http://schemas.microsoft.com/office/powerpoint/2010/main" val="127244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Background</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p:txBody>
          <a:bodyPr>
            <a:normAutofit/>
          </a:bodyPr>
          <a:lstStyle/>
          <a:p>
            <a:r>
              <a:rPr lang="en-US" sz="2800" dirty="0">
                <a:effectLst/>
                <a:latin typeface="+mn-lt"/>
                <a:ea typeface="Calibri" panose="020F0502020204030204" pitchFamily="34" charset="0"/>
                <a:cs typeface="Times New Roman" panose="02020603050405020304" pitchFamily="18" charset="0"/>
              </a:rPr>
              <a:t>Your friend is considering opening a coffee shop in the Brooklyn borough of New York City, NY. </a:t>
            </a:r>
          </a:p>
          <a:p>
            <a:r>
              <a:rPr lang="en-US" sz="2800" dirty="0">
                <a:effectLst/>
                <a:latin typeface="+mn-lt"/>
                <a:ea typeface="Calibri" panose="020F0502020204030204" pitchFamily="34" charset="0"/>
                <a:cs typeface="Times New Roman" panose="02020603050405020304" pitchFamily="18" charset="0"/>
              </a:rPr>
              <a:t>They are requesting help selecting a neighborhood to open their shop in to be successful. </a:t>
            </a:r>
          </a:p>
          <a:p>
            <a:r>
              <a:rPr lang="en-US" sz="2800" dirty="0">
                <a:effectLst/>
                <a:latin typeface="+mn-lt"/>
                <a:ea typeface="Calibri" panose="020F0502020204030204" pitchFamily="34" charset="0"/>
                <a:cs typeface="Times New Roman" panose="02020603050405020304" pitchFamily="18" charset="0"/>
              </a:rPr>
              <a:t>They have asked for your assistance with your expertise in data analytics with Python to help them select a location for an increased likelihood of success.</a:t>
            </a:r>
          </a:p>
          <a:p>
            <a:endParaRPr lang="en-US" dirty="0"/>
          </a:p>
        </p:txBody>
      </p:sp>
    </p:spTree>
    <p:extLst>
      <p:ext uri="{BB962C8B-B14F-4D97-AF65-F5344CB8AC3E}">
        <p14:creationId xmlns:p14="http://schemas.microsoft.com/office/powerpoint/2010/main" val="4208947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Problem</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a:xfrm>
            <a:off x="1103312" y="1734208"/>
            <a:ext cx="8946541" cy="4514192"/>
          </a:xfrm>
        </p:spPr>
        <p:txBody>
          <a:bodyPr>
            <a:normAutofit/>
          </a:bodyPr>
          <a:lstStyle/>
          <a:p>
            <a:pPr marL="0" marR="0">
              <a:spcBef>
                <a:spcPts val="0"/>
              </a:spcBef>
              <a:spcAft>
                <a:spcPts val="0"/>
              </a:spcAft>
            </a:pPr>
            <a:r>
              <a:rPr lang="en-US" sz="2800" dirty="0">
                <a:latin typeface="+mn-lt"/>
                <a:ea typeface="Calibri" panose="020F0502020204030204" pitchFamily="34" charset="0"/>
                <a:cs typeface="Times New Roman" panose="02020603050405020304" pitchFamily="18" charset="0"/>
              </a:rPr>
              <a:t>You need to s</a:t>
            </a:r>
            <a:r>
              <a:rPr lang="en-US" sz="2800" dirty="0">
                <a:effectLst/>
                <a:latin typeface="+mn-lt"/>
                <a:ea typeface="Calibri" panose="020F0502020204030204" pitchFamily="34" charset="0"/>
                <a:cs typeface="Times New Roman" panose="02020603050405020304" pitchFamily="18" charset="0"/>
              </a:rPr>
              <a:t>elect a neighborhood to recommend your friend open the coffee shop in. </a:t>
            </a:r>
          </a:p>
          <a:p>
            <a:pPr marL="0" marR="0">
              <a:spcBef>
                <a:spcPts val="0"/>
              </a:spcBef>
              <a:spcAft>
                <a:spcPts val="0"/>
              </a:spcAft>
            </a:pPr>
            <a:endParaRPr lang="en-US" sz="2800" dirty="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latin typeface="+mn-lt"/>
                <a:ea typeface="Calibri" panose="020F0502020204030204" pitchFamily="34" charset="0"/>
                <a:cs typeface="Times New Roman" panose="02020603050405020304" pitchFamily="18" charset="0"/>
              </a:rPr>
              <a:t>You should employ data analytics with Python to select the optimal neighborhood for the coffee shop based on neighborhood segmenting and clustering as well as analysis of the types of venues in the neighborhood.</a:t>
            </a:r>
          </a:p>
          <a:p>
            <a:endParaRPr lang="en-US" dirty="0"/>
          </a:p>
        </p:txBody>
      </p:sp>
    </p:spTree>
    <p:extLst>
      <p:ext uri="{BB962C8B-B14F-4D97-AF65-F5344CB8AC3E}">
        <p14:creationId xmlns:p14="http://schemas.microsoft.com/office/powerpoint/2010/main" val="2295528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Interest</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a:xfrm>
            <a:off x="1103312" y="1734208"/>
            <a:ext cx="8946541" cy="4514192"/>
          </a:xfrm>
        </p:spPr>
        <p:txBody>
          <a:bodyPr>
            <a:normAutofit fontScale="92500"/>
          </a:bodyPr>
          <a:lstStyle/>
          <a:p>
            <a:pPr marL="0">
              <a:spcBef>
                <a:spcPts val="0"/>
              </a:spcBef>
            </a:pPr>
            <a:r>
              <a:rPr lang="en-US" sz="2800" dirty="0">
                <a:latin typeface="+mn-lt"/>
                <a:ea typeface="Calibri" panose="020F0502020204030204" pitchFamily="34" charset="0"/>
                <a:cs typeface="Times New Roman" panose="02020603050405020304" pitchFamily="18" charset="0"/>
              </a:rPr>
              <a:t>Target Audience: Your friend who is opening the coffee shop as well as any investors or stakeholders involved in the opening of the coffee shop. </a:t>
            </a:r>
          </a:p>
          <a:p>
            <a:pPr marL="400050" lvl="1">
              <a:spcBef>
                <a:spcPts val="0"/>
              </a:spcBef>
            </a:pPr>
            <a:r>
              <a:rPr lang="en-US" sz="2600" dirty="0">
                <a:latin typeface="+mn-lt"/>
                <a:ea typeface="Calibri" panose="020F0502020204030204" pitchFamily="34" charset="0"/>
                <a:cs typeface="Times New Roman" panose="02020603050405020304" pitchFamily="18" charset="0"/>
              </a:rPr>
              <a:t>This presentation will provide a recommendation for the neighborhood to open the coffee shop in as well as provide the documentation of the data analysis performed to inform the recommendation. </a:t>
            </a:r>
          </a:p>
          <a:p>
            <a:pPr marL="0">
              <a:spcBef>
                <a:spcPts val="0"/>
              </a:spcBef>
            </a:pPr>
            <a:r>
              <a:rPr lang="en-US" sz="2800" dirty="0">
                <a:latin typeface="+mn-lt"/>
                <a:ea typeface="Calibri" panose="020F0502020204030204" pitchFamily="34" charset="0"/>
                <a:cs typeface="Times New Roman" panose="02020603050405020304" pitchFamily="18" charset="0"/>
              </a:rPr>
              <a:t>Who Will Care About It: Your friend, investors, and stakeholders because it can make them confident that they are making a data informed decision optimizing their success </a:t>
            </a:r>
            <a:endParaRPr lang="en-US" dirty="0"/>
          </a:p>
        </p:txBody>
      </p:sp>
    </p:spTree>
    <p:extLst>
      <p:ext uri="{BB962C8B-B14F-4D97-AF65-F5344CB8AC3E}">
        <p14:creationId xmlns:p14="http://schemas.microsoft.com/office/powerpoint/2010/main" val="2751853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4A0DC0-E655-483B-8F22-CC3DDE463B6C}"/>
              </a:ext>
            </a:extLst>
          </p:cNvPr>
          <p:cNvSpPr>
            <a:spLocks noGrp="1"/>
          </p:cNvSpPr>
          <p:nvPr>
            <p:ph type="ctrTitle"/>
          </p:nvPr>
        </p:nvSpPr>
        <p:spPr>
          <a:xfrm>
            <a:off x="965505" y="623571"/>
            <a:ext cx="10260990" cy="3523885"/>
          </a:xfrm>
        </p:spPr>
        <p:txBody>
          <a:bodyPr>
            <a:normAutofit/>
          </a:bodyPr>
          <a:lstStyle/>
          <a:p>
            <a:pPr algn="ctr"/>
            <a:r>
              <a:rPr lang="en-US" sz="8000" dirty="0"/>
              <a:t>Data Acquisition and Cleaning</a:t>
            </a:r>
          </a:p>
        </p:txBody>
      </p:sp>
    </p:spTree>
    <p:extLst>
      <p:ext uri="{BB962C8B-B14F-4D97-AF65-F5344CB8AC3E}">
        <p14:creationId xmlns:p14="http://schemas.microsoft.com/office/powerpoint/2010/main" val="1014857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Data Sources</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p:txBody>
          <a:bodyPr>
            <a:normAutofit/>
          </a:bodyPr>
          <a:lstStyle/>
          <a:p>
            <a:r>
              <a:rPr lang="en-US" sz="2800" dirty="0"/>
              <a:t>We will use the dataset of New York City neighborhoods and boroughs at the following link of data collected and stored as a shapefile by NYU.</a:t>
            </a:r>
          </a:p>
          <a:p>
            <a:r>
              <a:rPr lang="en-US" sz="2800" u="sng" dirty="0">
                <a:hlinkClick r:id="rId2"/>
              </a:rPr>
              <a:t>https://geo.nyu.edu/catalog/nyu_2451_34572</a:t>
            </a:r>
            <a:r>
              <a:rPr lang="en-US" sz="2800" dirty="0"/>
              <a:t> </a:t>
            </a:r>
          </a:p>
          <a:p>
            <a:endParaRPr lang="en-US" dirty="0"/>
          </a:p>
        </p:txBody>
      </p:sp>
    </p:spTree>
    <p:extLst>
      <p:ext uri="{BB962C8B-B14F-4D97-AF65-F5344CB8AC3E}">
        <p14:creationId xmlns:p14="http://schemas.microsoft.com/office/powerpoint/2010/main" val="159688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Data Cleaning</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p:txBody>
          <a:bodyPr>
            <a:normAutofit/>
          </a:bodyPr>
          <a:lstStyle/>
          <a:p>
            <a:r>
              <a:rPr lang="en-US" dirty="0"/>
              <a:t>The data is extracted from the </a:t>
            </a:r>
            <a:r>
              <a:rPr lang="en-US" dirty="0" err="1"/>
              <a:t>url</a:t>
            </a:r>
            <a:r>
              <a:rPr lang="en-US" dirty="0"/>
              <a:t> and then looped to create a data frame from the features key filling in one row at a time. </a:t>
            </a:r>
          </a:p>
          <a:p>
            <a:r>
              <a:rPr lang="en-US" dirty="0"/>
              <a:t>This transforms the data into a workable form for analysis in with Pandas in Python. </a:t>
            </a:r>
          </a:p>
          <a:p>
            <a:r>
              <a:rPr lang="en-US" dirty="0"/>
              <a:t>Then, the data frame is sliced to create a new data frame only including Brooklyn’s data. </a:t>
            </a:r>
          </a:p>
          <a:p>
            <a:r>
              <a:rPr lang="en-US" dirty="0"/>
              <a:t>Next, Foursquare API is utilized to access venue data regarding the neighborhoods in Brooklyn. </a:t>
            </a:r>
          </a:p>
          <a:p>
            <a:r>
              <a:rPr lang="en-US" dirty="0"/>
              <a:t>The original dataset is utilized to develop a json Folium map in combination with the Foursquare data to cluster the venues and determine the most common venue in each cluster. </a:t>
            </a:r>
          </a:p>
          <a:p>
            <a:endParaRPr lang="en-US" dirty="0"/>
          </a:p>
        </p:txBody>
      </p:sp>
    </p:spTree>
    <p:extLst>
      <p:ext uri="{BB962C8B-B14F-4D97-AF65-F5344CB8AC3E}">
        <p14:creationId xmlns:p14="http://schemas.microsoft.com/office/powerpoint/2010/main" val="2723044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7BBC-7FE6-4DC6-9A12-EF906783E308}"/>
              </a:ext>
            </a:extLst>
          </p:cNvPr>
          <p:cNvSpPr>
            <a:spLocks noGrp="1"/>
          </p:cNvSpPr>
          <p:nvPr>
            <p:ph type="title"/>
          </p:nvPr>
        </p:nvSpPr>
        <p:spPr/>
        <p:txBody>
          <a:bodyPr/>
          <a:lstStyle/>
          <a:p>
            <a:r>
              <a:rPr lang="en-US" sz="6000" b="1" dirty="0">
                <a:effectLst>
                  <a:outerShdw blurRad="38100" dist="38100" dir="2700000" algn="tl">
                    <a:srgbClr val="000000">
                      <a:alpha val="43137"/>
                    </a:srgbClr>
                  </a:outerShdw>
                </a:effectLst>
              </a:rPr>
              <a:t>Features Selection</a:t>
            </a:r>
          </a:p>
        </p:txBody>
      </p:sp>
      <p:sp>
        <p:nvSpPr>
          <p:cNvPr id="3" name="Content Placeholder 2">
            <a:extLst>
              <a:ext uri="{FF2B5EF4-FFF2-40B4-BE49-F238E27FC236}">
                <a16:creationId xmlns:a16="http://schemas.microsoft.com/office/drawing/2014/main" id="{A0BDE1A2-A898-498B-9260-D87EDF604814}"/>
              </a:ext>
            </a:extLst>
          </p:cNvPr>
          <p:cNvSpPr>
            <a:spLocks noGrp="1"/>
          </p:cNvSpPr>
          <p:nvPr>
            <p:ph idx="1"/>
          </p:nvPr>
        </p:nvSpPr>
        <p:spPr/>
        <p:txBody>
          <a:bodyPr>
            <a:normAutofit lnSpcReduction="10000"/>
          </a:bodyPr>
          <a:lstStyle/>
          <a:p>
            <a:pPr fontAlgn="base"/>
            <a:r>
              <a:rPr lang="en-US" dirty="0"/>
              <a:t>This dataset consists of the 306 neighborhoods in New York City including the neighborhood name, borough, latitude, longitude, geometry type, and annotation. </a:t>
            </a:r>
          </a:p>
          <a:p>
            <a:pPr fontAlgn="base"/>
            <a:r>
              <a:rPr lang="en-US" dirty="0"/>
              <a:t>We can extract each neighborhood including the neighborhood name, borough, latitude, and longitude into a Pandas data frame. </a:t>
            </a:r>
          </a:p>
          <a:p>
            <a:pPr fontAlgn="base"/>
            <a:r>
              <a:rPr lang="en-US" dirty="0"/>
              <a:t>This data will allow for the neighborhoods to be plotted on the map and grouped by borough. </a:t>
            </a:r>
          </a:p>
          <a:p>
            <a:pPr fontAlgn="base"/>
            <a:r>
              <a:rPr lang="en-US" dirty="0"/>
              <a:t>Then, we will filter the dataset and data frame to only include the Brooklyn borough. </a:t>
            </a:r>
          </a:p>
          <a:p>
            <a:pPr fontAlgn="base"/>
            <a:r>
              <a:rPr lang="en-US" dirty="0"/>
              <a:t>This resultant dataset and data frame can be utilized with the Foursquare data of venues to analyze each neighborhood and make a recommendation.</a:t>
            </a:r>
          </a:p>
          <a:p>
            <a:endParaRPr lang="en-US" dirty="0"/>
          </a:p>
        </p:txBody>
      </p:sp>
    </p:spTree>
    <p:extLst>
      <p:ext uri="{BB962C8B-B14F-4D97-AF65-F5344CB8AC3E}">
        <p14:creationId xmlns:p14="http://schemas.microsoft.com/office/powerpoint/2010/main" val="121255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8</TotalTime>
  <Words>1353</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The Battle of the Neighborhoods</vt:lpstr>
      <vt:lpstr>Introduction</vt:lpstr>
      <vt:lpstr>Background</vt:lpstr>
      <vt:lpstr>Problem</vt:lpstr>
      <vt:lpstr>Interest</vt:lpstr>
      <vt:lpstr>Data Acquisition and Cleaning</vt:lpstr>
      <vt:lpstr>Data Sources</vt:lpstr>
      <vt:lpstr>Data Cleaning</vt:lpstr>
      <vt:lpstr>Features Selection</vt:lpstr>
      <vt:lpstr>Exploratory Data Analysis Methodology</vt:lpstr>
      <vt:lpstr>Foursquare Venue Data</vt:lpstr>
      <vt:lpstr>K-Means Clustering</vt:lpstr>
      <vt:lpstr>PowerPoint Presentation</vt:lpstr>
      <vt:lpstr>Top Ten Venues for Each Cluster</vt:lpstr>
      <vt:lpstr>Results</vt:lpstr>
      <vt:lpstr>Results</vt:lpstr>
      <vt:lpstr>PowerPoint Presentation</vt:lpstr>
      <vt:lpstr>PowerPoint Presentation</vt:lpstr>
      <vt:lpstr>Discussion</vt:lpstr>
      <vt:lpstr>Observations</vt:lpstr>
      <vt:lpstr>Observations (continued)</vt:lpstr>
      <vt:lpstr>Recommendations</vt:lpstr>
      <vt:lpstr>Conclusion</vt:lpstr>
      <vt:lpstr>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Kelly Gunneson</dc:creator>
  <cp:lastModifiedBy>Kelly Gunneson</cp:lastModifiedBy>
  <cp:revision>1</cp:revision>
  <dcterms:created xsi:type="dcterms:W3CDTF">2020-08-14T06:03:31Z</dcterms:created>
  <dcterms:modified xsi:type="dcterms:W3CDTF">2020-08-14T06:13:58Z</dcterms:modified>
</cp:coreProperties>
</file>