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6" r:id="rId2"/>
  </p:sldIdLst>
  <p:sldSz cx="10287000" cy="6858000" type="35mm"/>
  <p:notesSz cx="6858000" cy="9144000"/>
  <p:embeddedFontLst>
    <p:embeddedFont>
      <p:font typeface="Calibri" panose="020F0502020204030204" pitchFamily="34" charset="0"/>
      <p:regular r:id="rId4"/>
      <p:bold r:id="rId5"/>
      <p:italic r:id="rId6"/>
      <p:boldItalic r:id="rId7"/>
    </p:embeddedFont>
    <p:embeddedFont>
      <p:font typeface="Roboto" panose="02000000000000000000" pitchFamily="2" charset="0"/>
      <p:regular r:id="rId8"/>
      <p:bold r:id="rId9"/>
      <p:italic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2" roundtripDataSignature="AMtx7miTUWDBH44Yi5SfDzTltaJjQ4Os+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snapToObjects="1">
      <p:cViewPr varScale="1">
        <p:scale>
          <a:sx n="121" d="100"/>
          <a:sy n="121" d="100"/>
        </p:scale>
        <p:origin x="147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12" Type="http://customschemas.google.com/relationships/presentationmetadata" Target="meta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theme" Target="theme/theme1.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771525" y="1122363"/>
            <a:ext cx="874395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3"/>
          <p:cNvSpPr txBox="1">
            <a:spLocks noGrp="1"/>
          </p:cNvSpPr>
          <p:nvPr>
            <p:ph type="subTitle" idx="1"/>
          </p:nvPr>
        </p:nvSpPr>
        <p:spPr>
          <a:xfrm>
            <a:off x="1285875" y="3602038"/>
            <a:ext cx="771525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3"/>
          <p:cNvSpPr txBox="1">
            <a:spLocks noGrp="1"/>
          </p:cNvSpPr>
          <p:nvPr>
            <p:ph type="dt" idx="10"/>
          </p:nvPr>
        </p:nvSpPr>
        <p:spPr>
          <a:xfrm>
            <a:off x="707231" y="6356352"/>
            <a:ext cx="231457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3"/>
          <p:cNvSpPr txBox="1">
            <a:spLocks noGrp="1"/>
          </p:cNvSpPr>
          <p:nvPr>
            <p:ph type="ftr" idx="11"/>
          </p:nvPr>
        </p:nvSpPr>
        <p:spPr>
          <a:xfrm>
            <a:off x="3407569" y="6356352"/>
            <a:ext cx="3471863"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3"/>
          <p:cNvSpPr txBox="1">
            <a:spLocks noGrp="1"/>
          </p:cNvSpPr>
          <p:nvPr>
            <p:ph type="sldNum" idx="12"/>
          </p:nvPr>
        </p:nvSpPr>
        <p:spPr>
          <a:xfrm>
            <a:off x="7265194" y="6356352"/>
            <a:ext cx="231457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707231" y="365127"/>
            <a:ext cx="8872538"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2"/>
          <p:cNvSpPr txBox="1">
            <a:spLocks noGrp="1"/>
          </p:cNvSpPr>
          <p:nvPr>
            <p:ph type="body" idx="1"/>
          </p:nvPr>
        </p:nvSpPr>
        <p:spPr>
          <a:xfrm rot="5400000">
            <a:off x="2967831" y="-434975"/>
            <a:ext cx="4351338" cy="88725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2"/>
          <p:cNvSpPr txBox="1">
            <a:spLocks noGrp="1"/>
          </p:cNvSpPr>
          <p:nvPr>
            <p:ph type="dt" idx="10"/>
          </p:nvPr>
        </p:nvSpPr>
        <p:spPr>
          <a:xfrm>
            <a:off x="707231" y="6356352"/>
            <a:ext cx="231457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2"/>
          <p:cNvSpPr txBox="1">
            <a:spLocks noGrp="1"/>
          </p:cNvSpPr>
          <p:nvPr>
            <p:ph type="ftr" idx="11"/>
          </p:nvPr>
        </p:nvSpPr>
        <p:spPr>
          <a:xfrm>
            <a:off x="3407569" y="6356352"/>
            <a:ext cx="3471863"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2"/>
          <p:cNvSpPr txBox="1">
            <a:spLocks noGrp="1"/>
          </p:cNvSpPr>
          <p:nvPr>
            <p:ph type="sldNum" idx="12"/>
          </p:nvPr>
        </p:nvSpPr>
        <p:spPr>
          <a:xfrm>
            <a:off x="7265194" y="6356352"/>
            <a:ext cx="231457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rot="5400000">
            <a:off x="5564783" y="2161977"/>
            <a:ext cx="5811838" cy="221813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3"/>
          <p:cNvSpPr txBox="1">
            <a:spLocks noGrp="1"/>
          </p:cNvSpPr>
          <p:nvPr>
            <p:ph type="body" idx="1"/>
          </p:nvPr>
        </p:nvSpPr>
        <p:spPr>
          <a:xfrm rot="5400000">
            <a:off x="1064221" y="8136"/>
            <a:ext cx="5811838" cy="6525816"/>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3"/>
          <p:cNvSpPr txBox="1">
            <a:spLocks noGrp="1"/>
          </p:cNvSpPr>
          <p:nvPr>
            <p:ph type="dt" idx="10"/>
          </p:nvPr>
        </p:nvSpPr>
        <p:spPr>
          <a:xfrm>
            <a:off x="707231" y="6356352"/>
            <a:ext cx="231457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3"/>
          <p:cNvSpPr txBox="1">
            <a:spLocks noGrp="1"/>
          </p:cNvSpPr>
          <p:nvPr>
            <p:ph type="ftr" idx="11"/>
          </p:nvPr>
        </p:nvSpPr>
        <p:spPr>
          <a:xfrm>
            <a:off x="3407569" y="6356352"/>
            <a:ext cx="3471863"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3"/>
          <p:cNvSpPr txBox="1">
            <a:spLocks noGrp="1"/>
          </p:cNvSpPr>
          <p:nvPr>
            <p:ph type="sldNum" idx="12"/>
          </p:nvPr>
        </p:nvSpPr>
        <p:spPr>
          <a:xfrm>
            <a:off x="7265194" y="6356352"/>
            <a:ext cx="231457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707231" y="365127"/>
            <a:ext cx="8872538"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4"/>
          <p:cNvSpPr txBox="1">
            <a:spLocks noGrp="1"/>
          </p:cNvSpPr>
          <p:nvPr>
            <p:ph type="body" idx="1"/>
          </p:nvPr>
        </p:nvSpPr>
        <p:spPr>
          <a:xfrm>
            <a:off x="707231" y="1825625"/>
            <a:ext cx="8872538"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4"/>
          <p:cNvSpPr txBox="1">
            <a:spLocks noGrp="1"/>
          </p:cNvSpPr>
          <p:nvPr>
            <p:ph type="dt" idx="10"/>
          </p:nvPr>
        </p:nvSpPr>
        <p:spPr>
          <a:xfrm>
            <a:off x="707231" y="6356352"/>
            <a:ext cx="231457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4"/>
          <p:cNvSpPr txBox="1">
            <a:spLocks noGrp="1"/>
          </p:cNvSpPr>
          <p:nvPr>
            <p:ph type="ftr" idx="11"/>
          </p:nvPr>
        </p:nvSpPr>
        <p:spPr>
          <a:xfrm>
            <a:off x="3407569" y="6356352"/>
            <a:ext cx="3471863"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4"/>
          <p:cNvSpPr txBox="1">
            <a:spLocks noGrp="1"/>
          </p:cNvSpPr>
          <p:nvPr>
            <p:ph type="sldNum" idx="12"/>
          </p:nvPr>
        </p:nvSpPr>
        <p:spPr>
          <a:xfrm>
            <a:off x="7265194" y="6356352"/>
            <a:ext cx="231457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701874" y="1709740"/>
            <a:ext cx="8872538"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5"/>
          <p:cNvSpPr txBox="1">
            <a:spLocks noGrp="1"/>
          </p:cNvSpPr>
          <p:nvPr>
            <p:ph type="body" idx="1"/>
          </p:nvPr>
        </p:nvSpPr>
        <p:spPr>
          <a:xfrm>
            <a:off x="701874" y="4589465"/>
            <a:ext cx="8872538"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5"/>
          <p:cNvSpPr txBox="1">
            <a:spLocks noGrp="1"/>
          </p:cNvSpPr>
          <p:nvPr>
            <p:ph type="dt" idx="10"/>
          </p:nvPr>
        </p:nvSpPr>
        <p:spPr>
          <a:xfrm>
            <a:off x="707231" y="6356352"/>
            <a:ext cx="231457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5"/>
          <p:cNvSpPr txBox="1">
            <a:spLocks noGrp="1"/>
          </p:cNvSpPr>
          <p:nvPr>
            <p:ph type="ftr" idx="11"/>
          </p:nvPr>
        </p:nvSpPr>
        <p:spPr>
          <a:xfrm>
            <a:off x="3407569" y="6356352"/>
            <a:ext cx="3471863"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5"/>
          <p:cNvSpPr txBox="1">
            <a:spLocks noGrp="1"/>
          </p:cNvSpPr>
          <p:nvPr>
            <p:ph type="sldNum" idx="12"/>
          </p:nvPr>
        </p:nvSpPr>
        <p:spPr>
          <a:xfrm>
            <a:off x="7265194" y="6356352"/>
            <a:ext cx="231457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707231" y="365127"/>
            <a:ext cx="8872538"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6"/>
          <p:cNvSpPr txBox="1">
            <a:spLocks noGrp="1"/>
          </p:cNvSpPr>
          <p:nvPr>
            <p:ph type="body" idx="1"/>
          </p:nvPr>
        </p:nvSpPr>
        <p:spPr>
          <a:xfrm>
            <a:off x="707231" y="1825625"/>
            <a:ext cx="4371975"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6"/>
          <p:cNvSpPr txBox="1">
            <a:spLocks noGrp="1"/>
          </p:cNvSpPr>
          <p:nvPr>
            <p:ph type="body" idx="2"/>
          </p:nvPr>
        </p:nvSpPr>
        <p:spPr>
          <a:xfrm>
            <a:off x="5207794" y="1825625"/>
            <a:ext cx="4371975"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6"/>
          <p:cNvSpPr txBox="1">
            <a:spLocks noGrp="1"/>
          </p:cNvSpPr>
          <p:nvPr>
            <p:ph type="dt" idx="10"/>
          </p:nvPr>
        </p:nvSpPr>
        <p:spPr>
          <a:xfrm>
            <a:off x="707231" y="6356352"/>
            <a:ext cx="231457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6"/>
          <p:cNvSpPr txBox="1">
            <a:spLocks noGrp="1"/>
          </p:cNvSpPr>
          <p:nvPr>
            <p:ph type="ftr" idx="11"/>
          </p:nvPr>
        </p:nvSpPr>
        <p:spPr>
          <a:xfrm>
            <a:off x="3407569" y="6356352"/>
            <a:ext cx="3471863"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
          <p:cNvSpPr txBox="1">
            <a:spLocks noGrp="1"/>
          </p:cNvSpPr>
          <p:nvPr>
            <p:ph type="sldNum" idx="12"/>
          </p:nvPr>
        </p:nvSpPr>
        <p:spPr>
          <a:xfrm>
            <a:off x="7265194" y="6356352"/>
            <a:ext cx="231457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708571" y="365127"/>
            <a:ext cx="8872538"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7"/>
          <p:cNvSpPr txBox="1">
            <a:spLocks noGrp="1"/>
          </p:cNvSpPr>
          <p:nvPr>
            <p:ph type="body" idx="1"/>
          </p:nvPr>
        </p:nvSpPr>
        <p:spPr>
          <a:xfrm>
            <a:off x="708572" y="1681163"/>
            <a:ext cx="4351883"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7"/>
          <p:cNvSpPr txBox="1">
            <a:spLocks noGrp="1"/>
          </p:cNvSpPr>
          <p:nvPr>
            <p:ph type="body" idx="2"/>
          </p:nvPr>
        </p:nvSpPr>
        <p:spPr>
          <a:xfrm>
            <a:off x="708572" y="2505075"/>
            <a:ext cx="4351883"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7"/>
          <p:cNvSpPr txBox="1">
            <a:spLocks noGrp="1"/>
          </p:cNvSpPr>
          <p:nvPr>
            <p:ph type="body" idx="3"/>
          </p:nvPr>
        </p:nvSpPr>
        <p:spPr>
          <a:xfrm>
            <a:off x="5207794" y="1681163"/>
            <a:ext cx="4373315"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7"/>
          <p:cNvSpPr txBox="1">
            <a:spLocks noGrp="1"/>
          </p:cNvSpPr>
          <p:nvPr>
            <p:ph type="body" idx="4"/>
          </p:nvPr>
        </p:nvSpPr>
        <p:spPr>
          <a:xfrm>
            <a:off x="5207794" y="2505075"/>
            <a:ext cx="4373315"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7"/>
          <p:cNvSpPr txBox="1">
            <a:spLocks noGrp="1"/>
          </p:cNvSpPr>
          <p:nvPr>
            <p:ph type="dt" idx="10"/>
          </p:nvPr>
        </p:nvSpPr>
        <p:spPr>
          <a:xfrm>
            <a:off x="707231" y="6356352"/>
            <a:ext cx="231457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7"/>
          <p:cNvSpPr txBox="1">
            <a:spLocks noGrp="1"/>
          </p:cNvSpPr>
          <p:nvPr>
            <p:ph type="ftr" idx="11"/>
          </p:nvPr>
        </p:nvSpPr>
        <p:spPr>
          <a:xfrm>
            <a:off x="3407569" y="6356352"/>
            <a:ext cx="3471863"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7"/>
          <p:cNvSpPr txBox="1">
            <a:spLocks noGrp="1"/>
          </p:cNvSpPr>
          <p:nvPr>
            <p:ph type="sldNum" idx="12"/>
          </p:nvPr>
        </p:nvSpPr>
        <p:spPr>
          <a:xfrm>
            <a:off x="7265194" y="6356352"/>
            <a:ext cx="231457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707231" y="365127"/>
            <a:ext cx="8872538"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8"/>
          <p:cNvSpPr txBox="1">
            <a:spLocks noGrp="1"/>
          </p:cNvSpPr>
          <p:nvPr>
            <p:ph type="dt" idx="10"/>
          </p:nvPr>
        </p:nvSpPr>
        <p:spPr>
          <a:xfrm>
            <a:off x="707231" y="6356352"/>
            <a:ext cx="231457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8"/>
          <p:cNvSpPr txBox="1">
            <a:spLocks noGrp="1"/>
          </p:cNvSpPr>
          <p:nvPr>
            <p:ph type="ftr" idx="11"/>
          </p:nvPr>
        </p:nvSpPr>
        <p:spPr>
          <a:xfrm>
            <a:off x="3407569" y="6356352"/>
            <a:ext cx="3471863"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8"/>
          <p:cNvSpPr txBox="1">
            <a:spLocks noGrp="1"/>
          </p:cNvSpPr>
          <p:nvPr>
            <p:ph type="sldNum" idx="12"/>
          </p:nvPr>
        </p:nvSpPr>
        <p:spPr>
          <a:xfrm>
            <a:off x="7265194" y="6356352"/>
            <a:ext cx="231457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9"/>
          <p:cNvSpPr txBox="1">
            <a:spLocks noGrp="1"/>
          </p:cNvSpPr>
          <p:nvPr>
            <p:ph type="dt" idx="10"/>
          </p:nvPr>
        </p:nvSpPr>
        <p:spPr>
          <a:xfrm>
            <a:off x="707231" y="6356352"/>
            <a:ext cx="231457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9"/>
          <p:cNvSpPr txBox="1">
            <a:spLocks noGrp="1"/>
          </p:cNvSpPr>
          <p:nvPr>
            <p:ph type="ftr" idx="11"/>
          </p:nvPr>
        </p:nvSpPr>
        <p:spPr>
          <a:xfrm>
            <a:off x="3407569" y="6356352"/>
            <a:ext cx="3471863"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9"/>
          <p:cNvSpPr txBox="1">
            <a:spLocks noGrp="1"/>
          </p:cNvSpPr>
          <p:nvPr>
            <p:ph type="sldNum" idx="12"/>
          </p:nvPr>
        </p:nvSpPr>
        <p:spPr>
          <a:xfrm>
            <a:off x="7265194" y="6356352"/>
            <a:ext cx="231457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708571" y="457200"/>
            <a:ext cx="3317825"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0"/>
          <p:cNvSpPr txBox="1">
            <a:spLocks noGrp="1"/>
          </p:cNvSpPr>
          <p:nvPr>
            <p:ph type="body" idx="1"/>
          </p:nvPr>
        </p:nvSpPr>
        <p:spPr>
          <a:xfrm>
            <a:off x="4373315" y="987427"/>
            <a:ext cx="5207794"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0"/>
          <p:cNvSpPr txBox="1">
            <a:spLocks noGrp="1"/>
          </p:cNvSpPr>
          <p:nvPr>
            <p:ph type="body" idx="2"/>
          </p:nvPr>
        </p:nvSpPr>
        <p:spPr>
          <a:xfrm>
            <a:off x="708571" y="2057400"/>
            <a:ext cx="3317825"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0"/>
          <p:cNvSpPr txBox="1">
            <a:spLocks noGrp="1"/>
          </p:cNvSpPr>
          <p:nvPr>
            <p:ph type="dt" idx="10"/>
          </p:nvPr>
        </p:nvSpPr>
        <p:spPr>
          <a:xfrm>
            <a:off x="707231" y="6356352"/>
            <a:ext cx="231457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0"/>
          <p:cNvSpPr txBox="1">
            <a:spLocks noGrp="1"/>
          </p:cNvSpPr>
          <p:nvPr>
            <p:ph type="ftr" idx="11"/>
          </p:nvPr>
        </p:nvSpPr>
        <p:spPr>
          <a:xfrm>
            <a:off x="3407569" y="6356352"/>
            <a:ext cx="3471863"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0"/>
          <p:cNvSpPr txBox="1">
            <a:spLocks noGrp="1"/>
          </p:cNvSpPr>
          <p:nvPr>
            <p:ph type="sldNum" idx="12"/>
          </p:nvPr>
        </p:nvSpPr>
        <p:spPr>
          <a:xfrm>
            <a:off x="7265194" y="6356352"/>
            <a:ext cx="231457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708571" y="457200"/>
            <a:ext cx="3317825"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1"/>
          <p:cNvSpPr>
            <a:spLocks noGrp="1"/>
          </p:cNvSpPr>
          <p:nvPr>
            <p:ph type="pic" idx="2"/>
          </p:nvPr>
        </p:nvSpPr>
        <p:spPr>
          <a:xfrm>
            <a:off x="4373315" y="987427"/>
            <a:ext cx="5207794"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1"/>
          <p:cNvSpPr txBox="1">
            <a:spLocks noGrp="1"/>
          </p:cNvSpPr>
          <p:nvPr>
            <p:ph type="body" idx="1"/>
          </p:nvPr>
        </p:nvSpPr>
        <p:spPr>
          <a:xfrm>
            <a:off x="708571" y="2057400"/>
            <a:ext cx="3317825"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1"/>
          <p:cNvSpPr txBox="1">
            <a:spLocks noGrp="1"/>
          </p:cNvSpPr>
          <p:nvPr>
            <p:ph type="dt" idx="10"/>
          </p:nvPr>
        </p:nvSpPr>
        <p:spPr>
          <a:xfrm>
            <a:off x="707231" y="6356352"/>
            <a:ext cx="231457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1"/>
          <p:cNvSpPr txBox="1">
            <a:spLocks noGrp="1"/>
          </p:cNvSpPr>
          <p:nvPr>
            <p:ph type="ftr" idx="11"/>
          </p:nvPr>
        </p:nvSpPr>
        <p:spPr>
          <a:xfrm>
            <a:off x="3407569" y="6356352"/>
            <a:ext cx="3471863"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1"/>
          <p:cNvSpPr txBox="1">
            <a:spLocks noGrp="1"/>
          </p:cNvSpPr>
          <p:nvPr>
            <p:ph type="sldNum" idx="12"/>
          </p:nvPr>
        </p:nvSpPr>
        <p:spPr>
          <a:xfrm>
            <a:off x="7265194" y="6356352"/>
            <a:ext cx="231457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707231" y="365127"/>
            <a:ext cx="8872538"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2"/>
          <p:cNvSpPr txBox="1">
            <a:spLocks noGrp="1"/>
          </p:cNvSpPr>
          <p:nvPr>
            <p:ph type="body" idx="1"/>
          </p:nvPr>
        </p:nvSpPr>
        <p:spPr>
          <a:xfrm>
            <a:off x="707231" y="1825625"/>
            <a:ext cx="8872538"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2"/>
          <p:cNvSpPr txBox="1">
            <a:spLocks noGrp="1"/>
          </p:cNvSpPr>
          <p:nvPr>
            <p:ph type="dt" idx="10"/>
          </p:nvPr>
        </p:nvSpPr>
        <p:spPr>
          <a:xfrm>
            <a:off x="707231" y="6356352"/>
            <a:ext cx="2314575"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
          <p:cNvSpPr txBox="1">
            <a:spLocks noGrp="1"/>
          </p:cNvSpPr>
          <p:nvPr>
            <p:ph type="ftr" idx="11"/>
          </p:nvPr>
        </p:nvSpPr>
        <p:spPr>
          <a:xfrm>
            <a:off x="3407569" y="6356352"/>
            <a:ext cx="3471863"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
          <p:cNvSpPr txBox="1">
            <a:spLocks noGrp="1"/>
          </p:cNvSpPr>
          <p:nvPr>
            <p:ph type="sldNum" idx="12"/>
          </p:nvPr>
        </p:nvSpPr>
        <p:spPr>
          <a:xfrm>
            <a:off x="7265194" y="6356352"/>
            <a:ext cx="2314575"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p1"/>
          <p:cNvSpPr txBox="1"/>
          <p:nvPr/>
        </p:nvSpPr>
        <p:spPr>
          <a:xfrm>
            <a:off x="45342" y="79349"/>
            <a:ext cx="10201984" cy="46166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1500"/>
              </a:spcAft>
              <a:buClr>
                <a:schemeClr val="dk1"/>
              </a:buClr>
              <a:buSzPts val="1100"/>
              <a:buFont typeface="Arial"/>
              <a:buNone/>
            </a:pPr>
            <a:r>
              <a:rPr lang="en-US" sz="2600" b="1">
                <a:solidFill>
                  <a:schemeClr val="dk1"/>
                </a:solidFill>
                <a:latin typeface="Calibri"/>
                <a:ea typeface="Calibri"/>
                <a:cs typeface="Calibri"/>
                <a:sym typeface="Calibri"/>
              </a:rPr>
              <a:t>Gravel Shooters Local Business: Mobile App </a:t>
            </a:r>
            <a:endParaRPr sz="1400" b="0" i="0" u="none" strike="noStrike" cap="none">
              <a:solidFill>
                <a:srgbClr val="000000"/>
              </a:solidFill>
              <a:latin typeface="Arial"/>
              <a:ea typeface="Arial"/>
              <a:cs typeface="Arial"/>
              <a:sym typeface="Arial"/>
            </a:endParaRPr>
          </a:p>
        </p:txBody>
      </p:sp>
      <p:sp>
        <p:nvSpPr>
          <p:cNvPr id="85" name="Google Shape;85;p1"/>
          <p:cNvSpPr txBox="1"/>
          <p:nvPr/>
        </p:nvSpPr>
        <p:spPr>
          <a:xfrm>
            <a:off x="1054574" y="5764603"/>
            <a:ext cx="8933400" cy="50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Calibri"/>
                <a:ea typeface="Calibri"/>
                <a:cs typeface="Calibri"/>
                <a:sym typeface="Calibri"/>
              </a:rPr>
              <a:t>Team Members</a:t>
            </a:r>
            <a:r>
              <a:rPr lang="en-US" dirty="0">
                <a:latin typeface="Calibri"/>
                <a:ea typeface="Calibri"/>
                <a:cs typeface="Calibri"/>
                <a:sym typeface="Calibri"/>
              </a:rPr>
              <a:t>: </a:t>
            </a:r>
            <a:r>
              <a:rPr lang="en-US" b="1" dirty="0">
                <a:latin typeface="Calibri"/>
                <a:ea typeface="Calibri"/>
                <a:cs typeface="Calibri"/>
                <a:sym typeface="Calibri"/>
              </a:rPr>
              <a:t>Delveen Al-Hamka, Constantina Kondylis, </a:t>
            </a:r>
            <a:r>
              <a:rPr lang="en-US" sz="1000" b="1" dirty="0">
                <a:solidFill>
                  <a:srgbClr val="202124"/>
                </a:solidFill>
                <a:highlight>
                  <a:srgbClr val="FFFFFF"/>
                </a:highlight>
                <a:latin typeface="Roboto"/>
                <a:ea typeface="Roboto"/>
                <a:cs typeface="Roboto"/>
                <a:sym typeface="Roboto"/>
              </a:rPr>
              <a:t> </a:t>
            </a:r>
            <a:r>
              <a:rPr lang="en-US" b="1" dirty="0">
                <a:latin typeface="Calibri"/>
                <a:ea typeface="Calibri"/>
                <a:cs typeface="Calibri"/>
                <a:sym typeface="Calibri"/>
              </a:rPr>
              <a:t>Kartik Gupta, Jonathan Schack, Stone Gulliksen</a:t>
            </a:r>
            <a:endParaRPr b="1" dirty="0">
              <a:latin typeface="Calibri"/>
              <a:ea typeface="Calibri"/>
              <a:cs typeface="Calibri"/>
              <a:sym typeface="Calibri"/>
            </a:endParaRPr>
          </a:p>
          <a:p>
            <a:pPr marL="0" lvl="0" indent="0" rtl="0">
              <a:spcBef>
                <a:spcPts val="0"/>
              </a:spcBef>
              <a:spcAft>
                <a:spcPts val="0"/>
              </a:spcAft>
              <a:buNone/>
            </a:pPr>
            <a:r>
              <a:rPr lang="en-US" dirty="0">
                <a:latin typeface="Calibri"/>
                <a:ea typeface="Calibri"/>
                <a:cs typeface="Calibri"/>
                <a:sym typeface="Calibri"/>
              </a:rPr>
              <a:t>			    </a:t>
            </a:r>
            <a:r>
              <a:rPr lang="en-US" b="1" dirty="0">
                <a:latin typeface="Calibri"/>
                <a:ea typeface="Calibri"/>
                <a:cs typeface="Calibri"/>
                <a:sym typeface="Calibri"/>
              </a:rPr>
              <a:t>Sponsor: Chris Young</a:t>
            </a:r>
            <a:endParaRPr b="1" dirty="0">
              <a:latin typeface="Calibri"/>
              <a:ea typeface="Calibri"/>
              <a:cs typeface="Calibri"/>
              <a:sym typeface="Calibri"/>
            </a:endParaRPr>
          </a:p>
        </p:txBody>
      </p:sp>
      <p:sp>
        <p:nvSpPr>
          <p:cNvPr id="86" name="Google Shape;86;p1"/>
          <p:cNvSpPr txBox="1"/>
          <p:nvPr/>
        </p:nvSpPr>
        <p:spPr>
          <a:xfrm>
            <a:off x="188125" y="688113"/>
            <a:ext cx="5925300" cy="9480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b="1">
                <a:latin typeface="Calibri"/>
                <a:ea typeface="Calibri"/>
                <a:cs typeface="Calibri"/>
                <a:sym typeface="Calibri"/>
              </a:rPr>
              <a:t>PROJECT REQUIREMENTS</a:t>
            </a:r>
            <a:endParaRPr b="1">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G</a:t>
            </a:r>
            <a:r>
              <a:rPr lang="en-US" sz="1200">
                <a:solidFill>
                  <a:srgbClr val="263238"/>
                </a:solidFill>
                <a:latin typeface="Calibri"/>
                <a:ea typeface="Calibri"/>
                <a:cs typeface="Calibri"/>
                <a:sym typeface="Calibri"/>
              </a:rPr>
              <a:t>ravel Shooters is a gravel delivery company in Phoenix, AZ who wants to serve its customers with a mobile app to aid in the process of gravel selection and purchase, give them a price quote and serve marketing needs for the company.</a:t>
            </a:r>
            <a:endParaRPr sz="1200">
              <a:solidFill>
                <a:srgbClr val="263238"/>
              </a:solidFill>
              <a:latin typeface="Calibri"/>
              <a:ea typeface="Calibri"/>
              <a:cs typeface="Calibri"/>
              <a:sym typeface="Calibri"/>
            </a:endParaRPr>
          </a:p>
          <a:p>
            <a:pPr marL="914400" lvl="0" indent="0" algn="l" rtl="0">
              <a:lnSpc>
                <a:spcPct val="115000"/>
              </a:lnSpc>
              <a:spcBef>
                <a:spcPts val="600"/>
              </a:spcBef>
              <a:spcAft>
                <a:spcPts val="0"/>
              </a:spcAft>
              <a:buNone/>
            </a:pPr>
            <a:endParaRPr sz="1200">
              <a:solidFill>
                <a:srgbClr val="263238"/>
              </a:solidFill>
              <a:latin typeface="Calibri"/>
              <a:ea typeface="Calibri"/>
              <a:cs typeface="Calibri"/>
              <a:sym typeface="Calibri"/>
            </a:endParaRPr>
          </a:p>
          <a:p>
            <a:pPr marL="0" lvl="0" indent="0" algn="l" rtl="0">
              <a:spcBef>
                <a:spcPts val="0"/>
              </a:spcBef>
              <a:spcAft>
                <a:spcPts val="0"/>
              </a:spcAft>
              <a:buNone/>
            </a:pPr>
            <a:endParaRPr b="1">
              <a:latin typeface="Calibri"/>
              <a:ea typeface="Calibri"/>
              <a:cs typeface="Calibri"/>
              <a:sym typeface="Calibri"/>
            </a:endParaRPr>
          </a:p>
        </p:txBody>
      </p:sp>
      <p:pic>
        <p:nvPicPr>
          <p:cNvPr id="87" name="Google Shape;87;p1"/>
          <p:cNvPicPr preferRelativeResize="0"/>
          <p:nvPr/>
        </p:nvPicPr>
        <p:blipFill>
          <a:blip r:embed="rId4">
            <a:alphaModFix/>
          </a:blip>
          <a:stretch>
            <a:fillRect/>
          </a:stretch>
        </p:blipFill>
        <p:spPr>
          <a:xfrm>
            <a:off x="188125" y="3049488"/>
            <a:ext cx="4077000" cy="2060398"/>
          </a:xfrm>
          <a:prstGeom prst="rect">
            <a:avLst/>
          </a:prstGeom>
          <a:noFill/>
          <a:ln>
            <a:noFill/>
          </a:ln>
        </p:spPr>
      </p:pic>
      <p:sp>
        <p:nvSpPr>
          <p:cNvPr id="88" name="Google Shape;88;p1"/>
          <p:cNvSpPr txBox="1"/>
          <p:nvPr/>
        </p:nvSpPr>
        <p:spPr>
          <a:xfrm>
            <a:off x="188125" y="1726063"/>
            <a:ext cx="9907200" cy="5085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1300" b="1">
                <a:latin typeface="Calibri"/>
                <a:ea typeface="Calibri"/>
                <a:cs typeface="Calibri"/>
                <a:sym typeface="Calibri"/>
              </a:rPr>
              <a:t>DESIGN DESCRIPTION: </a:t>
            </a:r>
            <a:r>
              <a:rPr lang="en-US" sz="1200">
                <a:latin typeface="Calibri"/>
                <a:ea typeface="Calibri"/>
                <a:cs typeface="Calibri"/>
                <a:sym typeface="Calibri"/>
              </a:rPr>
              <a:t>User friendly simple design with a splash screen of the Gravel Shooters logo, a hamburger menu that allows the user to easily navigate through the app, and color scheme that is tightly coupled with the company’s branding to make the mobile application an extension of the website.</a:t>
            </a:r>
            <a:endParaRPr sz="1200">
              <a:latin typeface="Calibri"/>
              <a:ea typeface="Calibri"/>
              <a:cs typeface="Calibri"/>
              <a:sym typeface="Calibri"/>
            </a:endParaRPr>
          </a:p>
        </p:txBody>
      </p:sp>
      <p:sp>
        <p:nvSpPr>
          <p:cNvPr id="89" name="Google Shape;89;p1"/>
          <p:cNvSpPr txBox="1"/>
          <p:nvPr/>
        </p:nvSpPr>
        <p:spPr>
          <a:xfrm>
            <a:off x="188125" y="2333650"/>
            <a:ext cx="9907200" cy="34416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3657600" lvl="0" indent="457200" algn="l" rtl="0">
              <a:spcBef>
                <a:spcPts val="0"/>
              </a:spcBef>
              <a:spcAft>
                <a:spcPts val="0"/>
              </a:spcAft>
              <a:buNone/>
            </a:pPr>
            <a:r>
              <a:rPr lang="en-US" sz="1800" b="1">
                <a:latin typeface="Calibri"/>
                <a:ea typeface="Calibri"/>
                <a:cs typeface="Calibri"/>
                <a:sym typeface="Calibri"/>
              </a:rPr>
              <a:t>RESULTS</a:t>
            </a:r>
            <a:endParaRPr sz="1800" b="1">
              <a:latin typeface="Calibri"/>
              <a:ea typeface="Calibri"/>
              <a:cs typeface="Calibri"/>
              <a:sym typeface="Calibri"/>
            </a:endParaRPr>
          </a:p>
          <a:p>
            <a:pPr marL="0" lvl="0" indent="0" algn="l" rtl="0">
              <a:spcBef>
                <a:spcPts val="0"/>
              </a:spcBef>
              <a:spcAft>
                <a:spcPts val="0"/>
              </a:spcAft>
              <a:buNone/>
            </a:pPr>
            <a:endParaRPr b="1">
              <a:latin typeface="Calibri"/>
              <a:ea typeface="Calibri"/>
              <a:cs typeface="Calibri"/>
              <a:sym typeface="Calibri"/>
            </a:endParaRPr>
          </a:p>
        </p:txBody>
      </p:sp>
      <p:sp>
        <p:nvSpPr>
          <p:cNvPr id="90" name="Google Shape;90;p1"/>
          <p:cNvSpPr txBox="1"/>
          <p:nvPr/>
        </p:nvSpPr>
        <p:spPr>
          <a:xfrm>
            <a:off x="6260125" y="678975"/>
            <a:ext cx="3835200" cy="9480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b="1">
                <a:latin typeface="Calibri"/>
                <a:ea typeface="Calibri"/>
                <a:cs typeface="Calibri"/>
                <a:sym typeface="Calibri"/>
              </a:rPr>
              <a:t>FUTURE WORK</a:t>
            </a:r>
            <a:endParaRPr b="1">
              <a:latin typeface="Calibri"/>
              <a:ea typeface="Calibri"/>
              <a:cs typeface="Calibri"/>
              <a:sym typeface="Calibri"/>
            </a:endParaRPr>
          </a:p>
          <a:p>
            <a:pPr marL="457200" lvl="0" indent="-304800" algn="l" rtl="0">
              <a:spcBef>
                <a:spcPts val="0"/>
              </a:spcBef>
              <a:spcAft>
                <a:spcPts val="0"/>
              </a:spcAft>
              <a:buSzPts val="1200"/>
              <a:buFont typeface="Calibri"/>
              <a:buChar char="●"/>
            </a:pPr>
            <a:r>
              <a:rPr lang="en-US" sz="1200">
                <a:latin typeface="Calibri"/>
                <a:ea typeface="Calibri"/>
                <a:cs typeface="Calibri"/>
                <a:sym typeface="Calibri"/>
              </a:rPr>
              <a:t>Augmented Reality Component integration.</a:t>
            </a:r>
            <a:endParaRPr sz="1200">
              <a:latin typeface="Calibri"/>
              <a:ea typeface="Calibri"/>
              <a:cs typeface="Calibri"/>
              <a:sym typeface="Calibri"/>
            </a:endParaRPr>
          </a:p>
          <a:p>
            <a:pPr marL="457200" lvl="0" indent="-304800" algn="l" rtl="0">
              <a:lnSpc>
                <a:spcPct val="100000"/>
              </a:lnSpc>
              <a:spcBef>
                <a:spcPts val="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Driver Scheduling Automation - exports job to a selected driver’s calendar at specified time</a:t>
            </a:r>
            <a:endParaRPr sz="1500">
              <a:latin typeface="Calibri"/>
              <a:ea typeface="Calibri"/>
              <a:cs typeface="Calibri"/>
              <a:sym typeface="Calibri"/>
            </a:endParaRPr>
          </a:p>
        </p:txBody>
      </p:sp>
      <p:sp>
        <p:nvSpPr>
          <p:cNvPr id="91" name="Google Shape;91;p1"/>
          <p:cNvSpPr txBox="1"/>
          <p:nvPr/>
        </p:nvSpPr>
        <p:spPr>
          <a:xfrm>
            <a:off x="188125" y="5241313"/>
            <a:ext cx="4692300" cy="25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latin typeface="Calibri"/>
                <a:ea typeface="Calibri"/>
                <a:cs typeface="Calibri"/>
                <a:sym typeface="Calibri"/>
              </a:rPr>
              <a:t>Gravel Shooters Quote calculator integrated with Maps API and outputs the price quote and the estimated delivery time</a:t>
            </a:r>
            <a:endParaRPr sz="1200">
              <a:latin typeface="Calibri"/>
              <a:ea typeface="Calibri"/>
              <a:cs typeface="Calibri"/>
              <a:sym typeface="Calibri"/>
            </a:endParaRPr>
          </a:p>
        </p:txBody>
      </p:sp>
      <p:pic>
        <p:nvPicPr>
          <p:cNvPr id="92" name="Google Shape;92;p1"/>
          <p:cNvPicPr preferRelativeResize="0"/>
          <p:nvPr/>
        </p:nvPicPr>
        <p:blipFill>
          <a:blip r:embed="rId5">
            <a:alphaModFix/>
          </a:blip>
          <a:stretch>
            <a:fillRect/>
          </a:stretch>
        </p:blipFill>
        <p:spPr>
          <a:xfrm>
            <a:off x="4880425" y="2768750"/>
            <a:ext cx="4955401" cy="2472575"/>
          </a:xfrm>
          <a:prstGeom prst="rect">
            <a:avLst/>
          </a:prstGeom>
          <a:noFill/>
          <a:ln>
            <a:noFill/>
          </a:ln>
        </p:spPr>
      </p:pic>
      <p:sp>
        <p:nvSpPr>
          <p:cNvPr id="93" name="Google Shape;93;p1"/>
          <p:cNvSpPr txBox="1"/>
          <p:nvPr/>
        </p:nvSpPr>
        <p:spPr>
          <a:xfrm>
            <a:off x="5068300" y="5241325"/>
            <a:ext cx="4767600" cy="37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latin typeface="Calibri"/>
                <a:ea typeface="Calibri"/>
                <a:cs typeface="Calibri"/>
                <a:sym typeface="Calibri"/>
              </a:rPr>
              <a:t>Android application interface with Hamburger meu and integrated camera functionality</a:t>
            </a:r>
            <a:endParaRPr sz="1200">
              <a:latin typeface="Calibri"/>
              <a:ea typeface="Calibri"/>
              <a:cs typeface="Calibri"/>
              <a:sym typeface="Calibri"/>
            </a:endParaRPr>
          </a:p>
        </p:txBody>
      </p:sp>
      <p:pic>
        <p:nvPicPr>
          <p:cNvPr id="94" name="Google Shape;94;p1"/>
          <p:cNvPicPr preferRelativeResize="0"/>
          <p:nvPr/>
        </p:nvPicPr>
        <p:blipFill>
          <a:blip r:embed="rId6">
            <a:alphaModFix/>
          </a:blip>
          <a:stretch>
            <a:fillRect/>
          </a:stretch>
        </p:blipFill>
        <p:spPr>
          <a:xfrm>
            <a:off x="8452200" y="146550"/>
            <a:ext cx="1323522" cy="376200"/>
          </a:xfrm>
          <a:prstGeom prst="rect">
            <a:avLst/>
          </a:prstGeom>
          <a:noFill/>
          <a:ln>
            <a:noFill/>
          </a:ln>
        </p:spPr>
      </p:pic>
      <p:pic>
        <p:nvPicPr>
          <p:cNvPr id="95" name="Google Shape;95;p1"/>
          <p:cNvPicPr preferRelativeResize="0"/>
          <p:nvPr/>
        </p:nvPicPr>
        <p:blipFill>
          <a:blip r:embed="rId7">
            <a:alphaModFix/>
          </a:blip>
          <a:stretch>
            <a:fillRect/>
          </a:stretch>
        </p:blipFill>
        <p:spPr>
          <a:xfrm>
            <a:off x="872300" y="79350"/>
            <a:ext cx="751975" cy="46167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182</Words>
  <Application>Microsoft Macintosh PowerPoint</Application>
  <PresentationFormat>35mm Slides</PresentationFormat>
  <Paragraphs>12</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vt:lpstr>
      <vt:lpstr>Arial</vt:lpstr>
      <vt:lpstr>Roboto</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Kartik Gupta</cp:lastModifiedBy>
  <cp:revision>1</cp:revision>
  <dcterms:modified xsi:type="dcterms:W3CDTF">2020-12-01T06:27:28Z</dcterms:modified>
</cp:coreProperties>
</file>