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
      <p:font typeface="Helvetica Neue"/>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FE03F2B-74B9-4E0C-B69D-09E0C188C974}">
  <a:tblStyle styleId="{1FE03F2B-74B9-4E0C-B69D-09E0C188C974}"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33" Type="http://schemas.openxmlformats.org/officeDocument/2006/relationships/font" Target="fonts/HelveticaNeue-bold.fntdata"/><Relationship Id="rId10" Type="http://schemas.openxmlformats.org/officeDocument/2006/relationships/slide" Target="slides/slide4.xml"/><Relationship Id="rId32" Type="http://schemas.openxmlformats.org/officeDocument/2006/relationships/font" Target="fonts/HelveticaNeue-regular.fntdata"/><Relationship Id="rId13" Type="http://schemas.openxmlformats.org/officeDocument/2006/relationships/slide" Target="slides/slide7.xml"/><Relationship Id="rId35" Type="http://schemas.openxmlformats.org/officeDocument/2006/relationships/font" Target="fonts/HelveticaNeue-boldItalic.fntdata"/><Relationship Id="rId12" Type="http://schemas.openxmlformats.org/officeDocument/2006/relationships/slide" Target="slides/slide6.xml"/><Relationship Id="rId34" Type="http://schemas.openxmlformats.org/officeDocument/2006/relationships/font" Target="fonts/HelveticaNeue-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bedc5e6df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bedc5e6d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bedc5e6df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bedc5e6df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bedc5e6df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bedc5e6df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bedc5e6d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bedc5e6d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bbad946a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bbad946a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bbad946a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bbad946a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bbad946a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bbad946a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bbad946a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bbad946a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bedc5e6d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bedc5e6d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a50855d0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a50855d0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a50855d0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a50855d0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be536d0f6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be536d0f6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bbad946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bbad946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be3ca1bf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be3ca1bf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bbad946a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bbad946a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be3ca1bfa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be3ca1bfa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Project: Mail Orders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Keshav Gurushankar, Devryan Singh, Can Huynh, Joseph Monge, Thinh Huynh</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a:t>
            </a:r>
            <a:endParaRPr/>
          </a:p>
        </p:txBody>
      </p:sp>
      <p:sp>
        <p:nvSpPr>
          <p:cNvPr id="164" name="Google Shape;164;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rgbClr val="000000"/>
                </a:solidFill>
                <a:latin typeface="Courier New"/>
                <a:ea typeface="Courier New"/>
                <a:cs typeface="Courier New"/>
                <a:sym typeface="Courier New"/>
              </a:rPr>
              <a:t>template &lt;class ItemType&gt;</a:t>
            </a:r>
            <a:endParaRPr sz="9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000000"/>
                </a:solidFill>
                <a:latin typeface="Courier New"/>
                <a:ea typeface="Courier New"/>
                <a:cs typeface="Courier New"/>
                <a:sym typeface="Courier New"/>
              </a:rPr>
              <a:t>int HashTable&lt;ItemType&gt;::getHashIndex(string input)</a:t>
            </a:r>
            <a:endParaRPr sz="9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000000"/>
                </a:solidFill>
                <a:latin typeface="Courier New"/>
                <a:ea typeface="Courier New"/>
                <a:cs typeface="Courier New"/>
                <a:sym typeface="Courier New"/>
              </a:rPr>
              <a:t>{</a:t>
            </a:r>
            <a:endParaRPr sz="9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000000"/>
                </a:solidFill>
                <a:latin typeface="Courier New"/>
                <a:ea typeface="Courier New"/>
                <a:cs typeface="Courier New"/>
                <a:sym typeface="Courier New"/>
              </a:rPr>
              <a:t>   int index = 0;</a:t>
            </a:r>
            <a:endParaRPr sz="9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000000"/>
                </a:solidFill>
                <a:latin typeface="Courier New"/>
                <a:ea typeface="Courier New"/>
                <a:cs typeface="Courier New"/>
                <a:sym typeface="Courier New"/>
              </a:rPr>
              <a:t>   int cube;</a:t>
            </a:r>
            <a:endParaRPr sz="9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000000"/>
                </a:solidFill>
                <a:latin typeface="Courier New"/>
                <a:ea typeface="Courier New"/>
                <a:cs typeface="Courier New"/>
                <a:sym typeface="Courier New"/>
              </a:rPr>
              <a:t>   for (int i = 0; i &lt; input.length(); i++)</a:t>
            </a:r>
            <a:endParaRPr sz="9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000000"/>
                </a:solidFill>
                <a:latin typeface="Courier New"/>
                <a:ea typeface="Courier New"/>
                <a:cs typeface="Courier New"/>
                <a:sym typeface="Courier New"/>
              </a:rPr>
              <a:t>   {</a:t>
            </a:r>
            <a:endParaRPr sz="9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000000"/>
                </a:solidFill>
                <a:latin typeface="Courier New"/>
                <a:ea typeface="Courier New"/>
                <a:cs typeface="Courier New"/>
                <a:sym typeface="Courier New"/>
              </a:rPr>
              <a:t>       cube = static_cast&lt;int&gt;(pow(input[i], 3.0));</a:t>
            </a:r>
            <a:endParaRPr sz="9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000000"/>
                </a:solidFill>
                <a:latin typeface="Courier New"/>
                <a:ea typeface="Courier New"/>
                <a:cs typeface="Courier New"/>
                <a:sym typeface="Courier New"/>
              </a:rPr>
              <a:t>       index += cube;</a:t>
            </a:r>
            <a:endParaRPr sz="9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000000"/>
                </a:solidFill>
                <a:latin typeface="Courier New"/>
                <a:ea typeface="Courier New"/>
                <a:cs typeface="Courier New"/>
                <a:sym typeface="Courier New"/>
              </a:rPr>
              <a:t>   }</a:t>
            </a:r>
            <a:endParaRPr sz="9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000000"/>
                </a:solidFill>
                <a:latin typeface="Courier New"/>
                <a:ea typeface="Courier New"/>
                <a:cs typeface="Courier New"/>
                <a:sym typeface="Courier New"/>
              </a:rPr>
              <a:t>   if (index &gt;= arraySize)</a:t>
            </a:r>
            <a:endParaRPr sz="9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000000"/>
                </a:solidFill>
                <a:latin typeface="Courier New"/>
                <a:ea typeface="Courier New"/>
                <a:cs typeface="Courier New"/>
                <a:sym typeface="Courier New"/>
              </a:rPr>
              <a:t>       index = index % arraySize;</a:t>
            </a:r>
            <a:endParaRPr sz="9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000000"/>
                </a:solidFill>
                <a:latin typeface="Courier New"/>
                <a:ea typeface="Courier New"/>
                <a:cs typeface="Courier New"/>
                <a:sym typeface="Courier New"/>
              </a:rPr>
              <a:t>   return index;</a:t>
            </a:r>
            <a:endParaRPr sz="9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000000"/>
                </a:solidFill>
                <a:latin typeface="Courier New"/>
                <a:ea typeface="Courier New"/>
                <a:cs typeface="Courier New"/>
                <a:sym typeface="Courier New"/>
              </a:rPr>
              <a:t>}</a:t>
            </a:r>
            <a:endParaRPr sz="900">
              <a:solidFill>
                <a:srgbClr val="000000"/>
              </a:solidFill>
              <a:latin typeface="Courier New"/>
              <a:ea typeface="Courier New"/>
              <a:cs typeface="Courier New"/>
              <a:sym typeface="Courier New"/>
            </a:endParaRPr>
          </a:p>
          <a:p>
            <a:pPr indent="0" lvl="0" marL="0" rtl="0" algn="l">
              <a:lnSpc>
                <a:spcPct val="100000"/>
              </a:lnSpc>
              <a:spcBef>
                <a:spcPts val="0"/>
              </a:spcBef>
              <a:spcAft>
                <a:spcPts val="1600"/>
              </a:spcAft>
              <a:buNone/>
            </a:pPr>
            <a:r>
              <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Address.txt</a:t>
            </a:r>
            <a:endParaRPr/>
          </a:p>
          <a:p>
            <a:pPr indent="0" lvl="0" marL="0" rtl="0" algn="l">
              <a:spcBef>
                <a:spcPts val="0"/>
              </a:spcBef>
              <a:spcAft>
                <a:spcPts val="0"/>
              </a:spcAft>
              <a:buNone/>
            </a:pPr>
            <a:r>
              <a:t/>
            </a:r>
            <a:endParaRPr/>
          </a:p>
        </p:txBody>
      </p:sp>
      <p:sp>
        <p:nvSpPr>
          <p:cNvPr id="175" name="Google Shape;175;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Helvetica Neue"/>
                <a:ea typeface="Helvetica Neue"/>
                <a:cs typeface="Helvetica Neue"/>
                <a:sym typeface="Helvetica Neue"/>
              </a:rPr>
              <a:t>ID	Street	City	State	Zip</a:t>
            </a:r>
            <a:endParaRPr>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
                <a:latin typeface="Helvetica Neue"/>
                <a:ea typeface="Helvetica Neue"/>
                <a:cs typeface="Helvetica Neue"/>
                <a:sym typeface="Helvetica Neue"/>
              </a:rPr>
              <a:t>0	44136 Minerva Green Nestor Alley	South Ceciliamouth	NE	45310</a:t>
            </a:r>
            <a:endParaRPr>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
                <a:latin typeface="Helvetica Neue"/>
                <a:ea typeface="Helvetica Neue"/>
                <a:cs typeface="Helvetica Neue"/>
                <a:sym typeface="Helvetica Neue"/>
              </a:rPr>
              <a:t>1	429 Kirlin Crest Kunze Spur	East Brice	WY	04949</a:t>
            </a:r>
            <a:endParaRPr>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
                <a:latin typeface="Helvetica Neue"/>
                <a:ea typeface="Helvetica Neue"/>
                <a:cs typeface="Helvetica Neue"/>
                <a:sym typeface="Helvetica Neue"/>
              </a:rPr>
              <a:t>2	5114 Renner Wall Weston Square	East Jess	NC	46494</a:t>
            </a:r>
            <a:endParaRPr>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
                <a:latin typeface="Helvetica Neue"/>
                <a:ea typeface="Helvetica Neue"/>
                <a:cs typeface="Helvetica Neue"/>
                <a:sym typeface="Helvetica Neue"/>
              </a:rPr>
              <a:t>3	41027 Schumm Manors Dorthy Camp	Jenningsmouth	UT	60458</a:t>
            </a:r>
            <a:endParaRPr>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
                <a:latin typeface="Helvetica Neue"/>
                <a:ea typeface="Helvetica Neue"/>
                <a:cs typeface="Helvetica Neue"/>
                <a:sym typeface="Helvetica Neue"/>
              </a:rPr>
              <a:t>4	831 Herman Drives Keara Island	West Jarrettmouth	IA	64134</a:t>
            </a:r>
            <a:endParaRPr>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
                <a:latin typeface="Helvetica Neue"/>
                <a:ea typeface="Helvetica Neue"/>
                <a:cs typeface="Helvetica Neue"/>
                <a:sym typeface="Helvetica Neue"/>
              </a:rPr>
              <a:t>5	3070 Wehner Neck Marcia Knoll	East Amirhaven	NC	62803</a:t>
            </a:r>
            <a:endParaRPr>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
                <a:latin typeface="Helvetica Neue"/>
                <a:ea typeface="Helvetica Neue"/>
                <a:cs typeface="Helvetica Neue"/>
                <a:sym typeface="Helvetica Neue"/>
              </a:rPr>
              <a:t>6	99524 Javier Villages Maxime Via	Nellefurt	TX	84372</a:t>
            </a:r>
            <a:endParaRPr>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
                <a:latin typeface="Helvetica Neue"/>
                <a:ea typeface="Helvetica Neue"/>
                <a:cs typeface="Helvetica Neue"/>
                <a:sym typeface="Helvetica Neue"/>
              </a:rPr>
              <a:t>7	42739 Wiza Summit Woodrow Stravenue	Lake Kyleestad	AK	97196</a:t>
            </a:r>
            <a:endParaRPr>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
                <a:latin typeface="Helvetica Neue"/>
                <a:ea typeface="Helvetica Neue"/>
                <a:cs typeface="Helvetica Neue"/>
                <a:sym typeface="Helvetica Neue"/>
              </a:rPr>
              <a:t>8	938 Regan Mountains Daugherty Haven	New Autumnberg	NC	39356</a:t>
            </a:r>
            <a:endParaRPr>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
                <a:latin typeface="Helvetica Neue"/>
                <a:ea typeface="Helvetica Neue"/>
                <a:cs typeface="Helvetica Neue"/>
                <a:sym typeface="Helvetica Neue"/>
              </a:rPr>
              <a:t>9	090 Keshawn Fields Macejkovic Ranch	New Axelview	UT	52621</a:t>
            </a:r>
            <a:endParaRPr>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Mail</a:t>
            </a:r>
            <a:r>
              <a:rPr lang="en"/>
              <a:t>.txt</a:t>
            </a:r>
            <a:endParaRPr/>
          </a:p>
          <a:p>
            <a:pPr indent="0" lvl="0" marL="0" rtl="0" algn="l">
              <a:spcBef>
                <a:spcPts val="0"/>
              </a:spcBef>
              <a:spcAft>
                <a:spcPts val="0"/>
              </a:spcAft>
              <a:buNone/>
            </a:pPr>
            <a:r>
              <a:t/>
            </a:r>
            <a:endParaRPr/>
          </a:p>
        </p:txBody>
      </p:sp>
      <p:sp>
        <p:nvSpPr>
          <p:cNvPr id="181" name="Google Shape;181;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Helvetica Neue"/>
                <a:ea typeface="Helvetica Neue"/>
                <a:cs typeface="Helvetica Neue"/>
                <a:sym typeface="Helvetica Neue"/>
              </a:rPr>
              <a:t>Mail ID	From Address ID	To Address ID	Date Sent	Type</a:t>
            </a:r>
            <a:endParaRPr>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
                <a:latin typeface="Helvetica Neue"/>
                <a:ea typeface="Helvetica Neue"/>
                <a:cs typeface="Helvetica Neue"/>
                <a:sym typeface="Helvetica Neue"/>
              </a:rPr>
              <a:t>0	45	30	10/3/2019	normal</a:t>
            </a:r>
            <a:endParaRPr>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
                <a:latin typeface="Helvetica Neue"/>
                <a:ea typeface="Helvetica Neue"/>
                <a:cs typeface="Helvetica Neue"/>
                <a:sym typeface="Helvetica Neue"/>
              </a:rPr>
              <a:t>1	29	55	10/3/2019	normal</a:t>
            </a:r>
            <a:endParaRPr>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
                <a:latin typeface="Helvetica Neue"/>
                <a:ea typeface="Helvetica Neue"/>
                <a:cs typeface="Helvetica Neue"/>
                <a:sym typeface="Helvetica Neue"/>
              </a:rPr>
              <a:t>2	19	88	11/6/2019	normal</a:t>
            </a:r>
            <a:endParaRPr>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
                <a:latin typeface="Helvetica Neue"/>
                <a:ea typeface="Helvetica Neue"/>
                <a:cs typeface="Helvetica Neue"/>
                <a:sym typeface="Helvetica Neue"/>
              </a:rPr>
              <a:t>3	74	24	11/3/2019	normal</a:t>
            </a:r>
            <a:endParaRPr>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
                <a:latin typeface="Helvetica Neue"/>
                <a:ea typeface="Helvetica Neue"/>
                <a:cs typeface="Helvetica Neue"/>
                <a:sym typeface="Helvetica Neue"/>
              </a:rPr>
              <a:t>4	75	62	11/3/2019	priority</a:t>
            </a:r>
            <a:endParaRPr>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
                <a:latin typeface="Helvetica Neue"/>
                <a:ea typeface="Helvetica Neue"/>
                <a:cs typeface="Helvetica Neue"/>
                <a:sym typeface="Helvetica Neue"/>
              </a:rPr>
              <a:t>5	82	80	10/7/2019	priority</a:t>
            </a:r>
            <a:endParaRPr>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
                <a:latin typeface="Helvetica Neue"/>
                <a:ea typeface="Helvetica Neue"/>
                <a:cs typeface="Helvetica Neue"/>
                <a:sym typeface="Helvetica Neue"/>
              </a:rPr>
              <a:t>6	11	87	10/5/2019	economy</a:t>
            </a:r>
            <a:endParaRPr>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
                <a:latin typeface="Helvetica Neue"/>
                <a:ea typeface="Helvetica Neue"/>
                <a:cs typeface="Helvetica Neue"/>
                <a:sym typeface="Helvetica Neue"/>
              </a:rPr>
              <a:t>7	35	88	10/7/2019	normal</a:t>
            </a:r>
            <a:endParaRPr>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
                <a:latin typeface="Helvetica Neue"/>
                <a:ea typeface="Helvetica Neue"/>
                <a:cs typeface="Helvetica Neue"/>
                <a:sym typeface="Helvetica Neue"/>
              </a:rPr>
              <a:t>8	42	90	11/3/2019	normal</a:t>
            </a:r>
            <a:endParaRPr>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
                <a:latin typeface="Helvetica Neue"/>
                <a:ea typeface="Helvetica Neue"/>
                <a:cs typeface="Helvetica Neue"/>
                <a:sym typeface="Helvetica Neue"/>
              </a:rPr>
              <a:t>9	1	50	10/2/2019	economy</a:t>
            </a:r>
            <a:endParaRPr>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(run the program!)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92" name="Google Shape;192;p27"/>
          <p:cNvGraphicFramePr/>
          <p:nvPr/>
        </p:nvGraphicFramePr>
        <p:xfrm>
          <a:off x="1800" y="1694938"/>
          <a:ext cx="3000000" cy="3000000"/>
        </p:xfrm>
        <a:graphic>
          <a:graphicData uri="http://schemas.openxmlformats.org/drawingml/2006/table">
            <a:tbl>
              <a:tblPr>
                <a:noFill/>
                <a:tableStyleId>{1FE03F2B-74B9-4E0C-B69D-09E0C188C974}</a:tableStyleId>
              </a:tblPr>
              <a:tblGrid>
                <a:gridCol w="1781850"/>
                <a:gridCol w="7362150"/>
              </a:tblGrid>
              <a:tr h="286100">
                <a:tc>
                  <a:txBody>
                    <a:bodyPr/>
                    <a:lstStyle/>
                    <a:p>
                      <a:pPr indent="0" lvl="0" marL="0" rtl="0" algn="l">
                        <a:spcBef>
                          <a:spcPts val="0"/>
                        </a:spcBef>
                        <a:spcAft>
                          <a:spcPts val="0"/>
                        </a:spcAft>
                        <a:buNone/>
                      </a:pPr>
                      <a:r>
                        <a:rPr lang="en" sz="1100"/>
                        <a:t>Input</a:t>
                      </a:r>
                      <a:endParaRPr sz="1100"/>
                    </a:p>
                  </a:txBody>
                  <a:tcPr marT="63500" marB="63500" marR="63500" marL="63500"/>
                </a:tc>
                <a:tc>
                  <a:txBody>
                    <a:bodyPr/>
                    <a:lstStyle/>
                    <a:p>
                      <a:pPr indent="0" lvl="0" marL="0" rtl="0" algn="l">
                        <a:spcBef>
                          <a:spcPts val="0"/>
                        </a:spcBef>
                        <a:spcAft>
                          <a:spcPts val="0"/>
                        </a:spcAft>
                        <a:buNone/>
                      </a:pPr>
                      <a:r>
                        <a:rPr lang="en" sz="1100"/>
                        <a:t>Function</a:t>
                      </a:r>
                      <a:endParaRPr sz="1100"/>
                    </a:p>
                  </a:txBody>
                  <a:tcPr marT="63500" marB="63500" marR="63500" marL="63500"/>
                </a:tc>
              </a:tr>
              <a:tr h="286100">
                <a:tc>
                  <a:txBody>
                    <a:bodyPr/>
                    <a:lstStyle/>
                    <a:p>
                      <a:pPr indent="0" lvl="0" marL="0" rtl="0" algn="l">
                        <a:spcBef>
                          <a:spcPts val="0"/>
                        </a:spcBef>
                        <a:spcAft>
                          <a:spcPts val="0"/>
                        </a:spcAft>
                        <a:buNone/>
                      </a:pPr>
                      <a:r>
                        <a:rPr lang="en" sz="1100"/>
                        <a:t>READ address mail</a:t>
                      </a:r>
                      <a:endParaRPr sz="1100"/>
                    </a:p>
                  </a:txBody>
                  <a:tcPr marT="63500" marB="63500" marR="63500" marL="63500"/>
                </a:tc>
                <a:tc>
                  <a:txBody>
                    <a:bodyPr/>
                    <a:lstStyle/>
                    <a:p>
                      <a:pPr indent="0" lvl="0" marL="0" rtl="0" algn="l">
                        <a:spcBef>
                          <a:spcPts val="0"/>
                        </a:spcBef>
                        <a:spcAft>
                          <a:spcPts val="0"/>
                        </a:spcAft>
                        <a:buNone/>
                      </a:pPr>
                      <a:r>
                        <a:rPr lang="en" sz="1100"/>
                        <a:t>Load data from input files</a:t>
                      </a:r>
                      <a:endParaRPr sz="1100"/>
                    </a:p>
                  </a:txBody>
                  <a:tcPr marT="63500" marB="63500" marR="63500" marL="63500"/>
                </a:tc>
              </a:tr>
              <a:tr h="286100">
                <a:tc>
                  <a:txBody>
                    <a:bodyPr/>
                    <a:lstStyle/>
                    <a:p>
                      <a:pPr indent="0" lvl="0" marL="0" rtl="0" algn="l">
                        <a:spcBef>
                          <a:spcPts val="0"/>
                        </a:spcBef>
                        <a:spcAft>
                          <a:spcPts val="0"/>
                        </a:spcAft>
                        <a:buNone/>
                      </a:pPr>
                      <a:r>
                        <a:rPr lang="en" sz="1100"/>
                        <a:t>PRINT</a:t>
                      </a:r>
                      <a:endParaRPr sz="1100"/>
                    </a:p>
                  </a:txBody>
                  <a:tcPr marT="63500" marB="63500" marR="63500" marL="63500"/>
                </a:tc>
                <a:tc>
                  <a:txBody>
                    <a:bodyPr/>
                    <a:lstStyle/>
                    <a:p>
                      <a:pPr indent="0" lvl="0" marL="0" rtl="0" algn="l">
                        <a:spcBef>
                          <a:spcPts val="0"/>
                        </a:spcBef>
                        <a:spcAft>
                          <a:spcPts val="0"/>
                        </a:spcAft>
                        <a:buNone/>
                      </a:pPr>
                      <a:r>
                        <a:rPr lang="en" sz="1100"/>
                        <a:t>Print out the list of mail in order of which they need to be sent (from top)</a:t>
                      </a:r>
                      <a:endParaRPr sz="1100"/>
                    </a:p>
                  </a:txBody>
                  <a:tcPr marT="63500" marB="63500" marR="63500" marL="63500"/>
                </a:tc>
              </a:tr>
              <a:tr h="450450">
                <a:tc>
                  <a:txBody>
                    <a:bodyPr/>
                    <a:lstStyle/>
                    <a:p>
                      <a:pPr indent="0" lvl="0" marL="0" rtl="0" algn="l">
                        <a:spcBef>
                          <a:spcPts val="0"/>
                        </a:spcBef>
                        <a:spcAft>
                          <a:spcPts val="0"/>
                        </a:spcAft>
                        <a:buNone/>
                      </a:pPr>
                      <a:r>
                        <a:rPr lang="en" sz="1100"/>
                        <a:t>SEARCH tracking_number</a:t>
                      </a:r>
                      <a:endParaRPr sz="1100"/>
                    </a:p>
                  </a:txBody>
                  <a:tcPr marT="63500" marB="63500" marR="63500" marL="63500"/>
                </a:tc>
                <a:tc>
                  <a:txBody>
                    <a:bodyPr/>
                    <a:lstStyle/>
                    <a:p>
                      <a:pPr indent="0" lvl="0" marL="0" rtl="0" algn="l">
                        <a:spcBef>
                          <a:spcPts val="0"/>
                        </a:spcBef>
                        <a:spcAft>
                          <a:spcPts val="0"/>
                        </a:spcAft>
                        <a:buNone/>
                      </a:pPr>
                      <a:r>
                        <a:rPr lang="en" sz="1100"/>
                        <a:t>Search for a mail with specific tracking number</a:t>
                      </a:r>
                      <a:endParaRPr sz="1100"/>
                    </a:p>
                  </a:txBody>
                  <a:tcPr marT="63500" marB="63500" marR="63500" marL="63500"/>
                </a:tc>
              </a:tr>
              <a:tr h="286100">
                <a:tc>
                  <a:txBody>
                    <a:bodyPr/>
                    <a:lstStyle/>
                    <a:p>
                      <a:pPr indent="0" lvl="0" marL="0" rtl="0" algn="l">
                        <a:spcBef>
                          <a:spcPts val="0"/>
                        </a:spcBef>
                        <a:spcAft>
                          <a:spcPts val="0"/>
                        </a:spcAft>
                        <a:buNone/>
                      </a:pPr>
                      <a:r>
                        <a:rPr lang="en" sz="1100"/>
                        <a:t>SEND n</a:t>
                      </a:r>
                      <a:endParaRPr sz="1100"/>
                    </a:p>
                  </a:txBody>
                  <a:tcPr marT="63500" marB="63500" marR="63500" marL="63500"/>
                </a:tc>
                <a:tc>
                  <a:txBody>
                    <a:bodyPr/>
                    <a:lstStyle/>
                    <a:p>
                      <a:pPr indent="0" lvl="0" marL="0" rtl="0" algn="l">
                        <a:spcBef>
                          <a:spcPts val="0"/>
                        </a:spcBef>
                        <a:spcAft>
                          <a:spcPts val="0"/>
                        </a:spcAft>
                        <a:buNone/>
                      </a:pPr>
                      <a:r>
                        <a:rPr lang="en" sz="1100"/>
                        <a:t>Removes first n mails from the list</a:t>
                      </a:r>
                      <a:endParaRPr sz="1100"/>
                    </a:p>
                  </a:txBody>
                  <a:tcPr marT="63500" marB="63500" marR="63500" marL="63500"/>
                </a:tc>
              </a:tr>
              <a:tr h="450450">
                <a:tc>
                  <a:txBody>
                    <a:bodyPr/>
                    <a:lstStyle/>
                    <a:p>
                      <a:pPr indent="0" lvl="0" marL="0" rtl="0" algn="l">
                        <a:spcBef>
                          <a:spcPts val="0"/>
                        </a:spcBef>
                        <a:spcAft>
                          <a:spcPts val="0"/>
                        </a:spcAft>
                        <a:buNone/>
                      </a:pPr>
                      <a:r>
                        <a:rPr lang="en" sz="1100"/>
                        <a:t>REMOVE tracking_number</a:t>
                      </a:r>
                      <a:endParaRPr sz="1100"/>
                    </a:p>
                  </a:txBody>
                  <a:tcPr marT="63500" marB="63500" marR="63500" marL="63500"/>
                </a:tc>
                <a:tc>
                  <a:txBody>
                    <a:bodyPr/>
                    <a:lstStyle/>
                    <a:p>
                      <a:pPr indent="0" lvl="0" marL="0" rtl="0" algn="l">
                        <a:spcBef>
                          <a:spcPts val="0"/>
                        </a:spcBef>
                        <a:spcAft>
                          <a:spcPts val="0"/>
                        </a:spcAft>
                        <a:buNone/>
                      </a:pPr>
                      <a:r>
                        <a:rPr lang="en" sz="1100"/>
                        <a:t>Removes mail with id from list</a:t>
                      </a:r>
                      <a:endParaRPr sz="1100"/>
                    </a:p>
                  </a:txBody>
                  <a:tcPr marT="63500" marB="63500" marR="63500" marL="63500"/>
                </a:tc>
              </a:tr>
              <a:tr h="286100">
                <a:tc>
                  <a:txBody>
                    <a:bodyPr/>
                    <a:lstStyle/>
                    <a:p>
                      <a:pPr indent="0" lvl="0" marL="0" rtl="0" algn="l">
                        <a:spcBef>
                          <a:spcPts val="0"/>
                        </a:spcBef>
                        <a:spcAft>
                          <a:spcPts val="0"/>
                        </a:spcAft>
                        <a:buNone/>
                      </a:pPr>
                      <a:r>
                        <a:rPr lang="en" sz="1100"/>
                        <a:t>INSERT</a:t>
                      </a:r>
                      <a:endParaRPr sz="1100"/>
                    </a:p>
                  </a:txBody>
                  <a:tcPr marT="63500" marB="63500" marR="63500" marL="63500"/>
                </a:tc>
                <a:tc>
                  <a:txBody>
                    <a:bodyPr/>
                    <a:lstStyle/>
                    <a:p>
                      <a:pPr indent="0" lvl="0" marL="0" rtl="0" algn="l">
                        <a:spcBef>
                          <a:spcPts val="0"/>
                        </a:spcBef>
                        <a:spcAft>
                          <a:spcPts val="0"/>
                        </a:spcAft>
                        <a:buNone/>
                      </a:pPr>
                      <a:r>
                        <a:rPr lang="en" sz="1100"/>
                        <a:t>Guides through inserting a new mail (specify tracking number, but does a duplicate check)</a:t>
                      </a:r>
                      <a:endParaRPr sz="1100"/>
                    </a:p>
                  </a:txBody>
                  <a:tcPr marT="63500" marB="63500" marR="63500" marL="63500"/>
                </a:tc>
              </a:tr>
              <a:tr h="286100">
                <a:tc>
                  <a:txBody>
                    <a:bodyPr/>
                    <a:lstStyle/>
                    <a:p>
                      <a:pPr indent="0" lvl="0" marL="0" rtl="0" algn="l">
                        <a:spcBef>
                          <a:spcPts val="0"/>
                        </a:spcBef>
                        <a:spcAft>
                          <a:spcPts val="0"/>
                        </a:spcAft>
                        <a:buNone/>
                      </a:pPr>
                      <a:r>
                        <a:rPr lang="en" sz="1100"/>
                        <a:t>CLEAR</a:t>
                      </a:r>
                      <a:endParaRPr sz="1100"/>
                    </a:p>
                  </a:txBody>
                  <a:tcPr marT="63500" marB="63500" marR="63500" marL="63500"/>
                </a:tc>
                <a:tc>
                  <a:txBody>
                    <a:bodyPr/>
                    <a:lstStyle/>
                    <a:p>
                      <a:pPr indent="0" lvl="0" marL="0" rtl="0" algn="l">
                        <a:spcBef>
                          <a:spcPts val="0"/>
                        </a:spcBef>
                        <a:spcAft>
                          <a:spcPts val="0"/>
                        </a:spcAft>
                        <a:buNone/>
                      </a:pPr>
                      <a:r>
                        <a:rPr lang="en" sz="1100"/>
                        <a:t>Clear all data from database (prompt for confirmation!)</a:t>
                      </a:r>
                      <a:endParaRPr sz="1100"/>
                    </a:p>
                  </a:txBody>
                  <a:tcPr marT="63500" marB="63500" marR="63500" marL="63500"/>
                </a:tc>
              </a:tr>
              <a:tr h="286100">
                <a:tc>
                  <a:txBody>
                    <a:bodyPr/>
                    <a:lstStyle/>
                    <a:p>
                      <a:pPr indent="0" lvl="0" marL="0" rtl="0" algn="l">
                        <a:spcBef>
                          <a:spcPts val="0"/>
                        </a:spcBef>
                        <a:spcAft>
                          <a:spcPts val="0"/>
                        </a:spcAft>
                        <a:buNone/>
                      </a:pPr>
                      <a:r>
                        <a:rPr lang="en" sz="1100"/>
                        <a:t>QUIT/EXIT/Q/E</a:t>
                      </a:r>
                      <a:endParaRPr sz="1100"/>
                    </a:p>
                  </a:txBody>
                  <a:tcPr marT="63500" marB="63500" marR="63500" marL="63500"/>
                </a:tc>
                <a:tc>
                  <a:txBody>
                    <a:bodyPr/>
                    <a:lstStyle/>
                    <a:p>
                      <a:pPr indent="0" lvl="0" marL="0" rtl="0" algn="l">
                        <a:spcBef>
                          <a:spcPts val="0"/>
                        </a:spcBef>
                        <a:spcAft>
                          <a:spcPts val="0"/>
                        </a:spcAft>
                        <a:buNone/>
                      </a:pPr>
                      <a:r>
                        <a:rPr lang="en" sz="1100"/>
                        <a:t>Exit, and write output to out.txt</a:t>
                      </a:r>
                      <a:endParaRPr sz="1100"/>
                    </a:p>
                  </a:txBody>
                  <a:tcPr marT="63500" marB="63500" marR="63500" marL="6350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Q&amp;A!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for Listening!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Roles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Keshav Gurushankar: Lead - putting it together and debug</a:t>
            </a:r>
            <a:endParaRPr/>
          </a:p>
          <a:p>
            <a:pPr indent="0" lvl="0" marL="0" rtl="0" algn="l">
              <a:spcBef>
                <a:spcPts val="1600"/>
              </a:spcBef>
              <a:spcAft>
                <a:spcPts val="0"/>
              </a:spcAft>
              <a:buNone/>
            </a:pPr>
            <a:r>
              <a:rPr lang="en"/>
              <a:t>Devryan Singh: File IO</a:t>
            </a:r>
            <a:endParaRPr/>
          </a:p>
          <a:p>
            <a:pPr indent="0" lvl="0" marL="0" rtl="0" algn="l">
              <a:spcBef>
                <a:spcPts val="1600"/>
              </a:spcBef>
              <a:spcAft>
                <a:spcPts val="0"/>
              </a:spcAft>
              <a:buNone/>
            </a:pPr>
            <a:r>
              <a:rPr lang="en"/>
              <a:t>Thinh Huynh: </a:t>
            </a:r>
            <a:r>
              <a:rPr lang="en"/>
              <a:t>Hash Table</a:t>
            </a:r>
            <a:endParaRPr/>
          </a:p>
          <a:p>
            <a:pPr indent="0" lvl="0" marL="0" rtl="0" algn="l">
              <a:spcBef>
                <a:spcPts val="1600"/>
              </a:spcBef>
              <a:spcAft>
                <a:spcPts val="0"/>
              </a:spcAft>
              <a:buNone/>
            </a:pPr>
            <a:r>
              <a:rPr lang="en"/>
              <a:t>Can </a:t>
            </a:r>
            <a:r>
              <a:rPr lang="en"/>
              <a:t>Huynh: Search</a:t>
            </a:r>
            <a:endParaRPr/>
          </a:p>
          <a:p>
            <a:pPr indent="0" lvl="0" marL="0" rtl="0" algn="l">
              <a:spcBef>
                <a:spcPts val="1600"/>
              </a:spcBef>
              <a:spcAft>
                <a:spcPts val="1600"/>
              </a:spcAft>
              <a:buNone/>
            </a:pPr>
            <a:r>
              <a:rPr lang="en"/>
              <a:t>Joseph Monge: BST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goal</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To design and come up with a program that sort and search for targeted mail</a:t>
            </a:r>
            <a:endParaRPr/>
          </a:p>
          <a:p>
            <a:pPr indent="-311150" lvl="0" marL="457200" rtl="0" algn="l">
              <a:spcBef>
                <a:spcPts val="0"/>
              </a:spcBef>
              <a:spcAft>
                <a:spcPts val="0"/>
              </a:spcAft>
              <a:buSzPts val="1300"/>
              <a:buChar char="●"/>
            </a:pPr>
            <a:r>
              <a:rPr lang="en"/>
              <a:t>One of the search is by using hash methods that take the tracking number as a unique key and put it into a hash array.</a:t>
            </a:r>
            <a:endParaRPr/>
          </a:p>
          <a:p>
            <a:pPr indent="-311150" lvl="0" marL="457200" rtl="0" algn="l">
              <a:spcBef>
                <a:spcPts val="0"/>
              </a:spcBef>
              <a:spcAft>
                <a:spcPts val="0"/>
              </a:spcAft>
              <a:buSzPts val="1300"/>
              <a:buChar char="●"/>
            </a:pPr>
            <a:r>
              <a:rPr lang="en"/>
              <a:t>Another feature of our program is that we used two  Binary Search Tree to search for the targeted item. One tree uses the tracking number and the other one uses the priority order.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800" y="169825"/>
            <a:ext cx="7688400" cy="71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Structure Diagram</a:t>
            </a:r>
            <a:endParaRPr/>
          </a:p>
        </p:txBody>
      </p:sp>
      <p:sp>
        <p:nvSpPr>
          <p:cNvPr descr="&#10;-address&#10;-state&#10;-country&#10;-name&#10;" id="105" name="Google Shape;105;p16" title="Address:"/>
          <p:cNvSpPr/>
          <p:nvPr/>
        </p:nvSpPr>
        <p:spPr>
          <a:xfrm>
            <a:off x="818000" y="2616825"/>
            <a:ext cx="929700" cy="148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latin typeface="Lato"/>
                <a:ea typeface="Lato"/>
                <a:cs typeface="Lato"/>
                <a:sym typeface="Lato"/>
              </a:rPr>
              <a:t>Address: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-address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-state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-country</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-name</a:t>
            </a:r>
            <a:endParaRPr>
              <a:latin typeface="Lato"/>
              <a:ea typeface="Lato"/>
              <a:cs typeface="Lato"/>
              <a:sym typeface="Lato"/>
            </a:endParaRPr>
          </a:p>
          <a:p>
            <a:pPr indent="0" lvl="0" marL="0" rtl="0" algn="l">
              <a:spcBef>
                <a:spcPts val="0"/>
              </a:spcBef>
              <a:spcAft>
                <a:spcPts val="0"/>
              </a:spcAft>
              <a:buNone/>
            </a:pPr>
            <a:r>
              <a:t/>
            </a:r>
            <a:endParaRPr/>
          </a:p>
        </p:txBody>
      </p:sp>
      <p:sp>
        <p:nvSpPr>
          <p:cNvPr id="106" name="Google Shape;106;p16"/>
          <p:cNvSpPr/>
          <p:nvPr/>
        </p:nvSpPr>
        <p:spPr>
          <a:xfrm>
            <a:off x="3360400" y="1986400"/>
            <a:ext cx="1899600" cy="137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Mail:</a:t>
            </a:r>
            <a:endParaRPr/>
          </a:p>
          <a:p>
            <a:pPr indent="0" lvl="0" marL="0" rtl="0" algn="l">
              <a:spcBef>
                <a:spcPts val="0"/>
              </a:spcBef>
              <a:spcAft>
                <a:spcPts val="0"/>
              </a:spcAft>
              <a:buNone/>
            </a:pPr>
            <a:r>
              <a:rPr lang="en"/>
              <a:t>-Address: address</a:t>
            </a:r>
            <a:endParaRPr/>
          </a:p>
          <a:p>
            <a:pPr indent="0" lvl="0" marL="0" rtl="0" algn="l">
              <a:spcBef>
                <a:spcPts val="0"/>
              </a:spcBef>
              <a:spcAft>
                <a:spcPts val="0"/>
              </a:spcAft>
              <a:buNone/>
            </a:pPr>
            <a:r>
              <a:rPr lang="en"/>
              <a:t>-Date: date</a:t>
            </a:r>
            <a:endParaRPr/>
          </a:p>
          <a:p>
            <a:pPr indent="0" lvl="0" marL="0" rtl="0" algn="l">
              <a:spcBef>
                <a:spcPts val="0"/>
              </a:spcBef>
              <a:spcAft>
                <a:spcPts val="0"/>
              </a:spcAft>
              <a:buNone/>
            </a:pPr>
            <a:r>
              <a:rPr lang="en"/>
              <a:t>-Type: type</a:t>
            </a:r>
            <a:endParaRPr/>
          </a:p>
          <a:p>
            <a:pPr indent="0" lvl="0" marL="0" rtl="0" algn="l">
              <a:spcBef>
                <a:spcPts val="0"/>
              </a:spcBef>
              <a:spcAft>
                <a:spcPts val="0"/>
              </a:spcAft>
              <a:buNone/>
            </a:pPr>
            <a:r>
              <a:rPr lang="en"/>
              <a:t>String: tracking number</a:t>
            </a:r>
            <a:endParaRPr/>
          </a:p>
        </p:txBody>
      </p:sp>
      <p:sp>
        <p:nvSpPr>
          <p:cNvPr id="107" name="Google Shape;107;p16"/>
          <p:cNvSpPr/>
          <p:nvPr/>
        </p:nvSpPr>
        <p:spPr>
          <a:xfrm>
            <a:off x="3709900" y="3588300"/>
            <a:ext cx="1200600" cy="148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Date:</a:t>
            </a:r>
            <a:endParaRPr/>
          </a:p>
          <a:p>
            <a:pPr indent="0" lvl="0" marL="0" rtl="0" algn="l">
              <a:spcBef>
                <a:spcPts val="0"/>
              </a:spcBef>
              <a:spcAft>
                <a:spcPts val="0"/>
              </a:spcAft>
              <a:buNone/>
            </a:pPr>
            <a:r>
              <a:rPr lang="en"/>
              <a:t>-</a:t>
            </a:r>
            <a:r>
              <a:rPr lang="en"/>
              <a:t>int:day</a:t>
            </a:r>
            <a:endParaRPr/>
          </a:p>
          <a:p>
            <a:pPr indent="0" lvl="0" marL="0" rtl="0" algn="l">
              <a:spcBef>
                <a:spcPts val="0"/>
              </a:spcBef>
              <a:spcAft>
                <a:spcPts val="0"/>
              </a:spcAft>
              <a:buNone/>
            </a:pPr>
            <a:r>
              <a:rPr lang="en"/>
              <a:t>-int: month</a:t>
            </a:r>
            <a:endParaRPr/>
          </a:p>
          <a:p>
            <a:pPr indent="0" lvl="0" marL="0" rtl="0" algn="l">
              <a:spcBef>
                <a:spcPts val="0"/>
              </a:spcBef>
              <a:spcAft>
                <a:spcPts val="0"/>
              </a:spcAft>
              <a:buNone/>
            </a:pPr>
            <a:r>
              <a:rPr lang="en"/>
              <a:t>-int: year</a:t>
            </a:r>
            <a:endParaRPr/>
          </a:p>
        </p:txBody>
      </p:sp>
      <p:sp>
        <p:nvSpPr>
          <p:cNvPr id="108" name="Google Shape;108;p16"/>
          <p:cNvSpPr/>
          <p:nvPr/>
        </p:nvSpPr>
        <p:spPr>
          <a:xfrm>
            <a:off x="6074750" y="3360525"/>
            <a:ext cx="1200600" cy="148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Type:</a:t>
            </a:r>
            <a:endParaRPr/>
          </a:p>
          <a:p>
            <a:pPr indent="0" lvl="0" marL="0" rtl="0" algn="l">
              <a:spcBef>
                <a:spcPts val="0"/>
              </a:spcBef>
              <a:spcAft>
                <a:spcPts val="0"/>
              </a:spcAft>
              <a:buNone/>
            </a:pPr>
            <a:r>
              <a:rPr lang="en"/>
              <a:t>-priority</a:t>
            </a:r>
            <a:endParaRPr/>
          </a:p>
          <a:p>
            <a:pPr indent="0" lvl="0" marL="0" rtl="0" algn="l">
              <a:spcBef>
                <a:spcPts val="0"/>
              </a:spcBef>
              <a:spcAft>
                <a:spcPts val="0"/>
              </a:spcAft>
              <a:buNone/>
            </a:pPr>
            <a:r>
              <a:rPr lang="en"/>
              <a:t>-normal</a:t>
            </a:r>
            <a:endParaRPr/>
          </a:p>
          <a:p>
            <a:pPr indent="0" lvl="0" marL="0" rtl="0" algn="l">
              <a:spcBef>
                <a:spcPts val="0"/>
              </a:spcBef>
              <a:spcAft>
                <a:spcPts val="0"/>
              </a:spcAft>
              <a:buNone/>
            </a:pPr>
            <a:r>
              <a:rPr lang="en"/>
              <a:t>-economy</a:t>
            </a:r>
            <a:endParaRPr/>
          </a:p>
        </p:txBody>
      </p:sp>
      <p:cxnSp>
        <p:nvCxnSpPr>
          <p:cNvPr id="109" name="Google Shape;109;p16"/>
          <p:cNvCxnSpPr>
            <a:stCxn id="107" idx="0"/>
            <a:endCxn id="106" idx="2"/>
          </p:cNvCxnSpPr>
          <p:nvPr/>
        </p:nvCxnSpPr>
        <p:spPr>
          <a:xfrm rot="10800000">
            <a:off x="4310200" y="3360300"/>
            <a:ext cx="0" cy="2280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6"/>
          <p:cNvCxnSpPr>
            <a:stCxn id="108" idx="0"/>
            <a:endCxn id="106" idx="2"/>
          </p:cNvCxnSpPr>
          <p:nvPr/>
        </p:nvCxnSpPr>
        <p:spPr>
          <a:xfrm rot="10800000">
            <a:off x="4310150" y="3360525"/>
            <a:ext cx="2364900" cy="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6"/>
          <p:cNvCxnSpPr>
            <a:stCxn id="106" idx="0"/>
            <a:endCxn id="112" idx="2"/>
          </p:cNvCxnSpPr>
          <p:nvPr/>
        </p:nvCxnSpPr>
        <p:spPr>
          <a:xfrm flipH="1" rot="10800000">
            <a:off x="4310200" y="1549000"/>
            <a:ext cx="949800" cy="437400"/>
          </a:xfrm>
          <a:prstGeom prst="straightConnector1">
            <a:avLst/>
          </a:prstGeom>
          <a:noFill/>
          <a:ln cap="flat" cmpd="sng" w="9525">
            <a:solidFill>
              <a:schemeClr val="dk2"/>
            </a:solidFill>
            <a:prstDash val="solid"/>
            <a:round/>
            <a:headEnd len="med" w="med" type="none"/>
            <a:tailEnd len="med" w="med" type="triangle"/>
          </a:ln>
        </p:spPr>
      </p:cxnSp>
      <p:cxnSp>
        <p:nvCxnSpPr>
          <p:cNvPr id="113" name="Google Shape;113;p16"/>
          <p:cNvCxnSpPr>
            <a:stCxn id="106" idx="0"/>
            <a:endCxn id="114" idx="2"/>
          </p:cNvCxnSpPr>
          <p:nvPr/>
        </p:nvCxnSpPr>
        <p:spPr>
          <a:xfrm rot="10800000">
            <a:off x="2583400" y="1592800"/>
            <a:ext cx="1726800" cy="393600"/>
          </a:xfrm>
          <a:prstGeom prst="straightConnector1">
            <a:avLst/>
          </a:prstGeom>
          <a:noFill/>
          <a:ln cap="flat" cmpd="sng" w="9525">
            <a:solidFill>
              <a:schemeClr val="dk2"/>
            </a:solidFill>
            <a:prstDash val="solid"/>
            <a:round/>
            <a:headEnd len="med" w="med" type="none"/>
            <a:tailEnd len="med" w="med" type="triangle"/>
          </a:ln>
        </p:spPr>
      </p:cxnSp>
      <p:sp>
        <p:nvSpPr>
          <p:cNvPr id="114" name="Google Shape;114;p16"/>
          <p:cNvSpPr/>
          <p:nvPr/>
        </p:nvSpPr>
        <p:spPr>
          <a:xfrm>
            <a:off x="2034100" y="985263"/>
            <a:ext cx="1098600" cy="60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PriorityMail</a:t>
            </a:r>
            <a:endParaRPr/>
          </a:p>
        </p:txBody>
      </p:sp>
      <p:sp>
        <p:nvSpPr>
          <p:cNvPr id="112" name="Google Shape;112;p16"/>
          <p:cNvSpPr/>
          <p:nvPr/>
        </p:nvSpPr>
        <p:spPr>
          <a:xfrm>
            <a:off x="4572000" y="991413"/>
            <a:ext cx="1375800" cy="55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TrackingMail</a:t>
            </a:r>
            <a:endParaRPr/>
          </a:p>
        </p:txBody>
      </p:sp>
      <p:cxnSp>
        <p:nvCxnSpPr>
          <p:cNvPr id="115" name="Google Shape;115;p16"/>
          <p:cNvCxnSpPr>
            <a:stCxn id="105" idx="3"/>
            <a:endCxn id="106" idx="2"/>
          </p:cNvCxnSpPr>
          <p:nvPr/>
        </p:nvCxnSpPr>
        <p:spPr>
          <a:xfrm>
            <a:off x="1747700" y="3360525"/>
            <a:ext cx="2562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7800" y="207000"/>
            <a:ext cx="7688400" cy="87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Structure Diagram (cont)</a:t>
            </a:r>
            <a:endParaRPr/>
          </a:p>
          <a:p>
            <a:pPr indent="0" lvl="0" marL="0" rtl="0" algn="l">
              <a:spcBef>
                <a:spcPts val="0"/>
              </a:spcBef>
              <a:spcAft>
                <a:spcPts val="0"/>
              </a:spcAft>
              <a:buNone/>
            </a:pPr>
            <a:r>
              <a:t/>
            </a:r>
            <a:endParaRPr/>
          </a:p>
        </p:txBody>
      </p:sp>
      <p:sp>
        <p:nvSpPr>
          <p:cNvPr id="121" name="Google Shape;121;p17"/>
          <p:cNvSpPr/>
          <p:nvPr/>
        </p:nvSpPr>
        <p:spPr>
          <a:xfrm>
            <a:off x="3309175" y="966750"/>
            <a:ext cx="1375800" cy="71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Main:</a:t>
            </a:r>
            <a:endParaRPr/>
          </a:p>
        </p:txBody>
      </p:sp>
      <p:sp>
        <p:nvSpPr>
          <p:cNvPr id="122" name="Google Shape;122;p17"/>
          <p:cNvSpPr/>
          <p:nvPr/>
        </p:nvSpPr>
        <p:spPr>
          <a:xfrm>
            <a:off x="3154225" y="3346425"/>
            <a:ext cx="1685700" cy="71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Mail: Priority &amp; Tracking</a:t>
            </a:r>
            <a:endParaRPr/>
          </a:p>
        </p:txBody>
      </p:sp>
      <p:sp>
        <p:nvSpPr>
          <p:cNvPr id="123" name="Google Shape;123;p17"/>
          <p:cNvSpPr/>
          <p:nvPr/>
        </p:nvSpPr>
        <p:spPr>
          <a:xfrm>
            <a:off x="905025" y="1024350"/>
            <a:ext cx="978900" cy="60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BST</a:t>
            </a:r>
            <a:endParaRPr/>
          </a:p>
        </p:txBody>
      </p:sp>
      <p:sp>
        <p:nvSpPr>
          <p:cNvPr id="124" name="Google Shape;124;p17"/>
          <p:cNvSpPr/>
          <p:nvPr/>
        </p:nvSpPr>
        <p:spPr>
          <a:xfrm>
            <a:off x="5905675" y="931350"/>
            <a:ext cx="1164900" cy="78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Hash</a:t>
            </a:r>
            <a:endParaRPr/>
          </a:p>
        </p:txBody>
      </p:sp>
      <p:cxnSp>
        <p:nvCxnSpPr>
          <p:cNvPr id="125" name="Google Shape;125;p17"/>
          <p:cNvCxnSpPr>
            <a:stCxn id="122" idx="0"/>
            <a:endCxn id="121" idx="2"/>
          </p:cNvCxnSpPr>
          <p:nvPr/>
        </p:nvCxnSpPr>
        <p:spPr>
          <a:xfrm rot="10800000">
            <a:off x="3997075" y="1685625"/>
            <a:ext cx="0" cy="1660800"/>
          </a:xfrm>
          <a:prstGeom prst="straightConnector1">
            <a:avLst/>
          </a:prstGeom>
          <a:noFill/>
          <a:ln cap="flat" cmpd="sng" w="9525">
            <a:solidFill>
              <a:schemeClr val="dk2"/>
            </a:solidFill>
            <a:prstDash val="solid"/>
            <a:round/>
            <a:headEnd len="med" w="med" type="none"/>
            <a:tailEnd len="med" w="med" type="triangle"/>
          </a:ln>
        </p:spPr>
      </p:cxnSp>
      <p:cxnSp>
        <p:nvCxnSpPr>
          <p:cNvPr id="126" name="Google Shape;126;p17"/>
          <p:cNvCxnSpPr>
            <a:stCxn id="123" idx="3"/>
            <a:endCxn id="121" idx="1"/>
          </p:cNvCxnSpPr>
          <p:nvPr/>
        </p:nvCxnSpPr>
        <p:spPr>
          <a:xfrm>
            <a:off x="1883925" y="1326150"/>
            <a:ext cx="1425300" cy="0"/>
          </a:xfrm>
          <a:prstGeom prst="straightConnector1">
            <a:avLst/>
          </a:prstGeom>
          <a:noFill/>
          <a:ln cap="flat" cmpd="sng" w="9525">
            <a:solidFill>
              <a:schemeClr val="dk2"/>
            </a:solidFill>
            <a:prstDash val="solid"/>
            <a:round/>
            <a:headEnd len="med" w="med" type="none"/>
            <a:tailEnd len="med" w="med" type="triangle"/>
          </a:ln>
        </p:spPr>
      </p:cxnSp>
      <p:cxnSp>
        <p:nvCxnSpPr>
          <p:cNvPr id="127" name="Google Shape;127;p17"/>
          <p:cNvCxnSpPr>
            <a:stCxn id="124" idx="1"/>
            <a:endCxn id="121" idx="3"/>
          </p:cNvCxnSpPr>
          <p:nvPr/>
        </p:nvCxnSpPr>
        <p:spPr>
          <a:xfrm rot="10800000">
            <a:off x="4684975" y="1326150"/>
            <a:ext cx="1220700" cy="0"/>
          </a:xfrm>
          <a:prstGeom prst="straightConnector1">
            <a:avLst/>
          </a:prstGeom>
          <a:noFill/>
          <a:ln cap="flat" cmpd="sng" w="9525">
            <a:solidFill>
              <a:schemeClr val="dk2"/>
            </a:solidFill>
            <a:prstDash val="solid"/>
            <a:round/>
            <a:headEnd len="med" w="med" type="none"/>
            <a:tailEnd len="med" w="med" type="triangle"/>
          </a:ln>
        </p:spPr>
      </p:cxnSp>
      <p:cxnSp>
        <p:nvCxnSpPr>
          <p:cNvPr id="128" name="Google Shape;128;p17"/>
          <p:cNvCxnSpPr>
            <a:stCxn id="129" idx="0"/>
            <a:endCxn id="130" idx="2"/>
          </p:cNvCxnSpPr>
          <p:nvPr/>
        </p:nvCxnSpPr>
        <p:spPr>
          <a:xfrm flipH="1" rot="10800000">
            <a:off x="706375" y="2454225"/>
            <a:ext cx="688200" cy="396300"/>
          </a:xfrm>
          <a:prstGeom prst="straightConnector1">
            <a:avLst/>
          </a:prstGeom>
          <a:noFill/>
          <a:ln cap="flat" cmpd="sng" w="9525">
            <a:solidFill>
              <a:schemeClr val="dk2"/>
            </a:solidFill>
            <a:prstDash val="solid"/>
            <a:round/>
            <a:headEnd len="med" w="med" type="none"/>
            <a:tailEnd len="med" w="med" type="triangle"/>
          </a:ln>
        </p:spPr>
      </p:cxnSp>
      <p:cxnSp>
        <p:nvCxnSpPr>
          <p:cNvPr id="131" name="Google Shape;131;p17"/>
          <p:cNvCxnSpPr>
            <a:stCxn id="130" idx="0"/>
            <a:endCxn id="123" idx="2"/>
          </p:cNvCxnSpPr>
          <p:nvPr/>
        </p:nvCxnSpPr>
        <p:spPr>
          <a:xfrm rot="10800000">
            <a:off x="1394475" y="1627925"/>
            <a:ext cx="0" cy="293100"/>
          </a:xfrm>
          <a:prstGeom prst="straightConnector1">
            <a:avLst/>
          </a:prstGeom>
          <a:noFill/>
          <a:ln cap="flat" cmpd="sng" w="9525">
            <a:solidFill>
              <a:schemeClr val="dk2"/>
            </a:solidFill>
            <a:prstDash val="solid"/>
            <a:round/>
            <a:headEnd len="med" w="med" type="none"/>
            <a:tailEnd len="med" w="med" type="triangle"/>
          </a:ln>
        </p:spPr>
      </p:cxnSp>
      <p:sp>
        <p:nvSpPr>
          <p:cNvPr id="129" name="Google Shape;129;p17"/>
          <p:cNvSpPr/>
          <p:nvPr/>
        </p:nvSpPr>
        <p:spPr>
          <a:xfrm>
            <a:off x="123925" y="2850525"/>
            <a:ext cx="1164900" cy="49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BinaryNode</a:t>
            </a:r>
            <a:endParaRPr/>
          </a:p>
        </p:txBody>
      </p:sp>
      <p:sp>
        <p:nvSpPr>
          <p:cNvPr id="130" name="Google Shape;130;p17"/>
          <p:cNvSpPr/>
          <p:nvPr/>
        </p:nvSpPr>
        <p:spPr>
          <a:xfrm>
            <a:off x="812025" y="1921025"/>
            <a:ext cx="1164900" cy="53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BinaryTree</a:t>
            </a:r>
            <a:endParaRPr/>
          </a:p>
        </p:txBody>
      </p:sp>
      <p:cxnSp>
        <p:nvCxnSpPr>
          <p:cNvPr id="132" name="Google Shape;132;p17"/>
          <p:cNvCxnSpPr>
            <a:stCxn id="133" idx="0"/>
            <a:endCxn id="130" idx="2"/>
          </p:cNvCxnSpPr>
          <p:nvPr/>
        </p:nvCxnSpPr>
        <p:spPr>
          <a:xfrm rot="10800000">
            <a:off x="1394550" y="2454175"/>
            <a:ext cx="904500" cy="445800"/>
          </a:xfrm>
          <a:prstGeom prst="straightConnector1">
            <a:avLst/>
          </a:prstGeom>
          <a:noFill/>
          <a:ln cap="flat" cmpd="sng" w="9525">
            <a:solidFill>
              <a:schemeClr val="dk2"/>
            </a:solidFill>
            <a:prstDash val="solid"/>
            <a:round/>
            <a:headEnd len="med" w="med" type="none"/>
            <a:tailEnd len="med" w="med" type="triangle"/>
          </a:ln>
        </p:spPr>
      </p:cxnSp>
      <p:sp>
        <p:nvSpPr>
          <p:cNvPr id="133" name="Google Shape;133;p17"/>
          <p:cNvSpPr/>
          <p:nvPr/>
        </p:nvSpPr>
        <p:spPr>
          <a:xfrm>
            <a:off x="1859100" y="2899975"/>
            <a:ext cx="879900" cy="44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Queue</a:t>
            </a:r>
            <a:endParaRPr/>
          </a:p>
        </p:txBody>
      </p:sp>
      <p:cxnSp>
        <p:nvCxnSpPr>
          <p:cNvPr id="134" name="Google Shape;134;p17"/>
          <p:cNvCxnSpPr>
            <a:stCxn id="135" idx="0"/>
            <a:endCxn id="124" idx="2"/>
          </p:cNvCxnSpPr>
          <p:nvPr/>
        </p:nvCxnSpPr>
        <p:spPr>
          <a:xfrm rot="10800000">
            <a:off x="6488125" y="1720950"/>
            <a:ext cx="0" cy="850800"/>
          </a:xfrm>
          <a:prstGeom prst="straightConnector1">
            <a:avLst/>
          </a:prstGeom>
          <a:noFill/>
          <a:ln cap="flat" cmpd="sng" w="9525">
            <a:solidFill>
              <a:schemeClr val="dk2"/>
            </a:solidFill>
            <a:prstDash val="solid"/>
            <a:round/>
            <a:headEnd len="med" w="med" type="none"/>
            <a:tailEnd len="med" w="med" type="triangle"/>
          </a:ln>
        </p:spPr>
      </p:cxnSp>
      <p:sp>
        <p:nvSpPr>
          <p:cNvPr id="135" name="Google Shape;135;p17"/>
          <p:cNvSpPr/>
          <p:nvPr/>
        </p:nvSpPr>
        <p:spPr>
          <a:xfrm>
            <a:off x="5935075" y="2571750"/>
            <a:ext cx="1106100" cy="39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LinkedList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 Structure and UML Chart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727800" y="35230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 Structure</a:t>
            </a:r>
            <a:endParaRPr/>
          </a:p>
        </p:txBody>
      </p:sp>
      <p:pic>
        <p:nvPicPr>
          <p:cNvPr id="146" name="Google Shape;146;p19"/>
          <p:cNvPicPr preferRelativeResize="0"/>
          <p:nvPr/>
        </p:nvPicPr>
        <p:blipFill>
          <a:blip r:embed="rId3">
            <a:alphaModFix/>
          </a:blip>
          <a:stretch>
            <a:fillRect/>
          </a:stretch>
        </p:blipFill>
        <p:spPr>
          <a:xfrm>
            <a:off x="1661600" y="1032600"/>
            <a:ext cx="6110376" cy="4110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729450" y="1318650"/>
            <a:ext cx="2439600" cy="42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UML Chart</a:t>
            </a:r>
            <a:endParaRPr/>
          </a:p>
        </p:txBody>
      </p:sp>
      <p:pic>
        <p:nvPicPr>
          <p:cNvPr id="152" name="Google Shape;152;p20"/>
          <p:cNvPicPr preferRelativeResize="0"/>
          <p:nvPr/>
        </p:nvPicPr>
        <p:blipFill rotWithShape="1">
          <a:blip r:embed="rId3">
            <a:alphaModFix/>
          </a:blip>
          <a:srcRect b="12880" l="112195" r="-72779" t="20207"/>
          <a:stretch/>
        </p:blipFill>
        <p:spPr>
          <a:xfrm>
            <a:off x="7825525" y="1446875"/>
            <a:ext cx="3093699" cy="3083299"/>
          </a:xfrm>
          <a:prstGeom prst="rect">
            <a:avLst/>
          </a:prstGeom>
          <a:noFill/>
          <a:ln>
            <a:noFill/>
          </a:ln>
        </p:spPr>
      </p:pic>
      <p:pic>
        <p:nvPicPr>
          <p:cNvPr id="153" name="Google Shape;153;p20"/>
          <p:cNvPicPr preferRelativeResize="0"/>
          <p:nvPr/>
        </p:nvPicPr>
        <p:blipFill>
          <a:blip r:embed="rId4">
            <a:alphaModFix/>
          </a:blip>
          <a:stretch>
            <a:fillRect/>
          </a:stretch>
        </p:blipFill>
        <p:spPr>
          <a:xfrm>
            <a:off x="2957925" y="670100"/>
            <a:ext cx="4136651" cy="447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