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8998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8998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59D88D-ABD0-4635-AAEA-590D2789A3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8998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E786A0-BB7F-474A-A635-4FFAD5D398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8998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8998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8998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8998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8998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8998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8998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8998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B698CA-AA19-44F9-AC1D-3ADF2E55D7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4104000" y="4896000"/>
            <a:ext cx="4390200" cy="34452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14270419-BBA9-45CB-B29F-D259317AABA9}" type="author">
              <a:rPr b="0" lang="ru-RU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 </a:t>
            </a:fld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25920" y="4628880"/>
            <a:ext cx="6118200" cy="16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3859200" y="5324400"/>
            <a:ext cx="6238440" cy="54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4044960" y="4944960"/>
            <a:ext cx="5400" cy="485640"/>
          </a:xfrm>
          <a:custGeom>
            <a:avLst/>
            <a:gdLst>
              <a:gd name="textAreaLeft" fmla="*/ 1080 w 5400"/>
              <a:gd name="textAreaRight" fmla="*/ 6120 w 5400"/>
              <a:gd name="textAreaTop" fmla="*/ 1080 h 485640"/>
              <a:gd name="textAreaBottom" fmla="*/ 486360 h 485640"/>
            </a:gdLst>
            <a:ahLst/>
            <a:rect l="textAreaLeft" t="textAreaTop" r="textAreaRight" b="textAreaBottom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0800" stAng="10800000" swAng="-5400000"/>
                <a:lnTo>
                  <a:pt x="10800" y="1393714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899820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ffffff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ffffff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ffffff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ffffff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/>
        </p:nvSpPr>
        <p:spPr>
          <a:xfrm>
            <a:off x="4104000" y="4896000"/>
            <a:ext cx="4390200" cy="34452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C63991C1-C02C-4ADB-83E9-AA1F2E08F458}" type="author">
              <a:rPr b="0" lang="ru-RU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 </a:t>
            </a:fld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25920" y="4628880"/>
            <a:ext cx="6118200" cy="16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>
            <a:off x="3859200" y="5324400"/>
            <a:ext cx="6238440" cy="54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>
            <a:off x="4044960" y="4944960"/>
            <a:ext cx="5400" cy="485640"/>
          </a:xfrm>
          <a:custGeom>
            <a:avLst/>
            <a:gdLst>
              <a:gd name="textAreaLeft" fmla="*/ 1080 w 5400"/>
              <a:gd name="textAreaRight" fmla="*/ 6120 w 5400"/>
              <a:gd name="textAreaTop" fmla="*/ 1080 h 485640"/>
              <a:gd name="textAreaBottom" fmla="*/ 486360 h 485640"/>
            </a:gdLst>
            <a:ahLst/>
            <a:rect l="textAreaLeft" t="textAreaTop" r="textAreaRight" b="textAreaBottom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0800" stAng="10800000" swAng="-5400000"/>
                <a:lnTo>
                  <a:pt x="10800" y="1393714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899820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"/>
          <p:cNvSpPr/>
          <p:nvPr/>
        </p:nvSpPr>
        <p:spPr>
          <a:xfrm>
            <a:off x="4104000" y="4896000"/>
            <a:ext cx="4390200" cy="34452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3F15486F-4112-463E-90A5-A0F69AEB5B10}" type="author">
              <a:rPr b="0" lang="ru-RU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 </a:t>
            </a:fld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25920" y="4628880"/>
            <a:ext cx="6118200" cy="16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>
            <a:off x="3859200" y="5324400"/>
            <a:ext cx="6238440" cy="54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>
            <a:off x="4044960" y="4944960"/>
            <a:ext cx="5400" cy="485640"/>
          </a:xfrm>
          <a:custGeom>
            <a:avLst/>
            <a:gdLst>
              <a:gd name="textAreaLeft" fmla="*/ 1080 w 5400"/>
              <a:gd name="textAreaRight" fmla="*/ 6120 w 5400"/>
              <a:gd name="textAreaTop" fmla="*/ 1080 h 485640"/>
              <a:gd name="textAreaBottom" fmla="*/ 486360 h 485640"/>
            </a:gdLst>
            <a:ahLst/>
            <a:rect l="textAreaLeft" t="textAreaTop" r="textAreaRight" b="textAreaBottom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0800" stAng="10800000" swAng="-5400000"/>
                <a:lnTo>
                  <a:pt x="10800" y="1393714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899820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"/>
          <p:cNvSpPr/>
          <p:nvPr/>
        </p:nvSpPr>
        <p:spPr>
          <a:xfrm>
            <a:off x="4104000" y="4896000"/>
            <a:ext cx="4390200" cy="34452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B2178DDB-9877-4F84-9AB1-E19417CF588E}" type="author">
              <a:rPr b="0" lang="ru-RU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 </a:t>
            </a:fld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25920" y="4628880"/>
            <a:ext cx="6118200" cy="16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3" name=""/>
          <p:cNvSpPr/>
          <p:nvPr/>
        </p:nvSpPr>
        <p:spPr>
          <a:xfrm>
            <a:off x="3859200" y="5324400"/>
            <a:ext cx="6238440" cy="54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" name=""/>
          <p:cNvSpPr/>
          <p:nvPr/>
        </p:nvSpPr>
        <p:spPr>
          <a:xfrm>
            <a:off x="4044960" y="4944960"/>
            <a:ext cx="5400" cy="485640"/>
          </a:xfrm>
          <a:custGeom>
            <a:avLst/>
            <a:gdLst>
              <a:gd name="textAreaLeft" fmla="*/ 1080 w 5400"/>
              <a:gd name="textAreaRight" fmla="*/ 6120 w 5400"/>
              <a:gd name="textAreaTop" fmla="*/ 1080 h 485640"/>
              <a:gd name="textAreaBottom" fmla="*/ 486360 h 485640"/>
            </a:gdLst>
            <a:ahLst/>
            <a:rect l="textAreaLeft" t="textAreaTop" r="textAreaRight" b="textAreaBottom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0800" stAng="10800000" swAng="-5400000"/>
                <a:lnTo>
                  <a:pt x="10800" y="1393714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899820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4104000" y="4896000"/>
            <a:ext cx="4390200" cy="34452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8A63170F-5233-4497-B569-E5B33CF70E80}" type="author">
              <a:rPr b="0" lang="ru-RU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 </a:t>
            </a:fld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25920" y="4628880"/>
            <a:ext cx="6118200" cy="16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3859200" y="5324400"/>
            <a:ext cx="6238440" cy="54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4044960" y="4944960"/>
            <a:ext cx="5400" cy="485640"/>
          </a:xfrm>
          <a:custGeom>
            <a:avLst/>
            <a:gdLst>
              <a:gd name="textAreaLeft" fmla="*/ 1080 w 5400"/>
              <a:gd name="textAreaRight" fmla="*/ 6120 w 5400"/>
              <a:gd name="textAreaTop" fmla="*/ 1080 h 485640"/>
              <a:gd name="textAreaBottom" fmla="*/ 486360 h 485640"/>
            </a:gdLst>
            <a:ahLst/>
            <a:rect l="textAreaLeft" t="textAreaTop" r="textAreaRight" b="textAreaBottom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0800" stAng="10800000" swAng="-5400000"/>
                <a:lnTo>
                  <a:pt x="10800" y="1393714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899820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/>
          <p:nvPr/>
        </p:nvSpPr>
        <p:spPr>
          <a:xfrm>
            <a:off x="4104000" y="4896000"/>
            <a:ext cx="4390200" cy="34452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07BBDB64-4D8C-4B40-B146-DCB39DB36B74}" type="author">
              <a:rPr b="0" lang="ru-RU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 </a:t>
            </a:fld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25920" y="4628880"/>
            <a:ext cx="6118200" cy="16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>
            <a:off x="3859200" y="5324400"/>
            <a:ext cx="6238440" cy="54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4044960" y="4944960"/>
            <a:ext cx="5400" cy="485640"/>
          </a:xfrm>
          <a:custGeom>
            <a:avLst/>
            <a:gdLst>
              <a:gd name="textAreaLeft" fmla="*/ 1080 w 5400"/>
              <a:gd name="textAreaRight" fmla="*/ 6120 w 5400"/>
              <a:gd name="textAreaTop" fmla="*/ 1080 h 485640"/>
              <a:gd name="textAreaBottom" fmla="*/ 486360 h 485640"/>
            </a:gdLst>
            <a:ahLst/>
            <a:rect l="textAreaLeft" t="textAreaTop" r="textAreaRight" b="textAreaBottom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0800" stAng="10800000" swAng="-5400000"/>
                <a:lnTo>
                  <a:pt x="10800" y="1393714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899820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>
            <a:off x="20880" y="607320"/>
            <a:ext cx="6118200" cy="16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4430520" y="840960"/>
            <a:ext cx="5672160" cy="54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1" name=""/>
          <p:cNvSpPr/>
          <p:nvPr/>
        </p:nvSpPr>
        <p:spPr>
          <a:xfrm>
            <a:off x="9819720" y="474480"/>
            <a:ext cx="5400" cy="491400"/>
          </a:xfrm>
          <a:custGeom>
            <a:avLst/>
            <a:gdLst>
              <a:gd name="textAreaLeft" fmla="*/ 1080 w 5400"/>
              <a:gd name="textAreaRight" fmla="*/ 6120 w 5400"/>
              <a:gd name="textAreaTop" fmla="*/ 1080 h 491400"/>
              <a:gd name="textAreaBottom" fmla="*/ 492120 h 491400"/>
            </a:gdLst>
            <a:ah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1900800" y="5204880"/>
            <a:ext cx="7463520" cy="54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9259920" y="4917240"/>
            <a:ext cx="5400" cy="347760"/>
          </a:xfrm>
          <a:custGeom>
            <a:avLst/>
            <a:gdLst>
              <a:gd name="textAreaLeft" fmla="*/ 1080 w 5400"/>
              <a:gd name="textAreaRight" fmla="*/ 6120 w 5400"/>
              <a:gd name="textAreaTop" fmla="*/ 1080 h 347760"/>
              <a:gd name="textAreaBottom" fmla="*/ 348480 h 3477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899820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ftr" idx="1"/>
          </p:nvPr>
        </p:nvSpPr>
        <p:spPr>
          <a:xfrm>
            <a:off x="2520000" y="5256000"/>
            <a:ext cx="467820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&lt;нижний колонтитул&gt;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sldNum" idx="2"/>
          </p:nvPr>
        </p:nvSpPr>
        <p:spPr>
          <a:xfrm>
            <a:off x="7560000" y="5256000"/>
            <a:ext cx="161820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7D892F-B7A5-4A8F-B08D-6371EF15BEFB}" type="slidenum"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dt" idx="3"/>
          </p:nvPr>
        </p:nvSpPr>
        <p:spPr>
          <a:xfrm>
            <a:off x="504000" y="5256000"/>
            <a:ext cx="165420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"/>
          <p:cNvSpPr/>
          <p:nvPr/>
        </p:nvSpPr>
        <p:spPr>
          <a:xfrm>
            <a:off x="20880" y="607320"/>
            <a:ext cx="6118200" cy="16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>
            <a:off x="4430520" y="840960"/>
            <a:ext cx="5672160" cy="54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9819720" y="474480"/>
            <a:ext cx="5400" cy="491400"/>
          </a:xfrm>
          <a:custGeom>
            <a:avLst/>
            <a:gdLst>
              <a:gd name="textAreaLeft" fmla="*/ 1080 w 5400"/>
              <a:gd name="textAreaRight" fmla="*/ 6120 w 5400"/>
              <a:gd name="textAreaTop" fmla="*/ 1080 h 491400"/>
              <a:gd name="textAreaBottom" fmla="*/ 492120 h 491400"/>
            </a:gdLst>
            <a:ah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>
            <a:off x="1900800" y="5204880"/>
            <a:ext cx="7463520" cy="54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>
            <a:off x="9259920" y="4917240"/>
            <a:ext cx="5400" cy="347760"/>
          </a:xfrm>
          <a:custGeom>
            <a:avLst/>
            <a:gdLst>
              <a:gd name="textAreaLeft" fmla="*/ 1080 w 5400"/>
              <a:gd name="textAreaRight" fmla="*/ 6120 w 5400"/>
              <a:gd name="textAreaTop" fmla="*/ 1080 h 347760"/>
              <a:gd name="textAreaBottom" fmla="*/ 348480 h 3477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899820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 idx="4"/>
          </p:nvPr>
        </p:nvSpPr>
        <p:spPr>
          <a:xfrm>
            <a:off x="2520000" y="5256000"/>
            <a:ext cx="467820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&lt;нижний колонтитул&gt;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 idx="5"/>
          </p:nvPr>
        </p:nvSpPr>
        <p:spPr>
          <a:xfrm>
            <a:off x="7560000" y="5256000"/>
            <a:ext cx="161820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C5B43D-80CB-482C-B88A-1B5558C18995}" type="slidenum"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dt" idx="6"/>
          </p:nvPr>
        </p:nvSpPr>
        <p:spPr>
          <a:xfrm>
            <a:off x="504000" y="5256000"/>
            <a:ext cx="165420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20880" y="607320"/>
            <a:ext cx="6118200" cy="16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6" name=""/>
          <p:cNvSpPr/>
          <p:nvPr/>
        </p:nvSpPr>
        <p:spPr>
          <a:xfrm>
            <a:off x="4430520" y="840960"/>
            <a:ext cx="5672160" cy="54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>
            <a:off x="9819720" y="474480"/>
            <a:ext cx="5400" cy="491400"/>
          </a:xfrm>
          <a:custGeom>
            <a:avLst/>
            <a:gdLst>
              <a:gd name="textAreaLeft" fmla="*/ 1080 w 5400"/>
              <a:gd name="textAreaRight" fmla="*/ 6120 w 5400"/>
              <a:gd name="textAreaTop" fmla="*/ 1080 h 491400"/>
              <a:gd name="textAreaBottom" fmla="*/ 492120 h 491400"/>
            </a:gdLst>
            <a:ah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5644080" y="5194800"/>
            <a:ext cx="3720240" cy="54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9" name=""/>
          <p:cNvSpPr/>
          <p:nvPr/>
        </p:nvSpPr>
        <p:spPr>
          <a:xfrm>
            <a:off x="9259920" y="4917240"/>
            <a:ext cx="5400" cy="347760"/>
          </a:xfrm>
          <a:custGeom>
            <a:avLst/>
            <a:gdLst>
              <a:gd name="textAreaLeft" fmla="*/ 1080 w 5400"/>
              <a:gd name="textAreaRight" fmla="*/ 6120 w 5400"/>
              <a:gd name="textAreaTop" fmla="*/ 1080 h 347760"/>
              <a:gd name="textAreaBottom" fmla="*/ 348480 h 3477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>
            <a:off x="974160" y="5194440"/>
            <a:ext cx="3720240" cy="54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1" name=""/>
          <p:cNvSpPr/>
          <p:nvPr/>
        </p:nvSpPr>
        <p:spPr>
          <a:xfrm>
            <a:off x="4590000" y="4914000"/>
            <a:ext cx="5400" cy="347760"/>
          </a:xfrm>
          <a:custGeom>
            <a:avLst/>
            <a:gdLst>
              <a:gd name="textAreaLeft" fmla="*/ 1080 w 5400"/>
              <a:gd name="textAreaRight" fmla="*/ 6120 w 5400"/>
              <a:gd name="textAreaTop" fmla="*/ 1080 h 347760"/>
              <a:gd name="textAreaBottom" fmla="*/ 348480 h 3477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2" name=""/>
          <p:cNvSpPr/>
          <p:nvPr/>
        </p:nvSpPr>
        <p:spPr>
          <a:xfrm>
            <a:off x="5055480" y="1037160"/>
            <a:ext cx="9000" cy="3699000"/>
          </a:xfrm>
          <a:custGeom>
            <a:avLst/>
            <a:gdLst>
              <a:gd name="textAreaLeft" fmla="*/ 1440 w 9000"/>
              <a:gd name="textAreaRight" fmla="*/ 9360 w 9000"/>
              <a:gd name="textAreaTop" fmla="*/ 1440 h 3699000"/>
              <a:gd name="textAreaBottom" fmla="*/ 3699360 h 3699000"/>
            </a:gdLst>
            <a:ahLst/>
            <a:rect l="textAreaLeft" t="textAreaTop" r="textAreaRight" b="textAreaBottom"/>
            <a:pathLst>
              <a:path w="21600" h="7163535">
                <a:moveTo>
                  <a:pt x="10800" y="0"/>
                </a:moveTo>
                <a:arcTo wR="10800" hR="10800" stAng="16200000" swAng="-5400000"/>
                <a:lnTo>
                  <a:pt x="0" y="7152735"/>
                </a:lnTo>
                <a:arcTo wR="10800" hR="10800" stAng="10800000" swAng="-5400000"/>
                <a:lnTo>
                  <a:pt x="10800" y="7163535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4000" y="3592080"/>
            <a:ext cx="899820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ffffff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ftr" idx="7"/>
          </p:nvPr>
        </p:nvSpPr>
        <p:spPr>
          <a:xfrm>
            <a:off x="2520000" y="5256000"/>
            <a:ext cx="467820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&lt;нижний колонтитул&gt;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sldNum" idx="8"/>
          </p:nvPr>
        </p:nvSpPr>
        <p:spPr>
          <a:xfrm>
            <a:off x="7560000" y="5256000"/>
            <a:ext cx="161820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95B7D3-C239-476E-8688-5FC97E9D35AA}" type="slidenum">
              <a:rPr b="0" lang="ru-RU" sz="1400" strike="noStrike" u="none">
                <a:solidFill>
                  <a:srgbClr val="ffffff"/>
                </a:solidFill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dt" idx="9"/>
          </p:nvPr>
        </p:nvSpPr>
        <p:spPr>
          <a:xfrm>
            <a:off x="504000" y="5256000"/>
            <a:ext cx="1654200" cy="4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ffffff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5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550080"/>
            <a:ext cx="8998200" cy="136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3200" strike="noStrike" u="none">
                <a:solidFill>
                  <a:srgbClr val="000000"/>
                </a:solidFill>
                <a:uFillTx/>
                <a:latin typeface="Arial"/>
              </a:rPr>
              <a:t>Разработка виртуального стенда для эмуляции музыкальных инструментов методом аддитивного цифрового синтеза 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800360" y="2235600"/>
            <a:ext cx="6477840" cy="18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2200" strike="noStrike" u="none">
                <a:solidFill>
                  <a:srgbClr val="000000"/>
                </a:solidFill>
                <a:uFillTx/>
                <a:latin typeface="Arial"/>
              </a:rPr>
              <a:t>Открытая городская научно-практическая конференция «Инженеры будущего»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180000" y="-256320"/>
            <a:ext cx="9718200" cy="10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Государственное бюджетное общеобразовательное учреждение города Москвы «Школа № 1561»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232200" y="5060520"/>
            <a:ext cx="3726000" cy="3376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Слайд </a:t>
            </a:r>
            <a:fld id="{E3A5F6C3-59B4-4E1E-B6DD-E9EE4C09DB65}" type="slidenum"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3803400" y="4017960"/>
            <a:ext cx="2395080" cy="61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ru-R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Москва, 2025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6145920" y="3041280"/>
            <a:ext cx="3933360" cy="23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Участники: ученики 10 «Т» класса ГБОУ Школы № 1561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Гущин Денис Константинович и Селезнёв Филипп Александрович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Руководитель: Гущин Константин Аркадьевич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5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151560"/>
            <a:ext cx="8998200" cy="6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Arial"/>
              </a:rPr>
              <a:t>Но можно и наоборот...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232560" y="5060880"/>
            <a:ext cx="1385640" cy="3376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Слайд </a:t>
            </a:r>
            <a:fld id="{EBF87317-9CA7-4E04-ADF5-EF6AADE710CE}" type="slidenum"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401400" y="1095480"/>
            <a:ext cx="5218200" cy="29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Если взять несколько генераторов синусоидального сигнала, то путём настройки их частоты, фазы и амплитуды можно “сложить” из отдельных составляющих музыкальный звук с желаемыми тембровыми характеристиками. </a:t>
            </a:r>
            <a:r>
              <a:rPr b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br>
              <a:rPr sz="1500"/>
            </a:b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4956480" y="2719080"/>
            <a:ext cx="178920" cy="23004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5940000" y="1218240"/>
            <a:ext cx="3866760" cy="2878200"/>
          </a:xfrm>
          <a:prstGeom prst="rect">
            <a:avLst/>
          </a:prstGeom>
          <a:noFill/>
          <a:ln w="10800">
            <a:noFill/>
          </a:ln>
        </p:spPr>
      </p:pic>
      <p:sp>
        <p:nvSpPr>
          <p:cNvPr id="154" name=""/>
          <p:cNvSpPr/>
          <p:nvPr/>
        </p:nvSpPr>
        <p:spPr>
          <a:xfrm>
            <a:off x="4080240" y="4599720"/>
            <a:ext cx="599976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br>
              <a:rPr sz="1500"/>
            </a:br>
            <a:r>
              <a:rPr b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На фото: американский инженер Роберт Муг и разработанные им синтезаторы. 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5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60000" y="366120"/>
            <a:ext cx="8998200" cy="6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Arial"/>
              </a:rPr>
              <a:t>Поподробнее</a:t>
            </a:r>
            <a:br>
              <a:rPr sz="4400"/>
            </a:b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232560" y="5060880"/>
            <a:ext cx="1385640" cy="3376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Слайд </a:t>
            </a:r>
            <a:fld id="{50B5C158-F337-4577-94B6-41CA0068CD8E}" type="slidenum"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401400" y="1095480"/>
            <a:ext cx="5218200" cy="29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Такой способ создания звука называется аддитивным синтезом (от слова </a:t>
            </a:r>
            <a:r>
              <a:rPr b="1" i="1" lang="ru-RU" sz="2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addition – сложение</a:t>
            </a:r>
            <a:r>
              <a:rPr b="1" lang="ru-RU" sz="2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). Он лежит в основе устройства электронных музыкальных синтезаторов, появившихся в 60-е годы 20 века.</a:t>
            </a:r>
            <a:r>
              <a:rPr b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br>
              <a:rPr sz="1500"/>
            </a:b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4956480" y="2719080"/>
            <a:ext cx="178920" cy="23004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9" name=""/>
          <p:cNvSpPr/>
          <p:nvPr/>
        </p:nvSpPr>
        <p:spPr>
          <a:xfrm>
            <a:off x="4080240" y="4599720"/>
            <a:ext cx="599976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5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60000" y="183600"/>
            <a:ext cx="935820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uFillTx/>
                <a:latin typeface="Arial"/>
              </a:rPr>
              <a:t>Схема устройства аддитивного синтеза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232560" y="5060880"/>
            <a:ext cx="1385640" cy="3376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Слайд </a:t>
            </a:r>
            <a:fld id="{791C4D3B-E98E-46F1-BE0F-FFA989AB9770}" type="slidenum"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5614200" y="898920"/>
            <a:ext cx="4318560" cy="356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Устройство аддитивного синтеза состоит из необходимого числа </a:t>
            </a:r>
            <a:r>
              <a:rPr b="1" i="1" lang="ru-RU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генераторов</a:t>
            </a:r>
            <a:r>
              <a:rPr b="1" lang="ru-RU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 создающих основные тоны, гармоники и негармонические призвуки. 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334440" y="911520"/>
            <a:ext cx="5045400" cy="3169080"/>
          </a:xfrm>
          <a:prstGeom prst="rect">
            <a:avLst/>
          </a:prstGeom>
          <a:noFill/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5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0000" y="183600"/>
            <a:ext cx="9358200" cy="71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uFillTx/>
                <a:latin typeface="Arial"/>
              </a:rPr>
              <a:t>*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232560" y="5060880"/>
            <a:ext cx="1385640" cy="3376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Слайд </a:t>
            </a:r>
            <a:fld id="{8F8F38D1-2881-4CFA-8313-8B92E67FD649}" type="slidenum"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5614200" y="898920"/>
            <a:ext cx="4318560" cy="356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i="1" lang="ru-R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Эффекты</a:t>
            </a:r>
            <a:r>
              <a:rPr b="1" lang="ru-R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огибающей отвечают за плавное изменение амплитуды, а </a:t>
            </a:r>
            <a:r>
              <a:rPr b="1" i="1" lang="ru-R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модуляторы</a:t>
            </a:r>
            <a:r>
              <a:rPr b="1" lang="ru-R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— за изменение амплитуды и фазы под действием управляющего сигнала. Полученные сигналы суммируются </a:t>
            </a:r>
            <a:r>
              <a:rPr b="1" i="1" lang="ru-R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микшером</a:t>
            </a:r>
            <a:r>
              <a:rPr b="1" lang="ru-R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и отправляются на </a:t>
            </a:r>
            <a:r>
              <a:rPr b="1" i="1" lang="ru-R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устройство воспроизведения звука</a:t>
            </a:r>
            <a:r>
              <a:rPr b="1" lang="ru-R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5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60360" y="-76320"/>
            <a:ext cx="8998200" cy="6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Arial"/>
              </a:rPr>
              <a:t>Наш виртуальный синтезатор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52920" y="5331600"/>
            <a:ext cx="1385640" cy="3376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Слайд </a:t>
            </a:r>
            <a:fld id="{7EC01D4F-3CA0-4676-A418-CD6C27083D0F}" type="slidenum"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4956480" y="2719080"/>
            <a:ext cx="178920" cy="23004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rcRect l="0" t="12263" r="0" b="0"/>
          <a:stretch/>
        </p:blipFill>
        <p:spPr>
          <a:xfrm>
            <a:off x="677880" y="658080"/>
            <a:ext cx="8500680" cy="3263760"/>
          </a:xfrm>
          <a:prstGeom prst="rect">
            <a:avLst/>
          </a:prstGeom>
          <a:noFill/>
          <a:ln w="10800">
            <a:noFill/>
          </a:ln>
        </p:spPr>
      </p:pic>
      <p:sp>
        <p:nvSpPr>
          <p:cNvPr id="171" name=""/>
          <p:cNvSpPr/>
          <p:nvPr/>
        </p:nvSpPr>
        <p:spPr>
          <a:xfrm>
            <a:off x="180360" y="3960000"/>
            <a:ext cx="6351120" cy="160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Выполненное нами решение представляет собой </a:t>
            </a:r>
            <a:r>
              <a:rPr b="1" i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виртуальный лабораторный стенд</a:t>
            </a:r>
            <a:r>
              <a:rPr b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для демонстрации принципа </a:t>
            </a:r>
            <a:r>
              <a:rPr b="1" i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аддитивного</a:t>
            </a:r>
            <a:r>
              <a:rPr b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синтеза звука. Учащийся добавляет в рабочую зону элементы звуковой установки (генераторы тона, генераторы гармоник, эффекты, микшеры), перетаскивая их из </a:t>
            </a:r>
            <a:r>
              <a:rPr b="1" i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палитры</a:t>
            </a:r>
            <a:r>
              <a:rPr b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элементов. Затем они соединяются виртуальными </a:t>
            </a:r>
            <a:r>
              <a:rPr b="1" i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кабелями</a:t>
            </a:r>
            <a:r>
              <a:rPr b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 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6858360" y="3943440"/>
            <a:ext cx="3164760" cy="13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По нажатию кнопки воспроизведения звука выполняется его </a:t>
            </a:r>
            <a:r>
              <a:rPr b="1" i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синтез</a:t>
            </a:r>
            <a:r>
              <a:rPr b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и воспроизведение через звуковое устройство компьютера.</a:t>
            </a:r>
            <a:r>
              <a:rPr b="1" lang="ru-RU" sz="1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6753960" y="3990240"/>
            <a:ext cx="14040" cy="132984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4" name=""/>
          <p:cNvSpPr/>
          <p:nvPr/>
        </p:nvSpPr>
        <p:spPr>
          <a:xfrm>
            <a:off x="6809400" y="3997080"/>
            <a:ext cx="14400" cy="13284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5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60000" y="421560"/>
            <a:ext cx="8998200" cy="6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Arial"/>
              </a:rPr>
              <a:t>Демонстрация работы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232560" y="5060880"/>
            <a:ext cx="1385640" cy="3376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Слайд </a:t>
            </a:r>
            <a:fld id="{B4673C89-5ECF-472E-B3EB-09B1AF5398E1}" type="slidenum"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360000" y="1400400"/>
            <a:ext cx="5578200" cy="31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Выбирая </a:t>
            </a:r>
            <a:r>
              <a:rPr b="1" i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различные конфигурации</a:t>
            </a:r>
            <a:r>
              <a:rPr b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установки и изменяя параметры её элементов, пользователь может на практике понять связь </a:t>
            </a:r>
            <a:r>
              <a:rPr b="1" i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спектрального состава</a:t>
            </a:r>
            <a:r>
              <a:rPr b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звука с воспринимаемым на слух </a:t>
            </a:r>
            <a:r>
              <a:rPr b="1" i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тембром</a:t>
            </a:r>
            <a:r>
              <a:rPr b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 влияние огибающей на восприятие звука, механизм вибрато и т. д.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Программа позволяет сохранить синтезированный звук в файле формата </a:t>
            </a:r>
            <a:r>
              <a:rPr b="1" i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.wav</a:t>
            </a:r>
            <a:r>
              <a:rPr b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 а также </a:t>
            </a:r>
            <a:r>
              <a:rPr b="1" i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сохранять и загружать</a:t>
            </a:r>
            <a:r>
              <a:rPr b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готовые конфигурации лабораторного стенда (набор устройств и их соединения).</a:t>
            </a:r>
            <a:br>
              <a:rPr sz="1500"/>
            </a:br>
            <a:br>
              <a:rPr sz="1500"/>
            </a:br>
            <a:r>
              <a:rPr b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Сейчас мы покажем вам стенд для имитации звука гонга и продемонстрируем его звучание. 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4956480" y="2719080"/>
            <a:ext cx="178920" cy="23004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6120720" y="1405080"/>
            <a:ext cx="3958560" cy="323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5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"/>
          <p:cNvSpPr/>
          <p:nvPr/>
        </p:nvSpPr>
        <p:spPr>
          <a:xfrm>
            <a:off x="52920" y="5331600"/>
            <a:ext cx="1385640" cy="3376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Слайд </a:t>
            </a:r>
            <a:fld id="{0648E30B-14A0-488F-8A60-4092C86C9C87}" type="slidenum"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4956480" y="2719080"/>
            <a:ext cx="178920" cy="23004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0" y="19080"/>
            <a:ext cx="10079640" cy="531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3" name=""/>
          <p:cNvSpPr/>
          <p:nvPr/>
        </p:nvSpPr>
        <p:spPr>
          <a:xfrm>
            <a:off x="1087560" y="5334120"/>
            <a:ext cx="89920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i="1" lang="ru-RU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Сейчас на экране такой интерфейс: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5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60000" y="421560"/>
            <a:ext cx="8998200" cy="6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000" strike="noStrike" u="none">
                <a:solidFill>
                  <a:srgbClr val="000000"/>
                </a:solidFill>
                <a:uFillTx/>
                <a:latin typeface="Arial"/>
              </a:rPr>
              <a:t>Используемые технологии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232560" y="5060880"/>
            <a:ext cx="1385640" cy="3376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Слайд </a:t>
            </a:r>
            <a:fld id="{57B04D93-FE40-477F-BC68-996A041A868C}" type="slidenum"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4500000" y="1170000"/>
            <a:ext cx="5218200" cy="32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 точки зрения архитектуры программа делится на бэкенд (модуль, осуществляющий расчёты и воспроизведение звука) и фронтенд (модуль, реализующий интерфейс пользователя). Бэкенд написан на языке Python 3.13, а фронтенд на JavaScript+HTML+CSS с использованием библиотеки Drawflow. Объем программы около 800 строк.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470520" y="1211760"/>
            <a:ext cx="3726720" cy="3124800"/>
          </a:xfrm>
          <a:prstGeom prst="rect">
            <a:avLst/>
          </a:prstGeom>
          <a:noFill/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5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60000" y="130680"/>
            <a:ext cx="8998200" cy="6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Arial"/>
              </a:rPr>
              <a:t>Применение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232560" y="5060880"/>
            <a:ext cx="1385640" cy="3376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Слайд </a:t>
            </a:r>
            <a:fld id="{B7F7A130-4915-4285-A0E1-63865F0CA569}" type="slidenum"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360000" y="960120"/>
            <a:ext cx="5578200" cy="31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Программа может использоваться в качестве виртуального лабораторного стенда на уроках физики при изучении темы “Звук”, а также в курсах информатики и программирования для практического изучения темы компьютерной обработки звука. 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4956480" y="2719080"/>
            <a:ext cx="178920" cy="23004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rcRect l="6227" t="0" r="16281" b="0"/>
          <a:stretch/>
        </p:blipFill>
        <p:spPr>
          <a:xfrm>
            <a:off x="6235560" y="1257480"/>
            <a:ext cx="3482640" cy="3108960"/>
          </a:xfrm>
          <a:prstGeom prst="rect">
            <a:avLst/>
          </a:prstGeom>
          <a:noFill/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5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60000" y="130680"/>
            <a:ext cx="8998200" cy="6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Arial"/>
              </a:rPr>
              <a:t>*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232560" y="5060880"/>
            <a:ext cx="1385640" cy="3376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Слайд </a:t>
            </a:r>
            <a:fld id="{1EA83ED9-6DA1-4036-B5B3-AC53EA3E6DC7}" type="slidenum"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360000" y="960120"/>
            <a:ext cx="5578200" cy="31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 профильном математическом классе он может быть использован для демонстрации практического применения математических методов обработки сигналов, изучаемых в курсах высшей математики в ВУЗах (разложение в ряд Фурье, дискретное преобразование Фурье). 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4956480" y="2719080"/>
            <a:ext cx="178920" cy="23004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5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998200" cy="6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Arial"/>
              </a:rPr>
              <a:t>Актуальность темы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232560" y="5060880"/>
            <a:ext cx="1385640" cy="3376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Слайд </a:t>
            </a:r>
            <a:fld id="{C6DE3A91-A75E-4704-8D65-853067A5EE6A}" type="slidenum"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rcRect l="24324" t="0" r="0" b="0"/>
          <a:stretch/>
        </p:blipFill>
        <p:spPr>
          <a:xfrm>
            <a:off x="6120000" y="900360"/>
            <a:ext cx="3782880" cy="3749760"/>
          </a:xfrm>
          <a:prstGeom prst="rect">
            <a:avLst/>
          </a:prstGeom>
          <a:noFill/>
          <a:ln w="10800">
            <a:noFill/>
          </a:ln>
        </p:spPr>
      </p:pic>
      <p:sp>
        <p:nvSpPr>
          <p:cNvPr id="111" name=""/>
          <p:cNvSpPr/>
          <p:nvPr/>
        </p:nvSpPr>
        <p:spPr>
          <a:xfrm>
            <a:off x="360000" y="1188720"/>
            <a:ext cx="5218200" cy="33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 наше время очень важно привлечь внимание пользователя. В этом может помочь не только визуальная составляющая продукта, но и грамотно примененный звук (будь то джингл, простая песня или захватывающий эмбиент). 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5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40000" y="601560"/>
            <a:ext cx="8998200" cy="6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Arial"/>
              </a:rPr>
              <a:t>Спасибо за внимание!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232560" y="5060880"/>
            <a:ext cx="1385640" cy="3376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Слайд </a:t>
            </a:r>
            <a:fld id="{53E2AAC0-CB69-4102-BAFD-445593491CD2}" type="slidenum"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4956480" y="2719080"/>
            <a:ext cx="178920" cy="23004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4930560" y="1951560"/>
            <a:ext cx="4795560" cy="2693520"/>
          </a:xfrm>
          <a:prstGeom prst="rect">
            <a:avLst/>
          </a:prstGeom>
          <a:noFill/>
          <a:ln w="10800">
            <a:noFill/>
          </a:ln>
        </p:spPr>
      </p:pic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1348560" y="1955880"/>
            <a:ext cx="2696400" cy="2696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5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998200" cy="6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Arial"/>
              </a:rPr>
              <a:t>Проблема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32560" y="5060880"/>
            <a:ext cx="1385640" cy="3376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Слайд </a:t>
            </a:r>
            <a:fld id="{D424677D-EDBA-4D54-9D08-AE2F4347F417}" type="slidenum"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60000" y="1188720"/>
            <a:ext cx="5218200" cy="33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Однако огромное количество действующих и даже будущих IT-специалистов слабо разбираются в теме извлечения цифрового звука.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Это может привести к лишним затратам времени и/или денег.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5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998200" cy="6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Arial"/>
              </a:rPr>
              <a:t>Наше участие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232560" y="5060880"/>
            <a:ext cx="1385640" cy="3376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Слайд </a:t>
            </a:r>
            <a:fld id="{2E2F407C-22F3-4E2E-8F85-172BE7B4C4A6}" type="slidenum"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60000" y="1188720"/>
            <a:ext cx="5218200" cy="33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Именно тогда наша программа и вступает в действие. Те, кто хочет разобраться, как именно звук создается и обрабатывается в компьютере, смогут на практике понять основные принципы создания и обработки цифрового звука, а также установить межпредметные связи (информатика-физика-математика-музыка).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5940000" y="1558800"/>
            <a:ext cx="3960000" cy="2220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5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0000" y="0"/>
            <a:ext cx="8998200" cy="6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000" strike="noStrike" u="none">
                <a:solidFill>
                  <a:srgbClr val="000000"/>
                </a:solidFill>
                <a:uFillTx/>
                <a:latin typeface="Arial"/>
              </a:rPr>
              <a:t>Предметная область: звук и сигнал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232560" y="5060880"/>
            <a:ext cx="1385640" cy="3376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Слайд </a:t>
            </a:r>
            <a:fld id="{C72A856B-A770-482F-ABDE-67C8067F6ED9}" type="slidenum"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4501080" y="1225800"/>
            <a:ext cx="5218200" cy="32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Прежде всего, </a:t>
            </a:r>
            <a:r>
              <a:rPr b="1" i="1" lang="ru-RU" sz="2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звук – это физическое явление, представляющее собой распространение упругих волн в газообразной, жидкой или твердой среде</a:t>
            </a:r>
            <a:r>
              <a:rPr b="1" lang="ru-RU" sz="2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 *Электромагнитный датчик --  </a:t>
            </a:r>
            <a:r>
              <a:rPr b="1" i="1" lang="ru-RU" sz="2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микрофон</a:t>
            </a:r>
            <a:r>
              <a:rPr b="1" lang="ru-RU" sz="2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 преобразует давление воздуха вблизи </a:t>
            </a:r>
            <a:r>
              <a:rPr b="1" i="1" lang="ru-RU" sz="2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мембраны</a:t>
            </a:r>
            <a:r>
              <a:rPr b="1" lang="ru-RU" sz="2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в электрический </a:t>
            </a:r>
            <a:r>
              <a:rPr b="1" i="1" lang="ru-RU" sz="2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сигнал</a:t>
            </a:r>
            <a:r>
              <a:rPr b="1" lang="ru-RU" sz="21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 значение амплитуды которого пропорционально величине звукового давления.  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541080" y="1253880"/>
            <a:ext cx="3598200" cy="3058200"/>
          </a:xfrm>
          <a:prstGeom prst="rect">
            <a:avLst/>
          </a:prstGeom>
          <a:solidFill>
            <a:srgbClr val="ffffff"/>
          </a:solidFill>
          <a:ln w="10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rcRect l="11746" t="0" r="0" b="0"/>
          <a:stretch/>
        </p:blipFill>
        <p:spPr>
          <a:xfrm>
            <a:off x="2700000" y="1972800"/>
            <a:ext cx="1349280" cy="2328840"/>
          </a:xfrm>
          <a:prstGeom prst="rect">
            <a:avLst/>
          </a:prstGeom>
          <a:noFill/>
          <a:ln w="10800"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-180000" y="927720"/>
            <a:ext cx="3778200" cy="3778200"/>
          </a:xfrm>
          <a:prstGeom prst="rect">
            <a:avLst/>
          </a:prstGeom>
          <a:noFill/>
          <a:ln w="10800"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rcRect l="15479" t="0" r="0" b="0"/>
          <a:stretch/>
        </p:blipFill>
        <p:spPr>
          <a:xfrm>
            <a:off x="2880000" y="1253880"/>
            <a:ext cx="1160280" cy="849240"/>
          </a:xfrm>
          <a:prstGeom prst="rect">
            <a:avLst/>
          </a:prstGeom>
          <a:noFill/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5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60000" y="110880"/>
            <a:ext cx="8998200" cy="6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000" strike="noStrike" u="none">
                <a:solidFill>
                  <a:srgbClr val="000000"/>
                </a:solidFill>
                <a:uFillTx/>
                <a:latin typeface="Arial"/>
              </a:rPr>
              <a:t>Предметная область: звук и сигнал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232560" y="5060880"/>
            <a:ext cx="1385640" cy="3376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Слайд </a:t>
            </a:r>
            <a:fld id="{3C22E7AA-F253-40DB-8ADE-D393F82F0E73}" type="slidenum"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4500000" y="1137240"/>
            <a:ext cx="5218200" cy="32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Такой сигнал, называемый </a:t>
            </a:r>
            <a:r>
              <a:rPr b="1" i="1" lang="ru-R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аналоговым</a:t>
            </a:r>
            <a:r>
              <a:rPr b="1" lang="ru-R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представлением звука, может обрабатываться и преобразовываться обратно в звуковые колебания при помощи соответствующего оборудования (усилители, колонки, эквалайзеры и т. п.). 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rcRect l="0" t="0" r="0" b="7159"/>
          <a:stretch/>
        </p:blipFill>
        <p:spPr>
          <a:xfrm>
            <a:off x="169920" y="1288440"/>
            <a:ext cx="4020480" cy="2679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5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1080" y="144360"/>
            <a:ext cx="8998200" cy="6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000" strike="noStrike" u="none">
                <a:solidFill>
                  <a:srgbClr val="000000"/>
                </a:solidFill>
                <a:uFillTx/>
                <a:latin typeface="Arial"/>
              </a:rPr>
              <a:t>Цель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232560" y="5060880"/>
            <a:ext cx="1385640" cy="3376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Слайд </a:t>
            </a:r>
            <a:fld id="{F69F7BFF-DFB3-430E-A35E-05C6D64BF4F3}" type="slidenum"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4119120" y="1800000"/>
            <a:ext cx="5218200" cy="17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Наша цель — создать виртуальный лабораторный стенд, который позволит пользователю разобраться в теме обработки компьютерного звука и понять, как построить собственный, уникальный звук.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97360" y="1308240"/>
            <a:ext cx="3598200" cy="2619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5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0"/>
            <a:ext cx="8998200" cy="6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Arial"/>
              </a:rPr>
              <a:t>Опыты Гельмгольца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232560" y="5060880"/>
            <a:ext cx="1385640" cy="3376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Слайд </a:t>
            </a:r>
            <a:fld id="{876283DE-EDC9-491E-A56B-ECA5C89BE00D}" type="slidenum"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360000" y="811440"/>
            <a:ext cx="5218200" cy="32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Немецкий физик Герман Гельмгольц опытным путём установил, что звук музыкальных инструментов представляет собой сочетание звуковых колебаний определенной частоты, называемых </a:t>
            </a:r>
            <a:r>
              <a:rPr b="1" i="1" lang="ru-RU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основным тоном</a:t>
            </a:r>
            <a:r>
              <a:rPr b="1" lang="ru-RU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 и его </a:t>
            </a:r>
            <a:r>
              <a:rPr b="1" i="1" lang="ru-RU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гармоник</a:t>
            </a:r>
            <a:r>
              <a:rPr b="1" lang="ru-RU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– колебаний, чья частота превышает частоту основного тона в </a:t>
            </a:r>
            <a:r>
              <a:rPr b="1" i="1" lang="ru-RU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целое</a:t>
            </a:r>
            <a:r>
              <a:rPr b="1" lang="ru-RU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число раз.</a:t>
            </a:r>
            <a:r>
              <a:rPr b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br>
              <a:rPr sz="1500"/>
            </a:b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4956480" y="2719080"/>
            <a:ext cx="178920" cy="23004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836680" y="949680"/>
            <a:ext cx="2372760" cy="3542760"/>
          </a:xfrm>
          <a:prstGeom prst="rect">
            <a:avLst/>
          </a:prstGeom>
          <a:noFill/>
          <a:ln w="10800"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7560000" y="1595880"/>
            <a:ext cx="2209680" cy="3026880"/>
          </a:xfrm>
          <a:prstGeom prst="rect">
            <a:avLst/>
          </a:prstGeom>
          <a:noFill/>
          <a:ln w="10800">
            <a:noFill/>
          </a:ln>
        </p:spPr>
      </p:pic>
      <p:sp>
        <p:nvSpPr>
          <p:cNvPr id="140" name=""/>
          <p:cNvSpPr/>
          <p:nvPr/>
        </p:nvSpPr>
        <p:spPr>
          <a:xfrm>
            <a:off x="2211480" y="4610880"/>
            <a:ext cx="7868520" cy="82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br>
              <a:rPr sz="1300"/>
            </a:b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На фото: Г. Гельмгольц и его опыт с набором резонаторов. Реагируя на звук скрипки, начинают звучать резонаторы, соответствующие основному тону и ряду гармоник.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5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360" y="49680"/>
            <a:ext cx="8998200" cy="84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000" strike="noStrike" u="none">
                <a:solidFill>
                  <a:srgbClr val="000000"/>
                </a:solidFill>
                <a:uFillTx/>
                <a:latin typeface="Arial"/>
              </a:rPr>
              <a:t>Жан-Батист Фурье </a:t>
            </a:r>
            <a:br>
              <a:rPr sz="4000"/>
            </a:br>
            <a:r>
              <a:rPr b="1" lang="ru-RU" sz="2000" strike="noStrike" u="none">
                <a:solidFill>
                  <a:srgbClr val="000000"/>
                </a:solidFill>
                <a:uFillTx/>
                <a:latin typeface="Arial"/>
              </a:rPr>
              <a:t>и очень сложная математика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232560" y="5060880"/>
            <a:ext cx="1385640" cy="3376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Слайд </a:t>
            </a:r>
            <a:fld id="{F283B207-A27A-4B75-BB36-6280EE961001}" type="slidenum">
              <a:rPr b="1" lang="ru-RU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4500000" y="1204200"/>
            <a:ext cx="5218200" cy="29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Французским математиком </a:t>
            </a:r>
            <a:r>
              <a:rPr b="1" i="1" lang="ru-RU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Жаном-Батистом Фурье </a:t>
            </a:r>
            <a:r>
              <a:rPr b="1" lang="ru-RU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было доказано, что периодический сигнал сложной формы (каковым и является музыкальный звук) можно представить в виде суммы нескольких обычных синусоид. Такое преобразование называется разложением в ряд Фурье. </a:t>
            </a:r>
            <a:r>
              <a:rPr b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                   </a:t>
            </a:r>
            <a:br>
              <a:rPr sz="1500"/>
            </a:br>
            <a:br>
              <a:rPr sz="1500"/>
            </a:b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180360" y="1080000"/>
            <a:ext cx="3598200" cy="3418560"/>
          </a:xfrm>
          <a:prstGeom prst="rect">
            <a:avLst/>
          </a:prstGeom>
          <a:solidFill>
            <a:srgbClr val="ffffff"/>
          </a:solidFill>
          <a:ln w="10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80360" y="1270440"/>
            <a:ext cx="3488040" cy="888120"/>
          </a:xfrm>
          <a:prstGeom prst="rect">
            <a:avLst/>
          </a:prstGeom>
          <a:noFill/>
          <a:ln w="1080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173880" y="2823840"/>
            <a:ext cx="1984320" cy="1667520"/>
          </a:xfrm>
          <a:prstGeom prst="rect">
            <a:avLst/>
          </a:prstGeom>
          <a:noFill/>
          <a:ln w="10800"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209520" y="2160000"/>
            <a:ext cx="3458880" cy="662400"/>
          </a:xfrm>
          <a:prstGeom prst="rect">
            <a:avLst/>
          </a:prstGeom>
          <a:noFill/>
          <a:ln w="10800">
            <a:noFill/>
          </a:ln>
        </p:spPr>
      </p:pic>
      <p:sp>
        <p:nvSpPr>
          <p:cNvPr id="148" name=""/>
          <p:cNvSpPr/>
          <p:nvPr/>
        </p:nvSpPr>
        <p:spPr>
          <a:xfrm>
            <a:off x="3997080" y="4648320"/>
            <a:ext cx="599292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5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На нижнем графике показан спектр прямоугольного сигнала. Видно, что в нём очень много гармоник. И звучит он резко, как пила. 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LibreOffice/24.8.4.2$Windows_X86_64 LibreOffice_project/bb3cfa12c7b1bf994ecc5649a80400d06cd71002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2025-01-12T20:36:48Z</dcterms:created>
  <dc:creator/>
  <dc:description/>
  <dc:language>ru-RU</dc:language>
  <cp:lastModifiedBy/>
  <dcterms:modified xsi:type="dcterms:W3CDTF">2025-01-20T15:26:03Z</dcterms:modified>
  <cp:revision>10</cp:revision>
  <dc:subject/>
  <dc:title>Portfolio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