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1_C62EEF5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82" r:id="rId4"/>
    <p:sldId id="258" r:id="rId5"/>
    <p:sldId id="284" r:id="rId6"/>
    <p:sldId id="283" r:id="rId7"/>
    <p:sldId id="266" r:id="rId8"/>
    <p:sldId id="269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62" r:id="rId20"/>
    <p:sldId id="263" r:id="rId21"/>
    <p:sldId id="264" r:id="rId22"/>
    <p:sldId id="265" r:id="rId23"/>
    <p:sldId id="279" r:id="rId24"/>
    <p:sldId id="280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A1D1BD-762E-7B5C-16ED-67BCA12EAF8B}" name="Veronika Konczné Guld" initials="VKG" userId="813eaa192535077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omments/modernComment_101_C62EEF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5A0DA8-9422-4D83-A90D-E45662AA58F0}" authorId="{A8A1D1BD-762E-7B5C-16ED-67BCA12EAF8B}" created="2023-04-16T11:12:51.5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4964698" sldId="257"/>
      <ac:spMk id="3" creationId="{9ABB6B83-70B0-FB1F-0E01-9161D517B072}"/>
    </ac:deMkLst>
    <p188:txBody>
      <a:bodyPr/>
      <a:lstStyle/>
      <a:p>
        <a:r>
          <a:rPr lang="hu-HU"/>
          <a:t>https://www.codecademy.com/journeys/data-scientist-aly/paths/dsalycj-22-data-science-foundations-ii/tracks/dsalycj-22-portfolio-project/modules/dscp-biodiversity-in-national-parks-96f8bfcc-38bf-4152-b493-e8273126fc20/kanban_projects/biodiversity-in-national-parks-portfolio-projec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5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94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122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95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559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22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3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62EEF5A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79E228-F81F-C5D6-6A11-4BEADEA27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Biodiversity</a:t>
            </a:r>
            <a:r>
              <a:rPr lang="hu-HU" dirty="0"/>
              <a:t> in National </a:t>
            </a:r>
            <a:r>
              <a:rPr lang="hu-HU" dirty="0" err="1"/>
              <a:t>Parks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A58A21-A3E7-8AE1-4C4E-1CE60909E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Codecademy</a:t>
            </a:r>
            <a:r>
              <a:rPr lang="hu-HU" dirty="0"/>
              <a:t> </a:t>
            </a:r>
            <a:r>
              <a:rPr lang="hu-HU" dirty="0" err="1"/>
              <a:t>Portfolio</a:t>
            </a:r>
            <a:r>
              <a:rPr lang="hu-HU" dirty="0"/>
              <a:t> Project</a:t>
            </a:r>
          </a:p>
          <a:p>
            <a:r>
              <a:rPr lang="hu-HU" dirty="0"/>
              <a:t>Veronika Konczné Guld, 2023. április</a:t>
            </a:r>
          </a:p>
        </p:txBody>
      </p:sp>
    </p:spTree>
    <p:extLst>
      <p:ext uri="{BB962C8B-B14F-4D97-AF65-F5344CB8AC3E}">
        <p14:creationId xmlns:p14="http://schemas.microsoft.com/office/powerpoint/2010/main" val="379236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" name="Kép 14">
            <a:extLst>
              <a:ext uri="{FF2B5EF4-FFF2-40B4-BE49-F238E27FC236}">
                <a16:creationId xmlns:a16="http://schemas.microsoft.com/office/drawing/2014/main" id="{E4780D67-DB7B-4A17-9B85-1D15A3A5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t="47999" r="34692" b="29337"/>
          <a:stretch/>
        </p:blipFill>
        <p:spPr>
          <a:xfrm>
            <a:off x="888604" y="3768836"/>
            <a:ext cx="9045388" cy="261970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843D088-DEF2-73D6-791B-EC410783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326" y="583782"/>
            <a:ext cx="2740914" cy="25928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200" dirty="0">
                <a:solidFill>
                  <a:schemeClr val="bg1"/>
                </a:solidFill>
              </a:rPr>
              <a:t>P</a:t>
            </a:r>
            <a:r>
              <a:rPr lang="en-US" sz="4200" b="0" i="0" dirty="0">
                <a:solidFill>
                  <a:schemeClr val="bg1"/>
                </a:solidFill>
                <a:effectLst/>
              </a:rPr>
              <a:t>roportion of S</a:t>
            </a:r>
            <a:r>
              <a:rPr lang="en-US" sz="4200" dirty="0">
                <a:solidFill>
                  <a:schemeClr val="bg1"/>
                </a:solidFill>
              </a:rPr>
              <a:t>pecies</a:t>
            </a:r>
            <a:r>
              <a:rPr lang="en-US" sz="4200" b="0" i="0" dirty="0">
                <a:solidFill>
                  <a:schemeClr val="bg1"/>
                </a:solidFill>
                <a:effectLst/>
              </a:rPr>
              <a:t> in </a:t>
            </a:r>
            <a:r>
              <a:rPr lang="en-US" sz="4200" dirty="0">
                <a:solidFill>
                  <a:schemeClr val="bg1"/>
                </a:solidFill>
              </a:rPr>
              <a:t>D</a:t>
            </a:r>
            <a:r>
              <a:rPr lang="en-US" sz="4200" b="0" i="0" dirty="0">
                <a:solidFill>
                  <a:schemeClr val="bg1"/>
                </a:solidFill>
                <a:effectLst/>
              </a:rPr>
              <a:t>anger to All Species</a:t>
            </a:r>
            <a:br>
              <a:rPr lang="en-US" sz="4200" b="0" i="0" dirty="0">
                <a:effectLst/>
              </a:rPr>
            </a:br>
            <a:endParaRPr lang="en-US" sz="4200" dirty="0"/>
          </a:p>
        </p:txBody>
      </p:sp>
      <p:pic>
        <p:nvPicPr>
          <p:cNvPr id="13" name="Tartalom helye 12" descr="A képen diagram látható&#10;&#10;Automatikusan generált leírás">
            <a:extLst>
              <a:ext uri="{FF2B5EF4-FFF2-40B4-BE49-F238E27FC236}">
                <a16:creationId xmlns:a16="http://schemas.microsoft.com/office/drawing/2014/main" id="{4E45148C-8FB5-8C23-CF33-8DC02D45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84" y="1"/>
            <a:ext cx="6245311" cy="36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4CBFE-0B61-2763-E38F-237381E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Relation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of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Category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Endangered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Status 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870E495-487B-0E17-08A0-7AD3C151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14" t="50890" r="37104" b="18665"/>
          <a:stretch/>
        </p:blipFill>
        <p:spPr>
          <a:xfrm>
            <a:off x="2497656" y="3020170"/>
            <a:ext cx="9058240" cy="3251676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85AE0EF-30FD-B686-F9C9-5E134E84DF5F}"/>
              </a:ext>
            </a:extLst>
          </p:cNvPr>
          <p:cNvSpPr txBox="1"/>
          <p:nvPr/>
        </p:nvSpPr>
        <p:spPr>
          <a:xfrm>
            <a:off x="526416" y="1592300"/>
            <a:ext cx="556958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err="1"/>
              <a:t>Method</a:t>
            </a:r>
            <a:r>
              <a:rPr lang="hu-HU" dirty="0"/>
              <a:t>: </a:t>
            </a:r>
            <a:r>
              <a:rPr lang="hu-HU" dirty="0" err="1"/>
              <a:t>chi-square</a:t>
            </a:r>
            <a:r>
              <a:rPr lang="hu-HU" dirty="0"/>
              <a:t> </a:t>
            </a:r>
            <a:r>
              <a:rPr lang="hu-HU" dirty="0" err="1"/>
              <a:t>tests</a:t>
            </a:r>
            <a:endParaRPr lang="hu-HU" dirty="0"/>
          </a:p>
          <a:p>
            <a:r>
              <a:rPr lang="hu-HU" dirty="0" err="1"/>
              <a:t>Focus</a:t>
            </a:r>
            <a:r>
              <a:rPr lang="hu-HU" dirty="0"/>
              <a:t>: in </a:t>
            </a:r>
            <a:r>
              <a:rPr lang="hu-HU" dirty="0" err="1"/>
              <a:t>danger</a:t>
            </a:r>
            <a:r>
              <a:rPr lang="hu-HU" dirty="0"/>
              <a:t> – </a:t>
            </a:r>
            <a:r>
              <a:rPr lang="hu-HU" dirty="0" err="1"/>
              <a:t>not</a:t>
            </a:r>
            <a:r>
              <a:rPr lang="hu-HU" dirty="0"/>
              <a:t> in </a:t>
            </a:r>
            <a:r>
              <a:rPr lang="hu-HU" dirty="0" err="1"/>
              <a:t>danger</a:t>
            </a:r>
            <a:r>
              <a:rPr lang="hu-HU" dirty="0"/>
              <a:t> / </a:t>
            </a:r>
            <a:r>
              <a:rPr lang="hu-HU" dirty="0" err="1"/>
              <a:t>mammals</a:t>
            </a:r>
            <a:r>
              <a:rPr lang="hu-HU" dirty="0"/>
              <a:t> – </a:t>
            </a:r>
            <a:r>
              <a:rPr lang="hu-HU" dirty="0" err="1"/>
              <a:t>birds</a:t>
            </a:r>
            <a:endParaRPr lang="hu-HU" dirty="0"/>
          </a:p>
          <a:p>
            <a:r>
              <a:rPr lang="hu-HU" dirty="0" err="1"/>
              <a:t>Significance</a:t>
            </a:r>
            <a:r>
              <a:rPr lang="hu-HU" dirty="0"/>
              <a:t> </a:t>
            </a:r>
            <a:r>
              <a:rPr lang="hu-HU" dirty="0" err="1"/>
              <a:t>treshold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p-</a:t>
            </a:r>
            <a:r>
              <a:rPr lang="hu-HU" dirty="0" err="1"/>
              <a:t>value</a:t>
            </a:r>
            <a:r>
              <a:rPr lang="hu-HU" dirty="0"/>
              <a:t>: 0.05</a:t>
            </a:r>
          </a:p>
          <a:p>
            <a:r>
              <a:rPr lang="hu-HU" dirty="0" err="1"/>
              <a:t>For</a:t>
            </a:r>
            <a:r>
              <a:rPr lang="hu-HU" dirty="0"/>
              <a:t> chi2: 4</a:t>
            </a:r>
          </a:p>
        </p:txBody>
      </p:sp>
    </p:spTree>
    <p:extLst>
      <p:ext uri="{BB962C8B-B14F-4D97-AF65-F5344CB8AC3E}">
        <p14:creationId xmlns:p14="http://schemas.microsoft.com/office/powerpoint/2010/main" val="86824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19281-5E3C-EE3F-F198-40325027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Mammal vs Bird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94068D-2C4F-4150-ADFC-CE981B71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rtl="0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p-value </a:t>
            </a:r>
            <a:r>
              <a:rPr lang="hu-HU" b="0" i="0">
                <a:solidFill>
                  <a:schemeClr val="bg1"/>
                </a:solidFill>
                <a:effectLst/>
                <a:latin typeface="Helvetica Neue"/>
              </a:rPr>
              <a:t>= </a:t>
            </a:r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0.58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much larger than the genereal significance treshold 0.05.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pPr rtl="0"/>
            <a:r>
              <a:rPr lang="hu-HU">
                <a:solidFill>
                  <a:schemeClr val="bg1"/>
                </a:solidFill>
                <a:latin typeface="Helvetica Neue"/>
              </a:rPr>
              <a:t>Chi2 = </a:t>
            </a:r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0.3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smaller than </a:t>
            </a:r>
            <a:r>
              <a:rPr lang="hu-HU" b="0" i="0">
                <a:solidFill>
                  <a:schemeClr val="bg1"/>
                </a:solidFill>
                <a:effectLst/>
                <a:latin typeface="Helvetica Neue"/>
              </a:rPr>
              <a:t>4</a:t>
            </a:r>
          </a:p>
          <a:p>
            <a:pPr rtl="0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there does not seem to be a relation between birds and mammals being in danger</a:t>
            </a:r>
          </a:p>
          <a:p>
            <a:pPr marL="0" indent="0" rtl="0">
              <a:buNone/>
            </a:pPr>
            <a:endParaRPr lang="en-US" b="1" i="1">
              <a:solidFill>
                <a:schemeClr val="bg1"/>
              </a:solidFill>
              <a:effectLst/>
              <a:latin typeface="inherit"/>
            </a:endParaRPr>
          </a:p>
          <a:p>
            <a:endParaRPr lang="hu-HU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A0252DE-A50B-D946-565F-45F339BA2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0" t="60518" r="64923" b="27337"/>
          <a:stretch/>
        </p:blipFill>
        <p:spPr>
          <a:xfrm>
            <a:off x="6096001" y="2477000"/>
            <a:ext cx="5143500" cy="189148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5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4543BE-890B-9731-84FE-DF7F1994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Mammal vs Reptile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4FD030-DF50-7654-3EF2-F8153AAE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p-value </a:t>
            </a:r>
            <a:r>
              <a:rPr lang="hu-HU" b="0" i="0">
                <a:solidFill>
                  <a:schemeClr val="bg1"/>
                </a:solidFill>
                <a:effectLst/>
                <a:latin typeface="Helvetica Neue"/>
              </a:rPr>
              <a:t>=</a:t>
            </a:r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 0.03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smaller than 0.05,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the chi-square value </a:t>
            </a:r>
            <a:r>
              <a:rPr lang="hu-HU" b="0" i="0">
                <a:solidFill>
                  <a:schemeClr val="bg1"/>
                </a:solidFill>
                <a:effectLst/>
                <a:latin typeface="Helvetica Neue"/>
              </a:rPr>
              <a:t>= </a:t>
            </a:r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4.63 </a:t>
            </a:r>
            <a:endParaRPr lang="hu-HU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greater than </a:t>
            </a:r>
            <a:r>
              <a:rPr lang="hu-HU" b="0" i="0">
                <a:solidFill>
                  <a:schemeClr val="bg1"/>
                </a:solidFill>
                <a:effectLst/>
                <a:latin typeface="Helvetica Neue"/>
              </a:rPr>
              <a:t>4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It seems to be a relation between mammal and reptile being in danger: mammal have significant greater probability of being in danger than reptile.</a:t>
            </a:r>
            <a:endParaRPr lang="hu-HU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EADE356-FFFD-C91E-3791-B0E29B6E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1" t="55681" r="64923" b="31068"/>
          <a:stretch/>
        </p:blipFill>
        <p:spPr>
          <a:xfrm>
            <a:off x="6096001" y="2377878"/>
            <a:ext cx="5143500" cy="208972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881FF40-3AF2-F33E-EFDE-0D9702B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Bird vs Reptile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9D5B40-8A71-08B6-C3C2-99DCC791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The p-value </a:t>
            </a:r>
            <a:r>
              <a:rPr lang="hu-HU" b="0" i="0">
                <a:solidFill>
                  <a:schemeClr val="bg1"/>
                </a:solidFill>
                <a:effectLst/>
                <a:latin typeface="Helvetica Neue"/>
              </a:rPr>
              <a:t>= </a:t>
            </a:r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0.053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which is the significance treshold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The chi2-value </a:t>
            </a:r>
            <a:r>
              <a:rPr lang="hu-HU" b="0" i="0">
                <a:solidFill>
                  <a:schemeClr val="bg1"/>
                </a:solidFill>
                <a:effectLst/>
                <a:latin typeface="Helvetica Neue"/>
              </a:rPr>
              <a:t> =</a:t>
            </a:r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3.74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a little bit smaller than 4. </a:t>
            </a:r>
            <a:endParaRPr lang="hu-HU" b="0" i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b="0" i="0">
                <a:solidFill>
                  <a:schemeClr val="bg1"/>
                </a:solidFill>
                <a:effectLst/>
                <a:latin typeface="Helvetica Neue"/>
              </a:rPr>
              <a:t>The relation between birds and reptile being in danger is maybe significant, but the relation is weak.</a:t>
            </a:r>
            <a:endParaRPr lang="hu-HU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1EE927-01CE-DFD1-81E3-86A4553DB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1" t="53335" r="64462" b="33941"/>
          <a:stretch/>
        </p:blipFill>
        <p:spPr>
          <a:xfrm>
            <a:off x="6096001" y="2431912"/>
            <a:ext cx="5143500" cy="198166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6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1C491-F3E5-DAC4-6F34-9ECC46DA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500">
                <a:latin typeface="Helvetica Neue"/>
              </a:rPr>
              <a:t>R</a:t>
            </a:r>
            <a:r>
              <a:rPr lang="en-US" sz="2500" b="0" i="0">
                <a:effectLst/>
                <a:latin typeface="Helvetica Neue"/>
              </a:rPr>
              <a:t>elation of </a:t>
            </a:r>
            <a:r>
              <a:rPr lang="hu-HU" sz="2500" b="0" i="0">
                <a:effectLst/>
                <a:latin typeface="Helvetica Neue"/>
              </a:rPr>
              <a:t>E</a:t>
            </a:r>
            <a:r>
              <a:rPr lang="en-US" sz="2500" b="0" i="0" err="1">
                <a:effectLst/>
                <a:latin typeface="Helvetica Neue"/>
              </a:rPr>
              <a:t>ndangered</a:t>
            </a:r>
            <a:r>
              <a:rPr lang="en-US" sz="2500" b="0" i="0">
                <a:effectLst/>
                <a:latin typeface="Helvetica Neue"/>
              </a:rPr>
              <a:t> </a:t>
            </a:r>
            <a:r>
              <a:rPr lang="hu-HU" sz="2500" b="0" i="0">
                <a:effectLst/>
                <a:latin typeface="Helvetica Neue"/>
              </a:rPr>
              <a:t>S</a:t>
            </a:r>
            <a:r>
              <a:rPr lang="en-US" sz="2500" b="0" i="0">
                <a:effectLst/>
                <a:latin typeface="Helvetica Neue"/>
              </a:rPr>
              <a:t>tatus and </a:t>
            </a:r>
            <a:r>
              <a:rPr lang="hu-HU" sz="2500">
                <a:latin typeface="Helvetica Neue"/>
              </a:rPr>
              <a:t>National Park</a:t>
            </a:r>
            <a:br>
              <a:rPr lang="en-US" sz="2500" b="0" i="0">
                <a:effectLst/>
                <a:latin typeface="Helvetica Neue"/>
              </a:rPr>
            </a:br>
            <a:endParaRPr lang="hu-HU" sz="25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282949-678C-A9A6-8F4D-B909C9752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/>
              <a:t>Number of Observations of Species in Danger in National Parks</a:t>
            </a:r>
            <a:endParaRPr lang="hu-HU"/>
          </a:p>
          <a:p>
            <a:r>
              <a:rPr lang="en-US">
                <a:effectLst/>
              </a:rPr>
              <a:t>Observations of Species in (endangered/ in danger/not in danger) Status in Parks</a:t>
            </a:r>
            <a:endParaRPr lang="hu-HU"/>
          </a:p>
          <a:p>
            <a:r>
              <a:rPr lang="en-US">
                <a:effectLst/>
              </a:rPr>
              <a:t>Observations of Common Names in National Parks</a:t>
            </a:r>
            <a:endParaRPr lang="hu-HU"/>
          </a:p>
        </p:txBody>
      </p:sp>
      <p:pic>
        <p:nvPicPr>
          <p:cNvPr id="5" name="Picture 4" descr="Elevated view of marsh and tidelands at dusk">
            <a:extLst>
              <a:ext uri="{FF2B5EF4-FFF2-40B4-BE49-F238E27FC236}">
                <a16:creationId xmlns:a16="http://schemas.microsoft.com/office/drawing/2014/main" id="{6B3AE3DE-29E6-F97A-45D0-193535514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5" r="1682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09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F1C4D0-E7DF-11E0-4ABB-A95B2EE5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Number of Observations of Species in Danger in National Parks</a:t>
            </a:r>
            <a:endParaRPr lang="hu-HU" dirty="0"/>
          </a:p>
        </p:txBody>
      </p:sp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64D5D03D-A205-9829-727A-429B1FCB8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956" y="2155483"/>
            <a:ext cx="5317785" cy="4473971"/>
          </a:xfrm>
        </p:spPr>
      </p:pic>
    </p:spTree>
    <p:extLst>
      <p:ext uri="{BB962C8B-B14F-4D97-AF65-F5344CB8AC3E}">
        <p14:creationId xmlns:p14="http://schemas.microsoft.com/office/powerpoint/2010/main" val="262845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F23CF-D8C5-5BB6-5CC5-6E37A7D9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ffectLst/>
              </a:rPr>
              <a:t>Observations of Species in </a:t>
            </a:r>
            <a:r>
              <a:rPr lang="hu-HU" dirty="0" err="1">
                <a:solidFill>
                  <a:schemeClr val="tx2"/>
                </a:solidFill>
              </a:rPr>
              <a:t>Different</a:t>
            </a:r>
            <a:r>
              <a:rPr lang="en-US" dirty="0">
                <a:solidFill>
                  <a:schemeClr val="tx2"/>
                </a:solidFill>
                <a:effectLst/>
              </a:rPr>
              <a:t> Status in Parks</a:t>
            </a:r>
            <a:br>
              <a:rPr lang="hu-HU" dirty="0">
                <a:solidFill>
                  <a:schemeClr val="tx2"/>
                </a:solidFill>
              </a:rPr>
            </a:br>
            <a:endParaRPr lang="hu-HU" dirty="0"/>
          </a:p>
        </p:txBody>
      </p:sp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5D049E89-0CE1-CA7F-4A9C-094DCAE53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9" y="1714579"/>
            <a:ext cx="6247214" cy="5030879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0FC629E-9EB4-3D1E-CF21-3736DCFEC936}"/>
              </a:ext>
            </a:extLst>
          </p:cNvPr>
          <p:cNvSpPr txBox="1"/>
          <p:nvPr/>
        </p:nvSpPr>
        <p:spPr>
          <a:xfrm>
            <a:off x="7606980" y="2196532"/>
            <a:ext cx="3334043" cy="3693319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number of observations are the highest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Yellostone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National Park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among all observations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43.54%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among species in danger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43.34%)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among endangered species 43.88%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same situation can be observed in other national parks.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Helvetica Neue"/>
              </a:rPr>
              <a:t>by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 Appendix)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B938D4-D0F4-6B53-8104-2DDA16C0BA56}"/>
              </a:ext>
            </a:extLst>
          </p:cNvPr>
          <p:cNvSpPr txBox="1"/>
          <p:nvPr/>
        </p:nvSpPr>
        <p:spPr>
          <a:xfrm>
            <a:off x="1086679" y="2151727"/>
            <a:ext cx="17890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I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devided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the number of all observations by 100 to show better the top of the bars where you can see the number of observation of endangered species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404276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1CF0A6-DE68-4EB0-DE89-2782FFE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ffectLst/>
              </a:rPr>
              <a:t>Observations of Common Names in National Parks</a:t>
            </a:r>
            <a:br>
              <a:rPr lang="hu-HU" dirty="0">
                <a:solidFill>
                  <a:schemeClr val="tx2"/>
                </a:solidFill>
              </a:rPr>
            </a:b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2601370-9BAC-38AC-D986-7D7DB5F0437A}"/>
              </a:ext>
            </a:extLst>
          </p:cNvPr>
          <p:cNvSpPr txBox="1"/>
          <p:nvPr/>
        </p:nvSpPr>
        <p:spPr>
          <a:xfrm>
            <a:off x="901148" y="2067338"/>
            <a:ext cx="3922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observations of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Gray Wolf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are in all National Parks high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numbers are in Yellowstone National Park the highest, but proportionately they are the same for each record.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54610A7-A8EF-7D5A-6695-7665B3B99811}"/>
              </a:ext>
            </a:extLst>
          </p:cNvPr>
          <p:cNvSpPr txBox="1"/>
          <p:nvPr/>
        </p:nvSpPr>
        <p:spPr>
          <a:xfrm>
            <a:off x="677334" y="4770783"/>
            <a:ext cx="39226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It can not be observed any relations between endangered status and national parks.</a:t>
            </a:r>
            <a:endParaRPr lang="hu-HU" sz="2400" dirty="0"/>
          </a:p>
          <a:p>
            <a:endParaRPr lang="hu-HU" dirty="0"/>
          </a:p>
        </p:txBody>
      </p:sp>
      <p:pic>
        <p:nvPicPr>
          <p:cNvPr id="7" name="Tartalom helye 6" descr="A képen diagram látható&#10;&#10;Automatikusan generált leírás">
            <a:extLst>
              <a:ext uri="{FF2B5EF4-FFF2-40B4-BE49-F238E27FC236}">
                <a16:creationId xmlns:a16="http://schemas.microsoft.com/office/drawing/2014/main" id="{F59FAB6E-B354-094B-6A5F-5AFB8ABC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493" y="1340376"/>
            <a:ext cx="6907507" cy="5517624"/>
          </a:xfrm>
        </p:spPr>
      </p:pic>
    </p:spTree>
    <p:extLst>
      <p:ext uri="{BB962C8B-B14F-4D97-AF65-F5344CB8AC3E}">
        <p14:creationId xmlns:p14="http://schemas.microsoft.com/office/powerpoint/2010/main" val="64005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7B876-775E-1B7F-5CFC-7F6C1790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hu-HU" dirty="0" err="1"/>
              <a:t>Discussion</a:t>
            </a:r>
            <a:endParaRPr lang="hu-HU" dirty="0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64268CD6-33AA-C267-D7A7-F4EF67D7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5560" r="4790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83CE59-2350-D9AC-695D-D8993D79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hu-HU" sz="2400" dirty="0" err="1"/>
              <a:t>Reason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high</a:t>
            </a:r>
            <a:r>
              <a:rPr lang="hu-HU" sz="2400" dirty="0"/>
              <a:t> </a:t>
            </a:r>
            <a:r>
              <a:rPr lang="hu-HU" sz="2400" dirty="0" err="1"/>
              <a:t>representation</a:t>
            </a:r>
            <a:r>
              <a:rPr lang="hu-HU" sz="2400" dirty="0"/>
              <a:t> of </a:t>
            </a:r>
            <a:r>
              <a:rPr lang="hu-HU" sz="2400" dirty="0" err="1"/>
              <a:t>gray</a:t>
            </a:r>
            <a:r>
              <a:rPr lang="hu-HU" sz="2400" dirty="0"/>
              <a:t> </a:t>
            </a:r>
            <a:r>
              <a:rPr lang="hu-HU" sz="2400" dirty="0" err="1"/>
              <a:t>wolves</a:t>
            </a:r>
            <a:endParaRPr lang="hu-HU" sz="2400" dirty="0"/>
          </a:p>
          <a:p>
            <a:r>
              <a:rPr lang="hu-HU" sz="2400" dirty="0" err="1"/>
              <a:t>Reason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high</a:t>
            </a:r>
            <a:r>
              <a:rPr lang="hu-HU" sz="2400" dirty="0"/>
              <a:t> </a:t>
            </a:r>
            <a:r>
              <a:rPr lang="hu-HU" sz="2400" dirty="0" err="1"/>
              <a:t>observation</a:t>
            </a:r>
            <a:r>
              <a:rPr lang="hu-HU" sz="2400" dirty="0"/>
              <a:t> </a:t>
            </a:r>
            <a:r>
              <a:rPr lang="hu-HU" sz="2400" dirty="0" err="1"/>
              <a:t>numbers</a:t>
            </a:r>
            <a:r>
              <a:rPr lang="hu-HU" sz="2400" dirty="0"/>
              <a:t> in Yellowstone National Park</a:t>
            </a:r>
          </a:p>
          <a:p>
            <a:r>
              <a:rPr lang="hu-HU" sz="2400" dirty="0"/>
              <a:t>More </a:t>
            </a:r>
            <a:r>
              <a:rPr lang="hu-HU" sz="2400" dirty="0" err="1"/>
              <a:t>data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research</a:t>
            </a:r>
            <a:r>
              <a:rPr lang="hu-HU" sz="2400" dirty="0"/>
              <a:t> of </a:t>
            </a:r>
            <a:r>
              <a:rPr lang="hu-HU" sz="2400" dirty="0" err="1"/>
              <a:t>relation</a:t>
            </a:r>
            <a:r>
              <a:rPr lang="hu-HU" sz="2400" dirty="0"/>
              <a:t> </a:t>
            </a:r>
            <a:r>
              <a:rPr lang="hu-HU" sz="2400" dirty="0" err="1"/>
              <a:t>being</a:t>
            </a:r>
            <a:r>
              <a:rPr lang="hu-HU" sz="2400" dirty="0"/>
              <a:t> in </a:t>
            </a:r>
            <a:r>
              <a:rPr lang="hu-HU" sz="2400" dirty="0" err="1"/>
              <a:t>danger</a:t>
            </a:r>
            <a:r>
              <a:rPr lang="hu-HU" sz="2400" dirty="0"/>
              <a:t> and </a:t>
            </a:r>
            <a:r>
              <a:rPr lang="hu-HU" sz="2400" dirty="0" err="1"/>
              <a:t>category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8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26E32-6D59-1C9A-74BA-485D2FC1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BB6B83-70B0-FB1F-0E01-9161D517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Data Science </a:t>
            </a:r>
            <a:r>
              <a:rPr lang="hu-HU" sz="2800" dirty="0" err="1"/>
              <a:t>Career</a:t>
            </a:r>
            <a:r>
              <a:rPr lang="hu-HU" sz="2800" dirty="0"/>
              <a:t> </a:t>
            </a:r>
            <a:r>
              <a:rPr lang="hu-HU" sz="2800" dirty="0" err="1"/>
              <a:t>Path</a:t>
            </a:r>
            <a:r>
              <a:rPr lang="hu-HU" sz="2800" dirty="0"/>
              <a:t> </a:t>
            </a:r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Codecademy</a:t>
            </a:r>
            <a:endParaRPr lang="hu-HU" sz="2800" dirty="0"/>
          </a:p>
          <a:p>
            <a:r>
              <a:rPr lang="hu-HU" sz="2800" dirty="0" err="1"/>
              <a:t>Porfolio</a:t>
            </a:r>
            <a:r>
              <a:rPr lang="hu-HU" sz="2800" dirty="0"/>
              <a:t> Project: Data Science </a:t>
            </a:r>
            <a:r>
              <a:rPr lang="hu-HU" sz="2800" dirty="0" err="1"/>
              <a:t>Foundations</a:t>
            </a:r>
            <a:r>
              <a:rPr lang="hu-HU" sz="2800" dirty="0"/>
              <a:t> II.</a:t>
            </a:r>
          </a:p>
          <a:p>
            <a:r>
              <a:rPr lang="hu-HU" sz="2800" dirty="0"/>
              <a:t>Data: </a:t>
            </a:r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Codecademy</a:t>
            </a:r>
            <a:r>
              <a:rPr lang="hu-HU" sz="2800" dirty="0"/>
              <a:t>, </a:t>
            </a:r>
            <a:r>
              <a:rPr lang="hu-HU" sz="2800" dirty="0" err="1"/>
              <a:t>not</a:t>
            </a:r>
            <a:r>
              <a:rPr lang="hu-HU" sz="2800" dirty="0"/>
              <a:t> </a:t>
            </a:r>
            <a:r>
              <a:rPr lang="hu-HU" sz="2800" dirty="0" err="1"/>
              <a:t>real</a:t>
            </a:r>
            <a:r>
              <a:rPr lang="hu-HU" sz="2800" dirty="0"/>
              <a:t> 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reallity</a:t>
            </a:r>
            <a:r>
              <a:rPr lang="hu-HU" sz="2800" dirty="0"/>
              <a:t> </a:t>
            </a:r>
            <a:r>
              <a:rPr lang="hu-HU" sz="2800" dirty="0" err="1"/>
              <a:t>inspired</a:t>
            </a:r>
            <a:endParaRPr lang="hu-HU" sz="2800" dirty="0"/>
          </a:p>
          <a:p>
            <a:r>
              <a:rPr lang="hu-HU" sz="2800" dirty="0"/>
              <a:t>2 </a:t>
            </a:r>
            <a:r>
              <a:rPr lang="hu-HU" sz="2800" dirty="0" err="1"/>
              <a:t>databases</a:t>
            </a:r>
            <a:r>
              <a:rPr lang="hu-HU" sz="2800" dirty="0"/>
              <a:t>: species and </a:t>
            </a:r>
            <a:r>
              <a:rPr lang="hu-HU" sz="2800" dirty="0" err="1"/>
              <a:t>observations</a:t>
            </a:r>
            <a:endParaRPr lang="hu-HU" sz="2800" dirty="0"/>
          </a:p>
          <a:p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49646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41CD4EE-6DF9-199A-36ED-6F9F233D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tx1">
                    <a:lumMod val="85000"/>
                    <a:lumOff val="15000"/>
                  </a:schemeClr>
                </a:solidFill>
              </a:rPr>
              <a:t>Appendix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F57B0F-3B95-6542-C82B-4780B757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Presentation of the Databases</a:t>
            </a:r>
          </a:p>
          <a:p>
            <a:r>
              <a:rPr lang="en-US">
                <a:solidFill>
                  <a:srgbClr val="FFFFFF"/>
                </a:solidFill>
              </a:rPr>
              <a:t>Number of Observations of Species in Danger by Categories</a:t>
            </a:r>
            <a:endParaRPr lang="hu-HU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ffectLst/>
              </a:rPr>
              <a:t>Observations of Species in </a:t>
            </a:r>
            <a:r>
              <a:rPr lang="hu-HU">
                <a:solidFill>
                  <a:srgbClr val="FFFFFF"/>
                </a:solidFill>
              </a:rPr>
              <a:t>Different</a:t>
            </a:r>
            <a:r>
              <a:rPr lang="en-US">
                <a:solidFill>
                  <a:srgbClr val="FFFFFF"/>
                </a:solidFill>
                <a:effectLst/>
              </a:rPr>
              <a:t> Status in Parks</a:t>
            </a:r>
            <a:endParaRPr lang="hu-HU">
              <a:solidFill>
                <a:srgbClr val="FFFFFF"/>
              </a:solidFill>
            </a:endParaRPr>
          </a:p>
          <a:p>
            <a:r>
              <a:rPr lang="hu-HU">
                <a:solidFill>
                  <a:srgbClr val="FFFFFF"/>
                </a:solidFill>
              </a:rPr>
              <a:t>Number of Endangered Species in National Parks</a:t>
            </a:r>
          </a:p>
        </p:txBody>
      </p:sp>
    </p:spTree>
    <p:extLst>
      <p:ext uri="{BB962C8B-B14F-4D97-AF65-F5344CB8AC3E}">
        <p14:creationId xmlns:p14="http://schemas.microsoft.com/office/powerpoint/2010/main" val="166576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01E464-1C0C-6612-14D5-D7F184F2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hu-HU" dirty="0"/>
              <a:t>Species</a:t>
            </a:r>
          </a:p>
        </p:txBody>
      </p:sp>
      <p:pic>
        <p:nvPicPr>
          <p:cNvPr id="8" name="Picture 4" descr="Four birds on a branch">
            <a:extLst>
              <a:ext uri="{FF2B5EF4-FFF2-40B4-BE49-F238E27FC236}">
                <a16:creationId xmlns:a16="http://schemas.microsoft.com/office/drawing/2014/main" id="{35C84BAD-6A05-3A90-15ED-8686E9A54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00" r="3512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67B09953-B1AF-4FAD-344D-DE3A0C92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>
                <a:effectLst/>
                <a:latin typeface="Helvetica Neue"/>
              </a:rPr>
              <a:t>5824 records in 4 column</a:t>
            </a:r>
            <a:r>
              <a:rPr lang="hu-HU" sz="1500" b="0" i="0">
                <a:effectLst/>
                <a:latin typeface="Helvetica Neue"/>
              </a:rPr>
              <a:t>s</a:t>
            </a:r>
            <a:endParaRPr lang="hu-HU" sz="1500">
              <a:latin typeface="Helvetica Neue"/>
            </a:endParaRPr>
          </a:p>
          <a:p>
            <a:pPr>
              <a:lnSpc>
                <a:spcPct val="90000"/>
              </a:lnSpc>
            </a:pPr>
            <a:r>
              <a:rPr lang="en-US" sz="1500" b="1" i="0">
                <a:effectLst/>
                <a:latin typeface="Helvetica Neue"/>
              </a:rPr>
              <a:t>category</a:t>
            </a:r>
            <a:r>
              <a:rPr lang="en-US" sz="1500" b="0" i="0">
                <a:effectLst/>
                <a:latin typeface="Helvetica Neue"/>
              </a:rPr>
              <a:t>: taxonomy of species. </a:t>
            </a:r>
            <a:endParaRPr lang="hu-HU" sz="1500">
              <a:latin typeface="Helvetica Neue"/>
            </a:endParaRPr>
          </a:p>
          <a:p>
            <a:pPr lvl="1">
              <a:lnSpc>
                <a:spcPct val="90000"/>
              </a:lnSpc>
            </a:pPr>
            <a:r>
              <a:rPr lang="en-US" sz="1500" b="0" i="0">
                <a:effectLst/>
                <a:latin typeface="Helvetica Neue"/>
              </a:rPr>
              <a:t> </a:t>
            </a:r>
            <a:r>
              <a:rPr lang="hu-HU" sz="1500">
                <a:latin typeface="Helvetica Neue"/>
              </a:rPr>
              <a:t>	</a:t>
            </a:r>
            <a:r>
              <a:rPr lang="en-US" sz="1500" b="0" i="0">
                <a:effectLst/>
                <a:latin typeface="Helvetica Neue"/>
              </a:rPr>
              <a:t>'Mammal', 'Bird', 'Reptile', 'Amphibian', 'Fish', 'Vascular Plant', 'Nonvascular Plant’</a:t>
            </a:r>
            <a:endParaRPr lang="hu-HU" sz="1500" b="0" i="0">
              <a:effectLst/>
              <a:latin typeface="Helvetica Neue"/>
            </a:endParaRPr>
          </a:p>
          <a:p>
            <a:pPr>
              <a:lnSpc>
                <a:spcPct val="90000"/>
              </a:lnSpc>
            </a:pPr>
            <a:r>
              <a:rPr lang="hu-HU" sz="1500" b="0" i="0">
                <a:effectLst/>
                <a:latin typeface="Helvetica Neue"/>
              </a:rPr>
              <a:t>	</a:t>
            </a:r>
            <a:r>
              <a:rPr lang="en-US" sz="1500" b="1" i="0" err="1">
                <a:effectLst/>
                <a:latin typeface="Helvetica Neue"/>
              </a:rPr>
              <a:t>scientific_name</a:t>
            </a:r>
            <a:r>
              <a:rPr lang="en-US" sz="1500" b="0" i="0">
                <a:effectLst/>
                <a:latin typeface="Helvetica Neue"/>
              </a:rPr>
              <a:t>: Latin name of species</a:t>
            </a:r>
          </a:p>
          <a:p>
            <a:pPr>
              <a:lnSpc>
                <a:spcPct val="90000"/>
              </a:lnSpc>
            </a:pPr>
            <a:r>
              <a:rPr lang="en-US" sz="1500" b="1" i="0" err="1">
                <a:effectLst/>
                <a:latin typeface="Helvetica Neue"/>
              </a:rPr>
              <a:t>common_names</a:t>
            </a:r>
            <a:r>
              <a:rPr lang="en-US" sz="1500" b="0" i="0">
                <a:effectLst/>
                <a:latin typeface="Helvetica Neue"/>
              </a:rPr>
              <a:t>: common used names of species</a:t>
            </a:r>
          </a:p>
          <a:p>
            <a:pPr>
              <a:lnSpc>
                <a:spcPct val="90000"/>
              </a:lnSpc>
            </a:pPr>
            <a:r>
              <a:rPr lang="en-US" sz="1500" b="1" i="0" err="1">
                <a:effectLst/>
                <a:latin typeface="Helvetica Neue"/>
              </a:rPr>
              <a:t>conservation_status</a:t>
            </a:r>
            <a:r>
              <a:rPr lang="en-US" sz="1500" b="0" i="0">
                <a:effectLst/>
                <a:latin typeface="Helvetica Neue"/>
              </a:rPr>
              <a:t>: </a:t>
            </a:r>
            <a:endParaRPr lang="hu-HU" sz="1500" b="0" i="0">
              <a:effectLst/>
              <a:latin typeface="Helvetica Neue"/>
            </a:endParaRPr>
          </a:p>
          <a:p>
            <a:pPr lvl="1">
              <a:lnSpc>
                <a:spcPct val="90000"/>
              </a:lnSpc>
            </a:pPr>
            <a:r>
              <a:rPr lang="en-US" sz="1500" b="0" i="0">
                <a:effectLst/>
                <a:latin typeface="Helvetica Neue"/>
              </a:rPr>
              <a:t>4 values, a big percent</a:t>
            </a:r>
            <a:r>
              <a:rPr lang="hu-HU" sz="1500" b="0" i="0">
                <a:effectLst/>
                <a:latin typeface="Helvetica Neue"/>
              </a:rPr>
              <a:t> </a:t>
            </a:r>
            <a:r>
              <a:rPr lang="en-US" sz="1500" b="0" i="0">
                <a:effectLst/>
                <a:latin typeface="Helvetica Neue"/>
              </a:rPr>
              <a:t>of them is </a:t>
            </a:r>
            <a:r>
              <a:rPr lang="en-US" sz="1500" b="0" i="0" err="1">
                <a:effectLst/>
                <a:latin typeface="Helvetica Neue"/>
              </a:rPr>
              <a:t>NaN</a:t>
            </a:r>
            <a:r>
              <a:rPr lang="en-US" sz="1500" b="0" i="0">
                <a:effectLst/>
                <a:latin typeface="Helvetica Neue"/>
              </a:rPr>
              <a:t>. </a:t>
            </a:r>
            <a:endParaRPr lang="hu-HU" sz="1500" b="0" i="0">
              <a:effectLst/>
              <a:latin typeface="Helvetica Neue"/>
            </a:endParaRPr>
          </a:p>
          <a:p>
            <a:pPr lvl="1">
              <a:lnSpc>
                <a:spcPct val="90000"/>
              </a:lnSpc>
            </a:pPr>
            <a:r>
              <a:rPr lang="en-US" sz="1500" b="0" i="0">
                <a:effectLst/>
                <a:latin typeface="Helvetica Neue"/>
              </a:rPr>
              <a:t>other values</a:t>
            </a:r>
            <a:r>
              <a:rPr lang="hu-HU" sz="1500" b="0" i="0">
                <a:effectLst/>
                <a:latin typeface="Helvetica Neue"/>
              </a:rPr>
              <a:t>: ‚</a:t>
            </a:r>
            <a:r>
              <a:rPr lang="en-US" sz="1500" b="0" i="0">
                <a:effectLst/>
                <a:latin typeface="Helvetica Neue"/>
              </a:rPr>
              <a:t>Species of Concern', 'Endangered', 'Threatened', 'In Recovery’</a:t>
            </a:r>
            <a:r>
              <a:rPr lang="hu-HU" sz="1500" b="0" i="0">
                <a:effectLst/>
                <a:latin typeface="Helvetica Neue"/>
              </a:rPr>
              <a:t> =</a:t>
            </a:r>
            <a:r>
              <a:rPr lang="en-US" sz="1500" b="0" i="0">
                <a:effectLst/>
                <a:latin typeface="Helvetica Neue"/>
              </a:rPr>
              <a:t>  that the animal/plant is in kind of danger. </a:t>
            </a:r>
            <a:endParaRPr lang="hu-HU" sz="1500" b="0" i="0">
              <a:effectLst/>
              <a:latin typeface="Helvetica Neue"/>
            </a:endParaRPr>
          </a:p>
          <a:p>
            <a:pPr lvl="1">
              <a:lnSpc>
                <a:spcPct val="90000"/>
              </a:lnSpc>
            </a:pPr>
            <a:r>
              <a:rPr lang="en-US" sz="1500" b="0" i="0">
                <a:effectLst/>
                <a:latin typeface="Helvetica Neue"/>
              </a:rPr>
              <a:t>Maybe the data is missing structurally, and means that the conservation status is 'not endangered’</a:t>
            </a:r>
            <a:r>
              <a:rPr lang="hu-HU" sz="1500" b="0" i="0">
                <a:effectLst/>
                <a:latin typeface="Helvetica Neue"/>
              </a:rPr>
              <a:t>: </a:t>
            </a:r>
            <a:r>
              <a:rPr lang="hu-HU" sz="1500" b="0" i="0" err="1">
                <a:effectLst/>
                <a:latin typeface="Helvetica Neue"/>
              </a:rPr>
              <a:t>replaced</a:t>
            </a:r>
            <a:r>
              <a:rPr lang="hu-HU" sz="1500" b="0" i="0">
                <a:effectLst/>
                <a:latin typeface="Helvetica Neue"/>
              </a:rPr>
              <a:t> </a:t>
            </a:r>
            <a:r>
              <a:rPr lang="hu-HU" sz="1500" b="0" i="0" err="1">
                <a:effectLst/>
                <a:latin typeface="Helvetica Neue"/>
              </a:rPr>
              <a:t>Nan</a:t>
            </a:r>
            <a:r>
              <a:rPr lang="hu-HU" sz="1500" b="0" i="0">
                <a:effectLst/>
                <a:latin typeface="Helvetica Neue"/>
              </a:rPr>
              <a:t> </a:t>
            </a:r>
            <a:r>
              <a:rPr lang="hu-HU" sz="1500" b="0" i="0" err="1">
                <a:effectLst/>
                <a:latin typeface="Helvetica Neue"/>
              </a:rPr>
              <a:t>with</a:t>
            </a:r>
            <a:r>
              <a:rPr lang="hu-HU" sz="1500" b="0" i="0">
                <a:effectLst/>
                <a:latin typeface="Helvetica Neue"/>
              </a:rPr>
              <a:t> </a:t>
            </a:r>
            <a:r>
              <a:rPr lang="hu-HU" sz="1500">
                <a:latin typeface="Helvetica Neue"/>
              </a:rPr>
              <a:t>”</a:t>
            </a:r>
            <a:r>
              <a:rPr lang="hu-HU" sz="1500" b="0" i="0" err="1">
                <a:effectLst/>
                <a:latin typeface="Helvetica Neue"/>
              </a:rPr>
              <a:t>not</a:t>
            </a:r>
            <a:r>
              <a:rPr lang="hu-HU" sz="1500" b="0" i="0">
                <a:effectLst/>
                <a:latin typeface="Helvetica Neue"/>
              </a:rPr>
              <a:t> </a:t>
            </a:r>
            <a:r>
              <a:rPr lang="hu-HU" sz="1500" b="0" i="0" err="1">
                <a:effectLst/>
                <a:latin typeface="Helvetica Neue"/>
              </a:rPr>
              <a:t>endangered</a:t>
            </a:r>
            <a:r>
              <a:rPr lang="hu-HU" sz="1500" b="0" i="0">
                <a:effectLst/>
                <a:latin typeface="Helvetica Neue"/>
              </a:rPr>
              <a:t>”</a:t>
            </a:r>
            <a:endParaRPr lang="en-US" sz="1500" b="0" i="0">
              <a:effectLst/>
              <a:latin typeface="Helvetica Neue"/>
            </a:endParaRPr>
          </a:p>
          <a:p>
            <a:pPr>
              <a:lnSpc>
                <a:spcPct val="90000"/>
              </a:lnSpc>
            </a:pPr>
            <a:endParaRPr lang="hu-HU" sz="1500"/>
          </a:p>
        </p:txBody>
      </p:sp>
    </p:spTree>
    <p:extLst>
      <p:ext uri="{BB962C8B-B14F-4D97-AF65-F5344CB8AC3E}">
        <p14:creationId xmlns:p14="http://schemas.microsoft.com/office/powerpoint/2010/main" val="376050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1604A-579C-3ED7-4758-24F8A54B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hu-HU" dirty="0" err="1"/>
              <a:t>Observations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36356B-0769-0F76-177F-35CCBDB1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Helvetica Neue"/>
              </a:rPr>
              <a:t>23296 records in 3 columns: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err="1">
                <a:effectLst/>
                <a:latin typeface="Helvetica Neue"/>
              </a:rPr>
              <a:t>scientific_name</a:t>
            </a:r>
            <a:r>
              <a:rPr lang="en-US" b="0" i="0">
                <a:effectLst/>
                <a:latin typeface="Helvetica Neue"/>
              </a:rPr>
              <a:t>: Latin name of the plant/animal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err="1">
                <a:effectLst/>
                <a:latin typeface="Helvetica Neue"/>
              </a:rPr>
              <a:t>park_name</a:t>
            </a:r>
            <a:r>
              <a:rPr lang="en-US" b="0" i="0">
                <a:effectLst/>
                <a:latin typeface="Helvetica Neue"/>
              </a:rPr>
              <a:t>: locating of the observations</a:t>
            </a:r>
            <a:endParaRPr lang="hu-HU" b="0" i="0"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 Neue"/>
              </a:rPr>
              <a:t>Great Smoky Mountains National Park, Yosemite National Park, Bryce National Park, Yellowstone National 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err="1">
                <a:effectLst/>
                <a:latin typeface="Helvetica Neue"/>
              </a:rPr>
              <a:t>obs_num</a:t>
            </a:r>
            <a:r>
              <a:rPr lang="en-US" b="0" i="0">
                <a:effectLst/>
                <a:latin typeface="Helvetica Neue"/>
              </a:rPr>
              <a:t>: number of observations</a:t>
            </a:r>
          </a:p>
          <a:p>
            <a:endParaRPr lang="hu-HU" dirty="0"/>
          </a:p>
        </p:txBody>
      </p:sp>
      <p:pic>
        <p:nvPicPr>
          <p:cNvPr id="5" name="Picture 4" descr="Scenic mountain landscape with stars in the sky">
            <a:extLst>
              <a:ext uri="{FF2B5EF4-FFF2-40B4-BE49-F238E27FC236}">
                <a16:creationId xmlns:a16="http://schemas.microsoft.com/office/drawing/2014/main" id="{94B96D3A-D76F-7D46-71E3-8AC8F9948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9" r="42321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974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D5CA9-DCA1-2447-3D8D-D3415CE7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Number of Observations of Species in Danger by Categories</a:t>
            </a:r>
            <a:br>
              <a:rPr lang="hu-HU" dirty="0">
                <a:solidFill>
                  <a:schemeClr val="tx2"/>
                </a:solidFill>
              </a:rPr>
            </a:br>
            <a:endParaRPr lang="hu-HU" dirty="0"/>
          </a:p>
        </p:txBody>
      </p:sp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A9E8DAC4-320B-CCA3-2CE3-2C05E8BE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4" y="1794635"/>
            <a:ext cx="6358597" cy="5117895"/>
          </a:xfrm>
        </p:spPr>
      </p:pic>
    </p:spTree>
    <p:extLst>
      <p:ext uri="{BB962C8B-B14F-4D97-AF65-F5344CB8AC3E}">
        <p14:creationId xmlns:p14="http://schemas.microsoft.com/office/powerpoint/2010/main" val="139881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8D0BBA-0408-42CD-2B2B-D66870E0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/>
              </a:rPr>
              <a:t>Observations of Species in </a:t>
            </a:r>
            <a:r>
              <a:rPr lang="hu-HU" dirty="0" err="1">
                <a:solidFill>
                  <a:schemeClr val="tx2"/>
                </a:solidFill>
              </a:rPr>
              <a:t>Different</a:t>
            </a:r>
            <a:r>
              <a:rPr lang="en-US" dirty="0">
                <a:solidFill>
                  <a:schemeClr val="tx2"/>
                </a:solidFill>
                <a:effectLst/>
              </a:rPr>
              <a:t> Status in Parks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70AE784-C08C-61CA-243E-7258EF9CF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13" t="52701" r="29770" b="28713"/>
          <a:stretch/>
        </p:blipFill>
        <p:spPr>
          <a:xfrm>
            <a:off x="0" y="2364153"/>
            <a:ext cx="10621176" cy="2129693"/>
          </a:xfrm>
        </p:spPr>
      </p:pic>
    </p:spTree>
    <p:extLst>
      <p:ext uri="{BB962C8B-B14F-4D97-AF65-F5344CB8AC3E}">
        <p14:creationId xmlns:p14="http://schemas.microsoft.com/office/powerpoint/2010/main" val="2721105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BE667E-FB6D-5D08-57C1-9A4D7F7A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297" y="232122"/>
            <a:ext cx="2698486" cy="1320800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Endangered</a:t>
            </a:r>
            <a:r>
              <a:rPr lang="hu-HU" dirty="0">
                <a:solidFill>
                  <a:schemeClr val="bg1"/>
                </a:solidFill>
              </a:rPr>
              <a:t> Species</a:t>
            </a:r>
          </a:p>
        </p:txBody>
      </p:sp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45CC5F75-EBF4-A073-8F9C-2F18A3D11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7" y="232122"/>
            <a:ext cx="8294927" cy="6625877"/>
          </a:xfrm>
        </p:spPr>
      </p:pic>
    </p:spTree>
    <p:extLst>
      <p:ext uri="{BB962C8B-B14F-4D97-AF65-F5344CB8AC3E}">
        <p14:creationId xmlns:p14="http://schemas.microsoft.com/office/powerpoint/2010/main" val="79674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13D54-F1A6-887A-FB9E-14399CA0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Endangered</a:t>
            </a:r>
            <a:r>
              <a:rPr lang="hu-HU" dirty="0"/>
              <a:t> Species - </a:t>
            </a:r>
            <a:r>
              <a:rPr lang="hu-HU" dirty="0" err="1"/>
              <a:t>Dataframe</a:t>
            </a:r>
            <a:endParaRPr lang="hu-HU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AED0EDF5-CDB5-FB04-D6D4-C414EC39D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30" t="39593" r="41072" b="5618"/>
          <a:stretch/>
        </p:blipFill>
        <p:spPr>
          <a:xfrm>
            <a:off x="1693650" y="1270000"/>
            <a:ext cx="7397342" cy="52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B27583-99B4-3D07-D8B6-D1A22969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Species and </a:t>
            </a:r>
            <a:r>
              <a:rPr lang="hu-HU" dirty="0" err="1"/>
              <a:t>Observations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2A48C9EE-4B96-A4B4-881E-53F2A53CF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194411"/>
              </p:ext>
            </p:extLst>
          </p:nvPr>
        </p:nvGraphicFramePr>
        <p:xfrm>
          <a:off x="677863" y="2323246"/>
          <a:ext cx="8596313" cy="3556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976">
                  <a:extLst>
                    <a:ext uri="{9D8B030D-6E8A-4147-A177-3AD203B41FA5}">
                      <a16:colId xmlns:a16="http://schemas.microsoft.com/office/drawing/2014/main" val="835230332"/>
                    </a:ext>
                  </a:extLst>
                </a:gridCol>
                <a:gridCol w="4974337">
                  <a:extLst>
                    <a:ext uri="{9D8B030D-6E8A-4147-A177-3AD203B41FA5}">
                      <a16:colId xmlns:a16="http://schemas.microsoft.com/office/drawing/2014/main" val="3724044903"/>
                    </a:ext>
                  </a:extLst>
                </a:gridCol>
              </a:tblGrid>
              <a:tr h="620911">
                <a:tc>
                  <a:txBody>
                    <a:bodyPr/>
                    <a:lstStyle/>
                    <a:p>
                      <a:pPr algn="ctr"/>
                      <a:r>
                        <a:rPr lang="hu-HU" sz="2800"/>
                        <a:t>Species</a:t>
                      </a:r>
                    </a:p>
                  </a:txBody>
                  <a:tcPr marL="141116" marR="141116" marT="70558" marB="70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/>
                        <a:t>Observations</a:t>
                      </a:r>
                    </a:p>
                  </a:txBody>
                  <a:tcPr marL="141116" marR="141116" marT="70558" marB="70558"/>
                </a:tc>
                <a:extLst>
                  <a:ext uri="{0D108BD9-81ED-4DB2-BD59-A6C34878D82A}">
                    <a16:rowId xmlns:a16="http://schemas.microsoft.com/office/drawing/2014/main" val="2601697780"/>
                  </a:ext>
                </a:extLst>
              </a:tr>
              <a:tr h="1044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5824 records in 4 column</a:t>
                      </a:r>
                      <a:r>
                        <a:rPr lang="hu-HU" sz="2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hu-HU" sz="28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41116" marR="141116" marT="70558" marB="70558"/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23296 records in 3 columns</a:t>
                      </a:r>
                      <a:endParaRPr lang="hu-HU" sz="2800" dirty="0">
                        <a:latin typeface="+mn-lt"/>
                      </a:endParaRPr>
                    </a:p>
                  </a:txBody>
                  <a:tcPr marL="141116" marR="141116" marT="70558" marB="70558"/>
                </a:tc>
                <a:extLst>
                  <a:ext uri="{0D108BD9-81ED-4DB2-BD59-A6C34878D82A}">
                    <a16:rowId xmlns:a16="http://schemas.microsoft.com/office/drawing/2014/main" val="3986924743"/>
                  </a:ext>
                </a:extLst>
              </a:tr>
              <a:tr h="18909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/>
                        <a:t>category, scientific_name, common_names, conservation_status</a:t>
                      </a:r>
                    </a:p>
                  </a:txBody>
                  <a:tcPr marL="141116" marR="141116" marT="70558" marB="70558"/>
                </a:tc>
                <a:tc>
                  <a:txBody>
                    <a:bodyPr/>
                    <a:lstStyle/>
                    <a:p>
                      <a:r>
                        <a:rPr lang="hu-HU" sz="2800" dirty="0" err="1"/>
                        <a:t>scientific_name</a:t>
                      </a:r>
                      <a:r>
                        <a:rPr lang="hu-HU" sz="2800" dirty="0"/>
                        <a:t>, </a:t>
                      </a:r>
                      <a:r>
                        <a:rPr lang="hu-HU" sz="2800" dirty="0" err="1"/>
                        <a:t>park_name</a:t>
                      </a:r>
                      <a:r>
                        <a:rPr lang="hu-HU" sz="2800" dirty="0"/>
                        <a:t>, </a:t>
                      </a:r>
                      <a:r>
                        <a:rPr lang="hu-HU" sz="2800" dirty="0" err="1"/>
                        <a:t>observations</a:t>
                      </a:r>
                      <a:endParaRPr lang="hu-HU" sz="2800" dirty="0"/>
                    </a:p>
                  </a:txBody>
                  <a:tcPr marL="141116" marR="141116" marT="70558" marB="70558"/>
                </a:tc>
                <a:extLst>
                  <a:ext uri="{0D108BD9-81ED-4DB2-BD59-A6C34878D82A}">
                    <a16:rowId xmlns:a16="http://schemas.microsoft.com/office/drawing/2014/main" val="47156479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083C1A5F-F6EF-8F32-FFAE-C4167ED5CB86}"/>
              </a:ext>
            </a:extLst>
          </p:cNvPr>
          <p:cNvSpPr txBox="1"/>
          <p:nvPr/>
        </p:nvSpPr>
        <p:spPr>
          <a:xfrm>
            <a:off x="7342112" y="1211384"/>
            <a:ext cx="3038621" cy="369332"/>
          </a:xfrm>
          <a:prstGeom prst="rect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/>
              <a:t>more </a:t>
            </a:r>
            <a:r>
              <a:rPr lang="hu-HU" dirty="0" err="1"/>
              <a:t>detail</a:t>
            </a:r>
            <a:r>
              <a:rPr lang="hu-HU" dirty="0"/>
              <a:t> in Appendix</a:t>
            </a:r>
          </a:p>
        </p:txBody>
      </p:sp>
    </p:spTree>
    <p:extLst>
      <p:ext uri="{BB962C8B-B14F-4D97-AF65-F5344CB8AC3E}">
        <p14:creationId xmlns:p14="http://schemas.microsoft.com/office/powerpoint/2010/main" val="426767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E6660C10-3BF4-8BD5-FF06-237A5A32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hu-HU" dirty="0" err="1"/>
              <a:t>Questions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02318-D1BA-042A-9E8A-6436DB0A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 rtl="0">
              <a:buNone/>
            </a:pPr>
            <a:r>
              <a:rPr lang="hu-HU" b="1" dirty="0">
                <a:latin typeface="inherit"/>
              </a:rPr>
              <a:t>Main </a:t>
            </a:r>
            <a:r>
              <a:rPr lang="hu-HU" b="1" dirty="0" err="1">
                <a:latin typeface="inherit"/>
              </a:rPr>
              <a:t>question</a:t>
            </a:r>
            <a:r>
              <a:rPr lang="hu-HU" b="1" dirty="0">
                <a:latin typeface="inherit"/>
              </a:rPr>
              <a:t>:</a:t>
            </a:r>
            <a:endParaRPr lang="en-US" b="1" i="0" dirty="0">
              <a:effectLst/>
              <a:latin typeface="inherit"/>
            </a:endParaRPr>
          </a:p>
          <a:p>
            <a:pPr marL="0" indent="0">
              <a:buNone/>
            </a:pPr>
            <a:r>
              <a:rPr lang="hu-HU" b="1" dirty="0">
                <a:latin typeface="Helvetica Neue"/>
              </a:rPr>
              <a:t>A</a:t>
            </a:r>
            <a:r>
              <a:rPr lang="en-US" b="1" i="0" dirty="0">
                <a:effectLst/>
                <a:latin typeface="Helvetica Neue"/>
              </a:rPr>
              <a:t>re there any patterns or themes to the types of species that become endangered?</a:t>
            </a:r>
            <a:r>
              <a:rPr lang="hu-HU" dirty="0">
                <a:latin typeface="Helvetica Neue"/>
              </a:rPr>
              <a:t> (</a:t>
            </a:r>
            <a:r>
              <a:rPr lang="hu-HU" dirty="0" err="1">
                <a:latin typeface="Helvetica Neue"/>
              </a:rPr>
              <a:t>from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Codecademy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Task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Description</a:t>
            </a:r>
            <a:r>
              <a:rPr lang="hu-HU" dirty="0">
                <a:latin typeface="Helvetica Neue"/>
              </a:rPr>
              <a:t>)</a:t>
            </a:r>
          </a:p>
          <a:p>
            <a:r>
              <a:rPr lang="hu-HU" dirty="0">
                <a:latin typeface="Helvetica Neue"/>
              </a:rPr>
              <a:t>2 </a:t>
            </a:r>
            <a:r>
              <a:rPr lang="hu-HU" dirty="0" err="1">
                <a:latin typeface="Helvetica Neue"/>
              </a:rPr>
              <a:t>area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to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investigate</a:t>
            </a:r>
            <a:endParaRPr lang="hu-HU" dirty="0">
              <a:latin typeface="Helvetica Neue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Helvetica Neue"/>
              </a:rPr>
              <a:t>I. </a:t>
            </a:r>
            <a:r>
              <a:rPr lang="en-US" b="0" i="0" dirty="0">
                <a:effectLst/>
                <a:latin typeface="Helvetica Neue"/>
              </a:rPr>
              <a:t>relation of category and endangered status</a:t>
            </a:r>
            <a:endParaRPr lang="hu-HU" b="0" i="0" dirty="0">
              <a:effectLst/>
              <a:latin typeface="Helvetica Neue"/>
            </a:endParaRPr>
          </a:p>
          <a:p>
            <a:pPr marL="685800" lvl="1"/>
            <a:r>
              <a:rPr lang="hu-HU" dirty="0" err="1">
                <a:latin typeface="Helvetica Neue"/>
              </a:rPr>
              <a:t>Are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there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any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categories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which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have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bigger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probability</a:t>
            </a:r>
            <a:r>
              <a:rPr lang="hu-HU" dirty="0">
                <a:latin typeface="Helvetica Neue"/>
              </a:rPr>
              <a:t> </a:t>
            </a:r>
            <a:r>
              <a:rPr lang="hu-HU" dirty="0" err="1">
                <a:latin typeface="Helvetica Neue"/>
              </a:rPr>
              <a:t>to</a:t>
            </a:r>
            <a:r>
              <a:rPr lang="hu-HU" dirty="0">
                <a:latin typeface="Helvetica Neue"/>
              </a:rPr>
              <a:t> be in </a:t>
            </a:r>
            <a:r>
              <a:rPr lang="hu-HU" dirty="0" err="1">
                <a:latin typeface="Helvetica Neue"/>
              </a:rPr>
              <a:t>danger</a:t>
            </a:r>
            <a:r>
              <a:rPr lang="hu-HU" dirty="0">
                <a:latin typeface="Helvetica Neue"/>
              </a:rPr>
              <a:t>?</a:t>
            </a:r>
            <a:endParaRPr lang="en-US" b="0" i="0" dirty="0">
              <a:effectLst/>
              <a:latin typeface="Helvetica Neue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Helvetica Neue"/>
              </a:rPr>
              <a:t>II. </a:t>
            </a:r>
            <a:r>
              <a:rPr lang="en-US" b="0" i="0" dirty="0">
                <a:effectLst/>
                <a:latin typeface="Helvetica Neue"/>
              </a:rPr>
              <a:t>relation of endangered status and park name</a:t>
            </a:r>
          </a:p>
          <a:p>
            <a:pPr lvl="1"/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national</a:t>
            </a:r>
            <a:r>
              <a:rPr lang="hu-HU" dirty="0"/>
              <a:t> </a:t>
            </a:r>
            <a:r>
              <a:rPr lang="hu-HU" dirty="0" err="1"/>
              <a:t>parks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more </a:t>
            </a:r>
            <a:r>
              <a:rPr lang="hu-HU" dirty="0" err="1"/>
              <a:t>endangered</a:t>
            </a:r>
            <a:r>
              <a:rPr lang="hu-HU" dirty="0"/>
              <a:t> species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observed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places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593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1961F8-6957-4764-8D3F-42C8B3B0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Tartalom helye 5" descr="A képen diagram látható&#10;&#10;Automatikusan generált leírás">
            <a:extLst>
              <a:ext uri="{FF2B5EF4-FFF2-40B4-BE49-F238E27FC236}">
                <a16:creationId xmlns:a16="http://schemas.microsoft.com/office/drawing/2014/main" id="{C67DE521-1C54-7DEE-996F-E82AF6C58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13" y="2019075"/>
            <a:ext cx="4679531" cy="3737946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7" name="Táblázat 4">
            <a:extLst>
              <a:ext uri="{FF2B5EF4-FFF2-40B4-BE49-F238E27FC236}">
                <a16:creationId xmlns:a16="http://schemas.microsoft.com/office/drawing/2014/main" id="{CD8DF3B7-D342-B2B8-17EC-05032EBED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716852"/>
              </p:ext>
            </p:extLst>
          </p:nvPr>
        </p:nvGraphicFramePr>
        <p:xfrm>
          <a:off x="6096001" y="1363648"/>
          <a:ext cx="5143501" cy="411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556">
                  <a:extLst>
                    <a:ext uri="{9D8B030D-6E8A-4147-A177-3AD203B41FA5}">
                      <a16:colId xmlns:a16="http://schemas.microsoft.com/office/drawing/2014/main" val="1174451264"/>
                    </a:ext>
                  </a:extLst>
                </a:gridCol>
                <a:gridCol w="3111945">
                  <a:extLst>
                    <a:ext uri="{9D8B030D-6E8A-4147-A177-3AD203B41FA5}">
                      <a16:colId xmlns:a16="http://schemas.microsoft.com/office/drawing/2014/main" val="2994168283"/>
                    </a:ext>
                  </a:extLst>
                </a:gridCol>
              </a:tblGrid>
              <a:tr h="381314">
                <a:tc>
                  <a:txBody>
                    <a:bodyPr/>
                    <a:lstStyle/>
                    <a:p>
                      <a:r>
                        <a:rPr lang="hu-HU" sz="1500" dirty="0"/>
                        <a:t>Research</a:t>
                      </a:r>
                    </a:p>
                  </a:txBody>
                  <a:tcPr marL="76263" marR="76263" marT="38131" marB="38131"/>
                </a:tc>
                <a:tc>
                  <a:txBody>
                    <a:bodyPr/>
                    <a:lstStyle/>
                    <a:p>
                      <a:r>
                        <a:rPr lang="hu-HU" sz="1500" dirty="0" err="1"/>
                        <a:t>Result</a:t>
                      </a:r>
                      <a:endParaRPr lang="hu-HU" sz="1500" dirty="0"/>
                    </a:p>
                  </a:txBody>
                  <a:tcPr marL="76263" marR="76263" marT="38131" marB="38131"/>
                </a:tc>
                <a:extLst>
                  <a:ext uri="{0D108BD9-81ED-4DB2-BD59-A6C34878D82A}">
                    <a16:rowId xmlns:a16="http://schemas.microsoft.com/office/drawing/2014/main" val="3054933681"/>
                  </a:ext>
                </a:extLst>
              </a:tr>
              <a:tr h="564345">
                <a:tc>
                  <a:txBody>
                    <a:bodyPr/>
                    <a:lstStyle/>
                    <a:p>
                      <a:r>
                        <a:rPr lang="hu-HU" sz="1500"/>
                        <a:t>Most </a:t>
                      </a:r>
                      <a:r>
                        <a:rPr lang="hu-HU" sz="1500" err="1"/>
                        <a:t>representative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conservation</a:t>
                      </a:r>
                      <a:r>
                        <a:rPr lang="hu-HU" sz="1500"/>
                        <a:t> status</a:t>
                      </a:r>
                    </a:p>
                  </a:txBody>
                  <a:tcPr marL="76263" marR="76263" marT="38131" marB="38131"/>
                </a:tc>
                <a:tc>
                  <a:txBody>
                    <a:bodyPr/>
                    <a:lstStyle/>
                    <a:p>
                      <a:r>
                        <a:rPr lang="hu-HU" sz="1500" err="1"/>
                        <a:t>Not</a:t>
                      </a:r>
                      <a:r>
                        <a:rPr lang="hu-HU" sz="1500"/>
                        <a:t> in </a:t>
                      </a:r>
                      <a:r>
                        <a:rPr lang="hu-HU" sz="1500" err="1"/>
                        <a:t>danger</a:t>
                      </a:r>
                      <a:r>
                        <a:rPr lang="hu-HU" sz="1500"/>
                        <a:t>, species of </a:t>
                      </a:r>
                      <a:r>
                        <a:rPr lang="hu-HU" sz="1500" err="1"/>
                        <a:t>concern</a:t>
                      </a:r>
                      <a:endParaRPr lang="hu-HU" sz="1500"/>
                    </a:p>
                  </a:txBody>
                  <a:tcPr marL="76263" marR="76263" marT="38131" marB="38131"/>
                </a:tc>
                <a:extLst>
                  <a:ext uri="{0D108BD9-81ED-4DB2-BD59-A6C34878D82A}">
                    <a16:rowId xmlns:a16="http://schemas.microsoft.com/office/drawing/2014/main" val="707684537"/>
                  </a:ext>
                </a:extLst>
              </a:tr>
              <a:tr h="793133">
                <a:tc>
                  <a:txBody>
                    <a:bodyPr/>
                    <a:lstStyle/>
                    <a:p>
                      <a:r>
                        <a:rPr lang="hu-HU" sz="1500"/>
                        <a:t>Most </a:t>
                      </a:r>
                      <a:r>
                        <a:rPr lang="hu-HU" sz="1500" err="1"/>
                        <a:t>representative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category</a:t>
                      </a:r>
                      <a:endParaRPr lang="hu-HU" sz="1500"/>
                    </a:p>
                  </a:txBody>
                  <a:tcPr marL="76263" marR="76263" marT="38131" marB="38131"/>
                </a:tc>
                <a:tc>
                  <a:txBody>
                    <a:bodyPr/>
                    <a:lstStyle/>
                    <a:p>
                      <a:r>
                        <a:rPr lang="hu-HU" sz="1500" err="1"/>
                        <a:t>All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data</a:t>
                      </a:r>
                      <a:r>
                        <a:rPr lang="hu-HU" sz="1500"/>
                        <a:t>: </a:t>
                      </a:r>
                      <a:r>
                        <a:rPr lang="hu-HU" sz="1500" err="1"/>
                        <a:t>vascular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plants</a:t>
                      </a:r>
                      <a:endParaRPr lang="hu-HU" sz="1500"/>
                    </a:p>
                    <a:p>
                      <a:r>
                        <a:rPr lang="hu-HU" sz="1500"/>
                        <a:t>In </a:t>
                      </a:r>
                      <a:r>
                        <a:rPr lang="hu-HU" sz="1500" err="1"/>
                        <a:t>danger</a:t>
                      </a:r>
                      <a:r>
                        <a:rPr lang="hu-HU" sz="1500"/>
                        <a:t>: </a:t>
                      </a:r>
                      <a:r>
                        <a:rPr lang="hu-HU" sz="1500" err="1"/>
                        <a:t>birds</a:t>
                      </a:r>
                      <a:r>
                        <a:rPr lang="hu-HU" sz="1500"/>
                        <a:t>, </a:t>
                      </a:r>
                      <a:r>
                        <a:rPr lang="hu-HU" sz="1500" err="1"/>
                        <a:t>vascular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plants</a:t>
                      </a:r>
                      <a:r>
                        <a:rPr lang="hu-HU" sz="1500"/>
                        <a:t>, </a:t>
                      </a:r>
                      <a:r>
                        <a:rPr lang="hu-HU" sz="1500" err="1"/>
                        <a:t>mammal</a:t>
                      </a:r>
                      <a:endParaRPr lang="hu-HU" sz="1500"/>
                    </a:p>
                  </a:txBody>
                  <a:tcPr marL="76263" marR="76263" marT="38131" marB="38131"/>
                </a:tc>
                <a:extLst>
                  <a:ext uri="{0D108BD9-81ED-4DB2-BD59-A6C34878D82A}">
                    <a16:rowId xmlns:a16="http://schemas.microsoft.com/office/drawing/2014/main" val="1739777490"/>
                  </a:ext>
                </a:extLst>
              </a:tr>
              <a:tr h="564345">
                <a:tc>
                  <a:txBody>
                    <a:bodyPr/>
                    <a:lstStyle/>
                    <a:p>
                      <a:r>
                        <a:rPr lang="hu-HU" sz="1500"/>
                        <a:t>Percent of species in </a:t>
                      </a:r>
                      <a:r>
                        <a:rPr lang="hu-HU" sz="1500" err="1"/>
                        <a:t>danger</a:t>
                      </a:r>
                      <a:endParaRPr lang="hu-HU" sz="1500"/>
                    </a:p>
                  </a:txBody>
                  <a:tcPr marL="76263" marR="76263" marT="38131" marB="38131"/>
                </a:tc>
                <a:tc>
                  <a:txBody>
                    <a:bodyPr/>
                    <a:lstStyle/>
                    <a:p>
                      <a:r>
                        <a:rPr lang="hu-HU" sz="1500" err="1"/>
                        <a:t>Mammal</a:t>
                      </a:r>
                      <a:r>
                        <a:rPr lang="hu-HU" sz="1500"/>
                        <a:t> (17.51), </a:t>
                      </a:r>
                      <a:r>
                        <a:rPr lang="hu-HU" sz="1500" err="1"/>
                        <a:t>birds</a:t>
                      </a:r>
                      <a:r>
                        <a:rPr lang="hu-HU" sz="1500"/>
                        <a:t> (15.36) – </a:t>
                      </a:r>
                      <a:r>
                        <a:rPr lang="hu-HU" sz="1500" err="1"/>
                        <a:t>vascular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plants</a:t>
                      </a:r>
                      <a:r>
                        <a:rPr lang="hu-HU" sz="1500"/>
                        <a:t> (1.07)</a:t>
                      </a:r>
                    </a:p>
                  </a:txBody>
                  <a:tcPr marL="76263" marR="76263" marT="38131" marB="38131"/>
                </a:tc>
                <a:extLst>
                  <a:ext uri="{0D108BD9-81ED-4DB2-BD59-A6C34878D82A}">
                    <a16:rowId xmlns:a16="http://schemas.microsoft.com/office/drawing/2014/main" val="545822121"/>
                  </a:ext>
                </a:extLst>
              </a:tr>
              <a:tr h="1021922">
                <a:tc>
                  <a:txBody>
                    <a:bodyPr/>
                    <a:lstStyle/>
                    <a:p>
                      <a:r>
                        <a:rPr lang="hu-HU" sz="1500" err="1"/>
                        <a:t>Relation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between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category</a:t>
                      </a:r>
                      <a:r>
                        <a:rPr lang="hu-HU" sz="1500"/>
                        <a:t> and </a:t>
                      </a:r>
                      <a:r>
                        <a:rPr lang="hu-HU" sz="1500" err="1"/>
                        <a:t>being</a:t>
                      </a:r>
                      <a:r>
                        <a:rPr lang="hu-HU" sz="1500"/>
                        <a:t> in </a:t>
                      </a:r>
                      <a:r>
                        <a:rPr lang="hu-HU" sz="1500" err="1"/>
                        <a:t>danger</a:t>
                      </a:r>
                      <a:endParaRPr lang="hu-HU" sz="1500"/>
                    </a:p>
                  </a:txBody>
                  <a:tcPr marL="76263" marR="76263" marT="38131" marB="38131"/>
                </a:tc>
                <a:tc>
                  <a:txBody>
                    <a:bodyPr/>
                    <a:lstStyle/>
                    <a:p>
                      <a:r>
                        <a:rPr lang="hu-HU" sz="1500" err="1"/>
                        <a:t>Mammals</a:t>
                      </a:r>
                      <a:r>
                        <a:rPr lang="hu-HU" sz="1500"/>
                        <a:t> – </a:t>
                      </a:r>
                      <a:r>
                        <a:rPr lang="hu-HU" sz="1500" err="1"/>
                        <a:t>birds</a:t>
                      </a:r>
                      <a:r>
                        <a:rPr lang="hu-HU" sz="1500"/>
                        <a:t>: no </a:t>
                      </a:r>
                      <a:r>
                        <a:rPr lang="hu-HU" sz="1500" err="1"/>
                        <a:t>relation</a:t>
                      </a:r>
                      <a:endParaRPr lang="hu-HU" sz="1500"/>
                    </a:p>
                    <a:p>
                      <a:r>
                        <a:rPr lang="hu-HU" sz="1500" err="1"/>
                        <a:t>Mammals</a:t>
                      </a:r>
                      <a:r>
                        <a:rPr lang="hu-HU" sz="1500"/>
                        <a:t> – </a:t>
                      </a:r>
                      <a:r>
                        <a:rPr lang="hu-HU" sz="1500" err="1"/>
                        <a:t>reptiles</a:t>
                      </a:r>
                      <a:r>
                        <a:rPr lang="hu-HU" sz="1500"/>
                        <a:t> : </a:t>
                      </a:r>
                      <a:r>
                        <a:rPr lang="hu-HU" sz="1500" err="1"/>
                        <a:t>seems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to</a:t>
                      </a:r>
                      <a:r>
                        <a:rPr lang="hu-HU" sz="1500"/>
                        <a:t> be in </a:t>
                      </a:r>
                      <a:r>
                        <a:rPr lang="hu-HU" sz="1500" err="1"/>
                        <a:t>relation</a:t>
                      </a:r>
                      <a:endParaRPr lang="hu-HU" sz="1500"/>
                    </a:p>
                    <a:p>
                      <a:r>
                        <a:rPr lang="hu-HU" sz="1500" err="1"/>
                        <a:t>Birds</a:t>
                      </a:r>
                      <a:r>
                        <a:rPr lang="hu-HU" sz="1500"/>
                        <a:t> – </a:t>
                      </a:r>
                      <a:r>
                        <a:rPr lang="hu-HU" sz="1500" err="1"/>
                        <a:t>reptiles</a:t>
                      </a:r>
                      <a:r>
                        <a:rPr lang="hu-HU" sz="1500"/>
                        <a:t>: </a:t>
                      </a:r>
                      <a:r>
                        <a:rPr lang="hu-HU" sz="1500" err="1"/>
                        <a:t>maybe</a:t>
                      </a:r>
                      <a:endParaRPr lang="hu-HU" sz="1500"/>
                    </a:p>
                  </a:txBody>
                  <a:tcPr marL="76263" marR="76263" marT="38131" marB="38131"/>
                </a:tc>
                <a:extLst>
                  <a:ext uri="{0D108BD9-81ED-4DB2-BD59-A6C34878D82A}">
                    <a16:rowId xmlns:a16="http://schemas.microsoft.com/office/drawing/2014/main" val="4011586923"/>
                  </a:ext>
                </a:extLst>
              </a:tr>
              <a:tr h="793133">
                <a:tc>
                  <a:txBody>
                    <a:bodyPr/>
                    <a:lstStyle/>
                    <a:p>
                      <a:r>
                        <a:rPr lang="hu-HU" sz="1500" err="1"/>
                        <a:t>Relation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between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national</a:t>
                      </a:r>
                      <a:r>
                        <a:rPr lang="hu-HU" sz="1500"/>
                        <a:t> </a:t>
                      </a:r>
                      <a:r>
                        <a:rPr lang="hu-HU" sz="1500" err="1"/>
                        <a:t>parks</a:t>
                      </a:r>
                      <a:r>
                        <a:rPr lang="hu-HU" sz="1500"/>
                        <a:t> and </a:t>
                      </a:r>
                      <a:r>
                        <a:rPr lang="hu-HU" sz="1500" err="1"/>
                        <a:t>being</a:t>
                      </a:r>
                      <a:r>
                        <a:rPr lang="hu-HU" sz="1500"/>
                        <a:t> in </a:t>
                      </a:r>
                      <a:r>
                        <a:rPr lang="hu-HU" sz="1500" err="1"/>
                        <a:t>danger</a:t>
                      </a:r>
                      <a:endParaRPr lang="hu-HU" sz="1500"/>
                    </a:p>
                  </a:txBody>
                  <a:tcPr marL="76263" marR="76263" marT="38131" marB="38131"/>
                </a:tc>
                <a:tc>
                  <a:txBody>
                    <a:bodyPr/>
                    <a:lstStyle/>
                    <a:p>
                      <a:r>
                        <a:rPr lang="hu-HU" sz="1500" dirty="0"/>
                        <a:t>No </a:t>
                      </a:r>
                      <a:r>
                        <a:rPr lang="hu-HU" sz="1500" dirty="0" err="1"/>
                        <a:t>connection</a:t>
                      </a:r>
                      <a:r>
                        <a:rPr lang="hu-HU" sz="1500" dirty="0"/>
                        <a:t> </a:t>
                      </a:r>
                      <a:r>
                        <a:rPr lang="hu-HU" sz="1500" dirty="0" err="1"/>
                        <a:t>detected</a:t>
                      </a:r>
                      <a:endParaRPr lang="hu-HU" sz="1500" dirty="0"/>
                    </a:p>
                  </a:txBody>
                  <a:tcPr marL="76263" marR="76263" marT="38131" marB="38131"/>
                </a:tc>
                <a:extLst>
                  <a:ext uri="{0D108BD9-81ED-4DB2-BD59-A6C34878D82A}">
                    <a16:rowId xmlns:a16="http://schemas.microsoft.com/office/drawing/2014/main" val="3311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1" name="Picture 4" descr="Magnifying glass showing decling performance">
            <a:extLst>
              <a:ext uri="{FF2B5EF4-FFF2-40B4-BE49-F238E27FC236}">
                <a16:creationId xmlns:a16="http://schemas.microsoft.com/office/drawing/2014/main" id="{DF0646D6-AA40-3CA7-D157-5CEC52FB9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9" t="839" r="37753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859C030-2A4D-7513-5488-D6E9002C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7313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ED690-BBEA-C419-8047-FA76C937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>
                <a:latin typeface="Helvetica Neue"/>
              </a:rPr>
              <a:t>R</a:t>
            </a:r>
            <a:r>
              <a:rPr lang="en-US" sz="2800" b="0" i="0">
                <a:effectLst/>
                <a:latin typeface="Helvetica Neue"/>
              </a:rPr>
              <a:t>elation of </a:t>
            </a:r>
            <a:r>
              <a:rPr lang="hu-HU" sz="2800" b="0" i="0">
                <a:effectLst/>
                <a:latin typeface="Helvetica Neue"/>
              </a:rPr>
              <a:t>C</a:t>
            </a:r>
            <a:r>
              <a:rPr lang="en-US" sz="2800" b="0" i="0" err="1">
                <a:effectLst/>
                <a:latin typeface="Helvetica Neue"/>
              </a:rPr>
              <a:t>ategory</a:t>
            </a:r>
            <a:r>
              <a:rPr lang="en-US" sz="2800" b="0" i="0">
                <a:effectLst/>
                <a:latin typeface="Helvetica Neue"/>
              </a:rPr>
              <a:t> and </a:t>
            </a:r>
            <a:r>
              <a:rPr lang="hu-HU" sz="2800" b="0" i="0">
                <a:effectLst/>
                <a:latin typeface="Helvetica Neue"/>
              </a:rPr>
              <a:t>E</a:t>
            </a:r>
            <a:r>
              <a:rPr lang="en-US" sz="2800" b="0" i="0" err="1">
                <a:effectLst/>
                <a:latin typeface="Helvetica Neue"/>
              </a:rPr>
              <a:t>ndangered</a:t>
            </a:r>
            <a:r>
              <a:rPr lang="en-US" sz="2800" b="0" i="0">
                <a:effectLst/>
                <a:latin typeface="Helvetica Neue"/>
              </a:rPr>
              <a:t> </a:t>
            </a:r>
            <a:r>
              <a:rPr lang="hu-HU" sz="2800" b="0" i="0">
                <a:effectLst/>
                <a:latin typeface="Helvetica Neue"/>
              </a:rPr>
              <a:t>S</a:t>
            </a:r>
            <a:r>
              <a:rPr lang="en-US" sz="2800" b="0" i="0">
                <a:effectLst/>
                <a:latin typeface="Helvetica Neue"/>
              </a:rPr>
              <a:t>tatus</a:t>
            </a:r>
            <a:endParaRPr lang="hu-HU" sz="28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3C776D-8A52-92EA-0E29-FB059240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 Neue"/>
              </a:rPr>
              <a:t>how representative are the grades among conservation status</a:t>
            </a:r>
            <a:r>
              <a:rPr lang="hu-HU" b="0" i="0">
                <a:effectLst/>
                <a:latin typeface="Helvetica Neue"/>
              </a:rPr>
              <a:t>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 Neue"/>
              </a:rPr>
              <a:t>what are the proportions of categories to each other, which is the most representative category in this data</a:t>
            </a:r>
            <a:r>
              <a:rPr lang="hu-HU" b="0" i="0">
                <a:effectLst/>
                <a:latin typeface="Helvetica Neue"/>
              </a:rPr>
              <a:t>?</a:t>
            </a:r>
            <a:endParaRPr lang="en-US" b="0" i="0">
              <a:effectLst/>
              <a:latin typeface="Helvetica Neue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 Neue"/>
              </a:rPr>
              <a:t>how is the proportion of species in somehow endangered status to all species</a:t>
            </a:r>
            <a:r>
              <a:rPr lang="hu-HU" b="0" i="0">
                <a:effectLst/>
                <a:latin typeface="Helvetica Neue"/>
              </a:rPr>
              <a:t>?</a:t>
            </a:r>
            <a:endParaRPr lang="en-US" b="0" i="0">
              <a:effectLst/>
              <a:latin typeface="Helvetica Neue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 Neue"/>
              </a:rPr>
              <a:t>is there a connection between categories and being in somehow endangered</a:t>
            </a:r>
            <a:r>
              <a:rPr lang="hu-HU" b="0" i="0">
                <a:effectLst/>
                <a:latin typeface="Helvetica Neue"/>
              </a:rPr>
              <a:t>?</a:t>
            </a:r>
            <a:endParaRPr lang="en-US" b="0" i="0">
              <a:effectLst/>
              <a:latin typeface="Helvetica Neue"/>
            </a:endParaRPr>
          </a:p>
          <a:p>
            <a:endParaRPr lang="hu-HU" dirty="0"/>
          </a:p>
        </p:txBody>
      </p:sp>
      <p:pic>
        <p:nvPicPr>
          <p:cNvPr id="5" name="Picture 4" descr="Farkas a hóban">
            <a:extLst>
              <a:ext uri="{FF2B5EF4-FFF2-40B4-BE49-F238E27FC236}">
                <a16:creationId xmlns:a16="http://schemas.microsoft.com/office/drawing/2014/main" id="{2707C289-A9A0-E5AD-CD57-1A3DD1026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220528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139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5A3A83-EFF9-304E-FA89-106EA78A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Conservation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Status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by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Species in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Danger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hu-HU" dirty="0"/>
          </a:p>
        </p:txBody>
      </p:sp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4ABF57B0-EFAF-4A08-AB98-6DEB04E2E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150" y="1542511"/>
            <a:ext cx="5791199" cy="5243519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443649D-E6C0-B73B-E69A-54B05E2C375D}"/>
              </a:ext>
            </a:extLst>
          </p:cNvPr>
          <p:cNvSpPr txBox="1"/>
          <p:nvPr/>
        </p:nvSpPr>
        <p:spPr>
          <a:xfrm rot="10800000" flipH="1" flipV="1">
            <a:off x="132366" y="1542511"/>
            <a:ext cx="4028815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a</a:t>
            </a: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ll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: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concerned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grade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: 151 – 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Endangered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: 15 – 8.3 %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Threatened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Helvetica Neue"/>
              </a:rPr>
              <a:t>In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Recovery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: 4</a:t>
            </a:r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990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226FA-C8E0-767F-5ECE-3FE25945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 err="1">
                <a:solidFill>
                  <a:srgbClr val="000000"/>
                </a:solidFill>
                <a:effectLst/>
                <a:latin typeface="Helvetica Neue"/>
              </a:rPr>
              <a:t>Representation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ategories</a:t>
            </a:r>
            <a:endParaRPr lang="hu-HU" dirty="0"/>
          </a:p>
        </p:txBody>
      </p:sp>
      <p:pic>
        <p:nvPicPr>
          <p:cNvPr id="9" name="Tartalom helye 8" descr="A képen diagram látható&#10;&#10;Automatikusan generált leírás">
            <a:extLst>
              <a:ext uri="{FF2B5EF4-FFF2-40B4-BE49-F238E27FC236}">
                <a16:creationId xmlns:a16="http://schemas.microsoft.com/office/drawing/2014/main" id="{19CE92EB-EE73-1CAB-5DB1-A04E827B2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" t="4611" r="5185"/>
          <a:stretch/>
        </p:blipFill>
        <p:spPr>
          <a:xfrm>
            <a:off x="0" y="1343025"/>
            <a:ext cx="6786563" cy="5514975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AFF2F0D-6269-95E6-6F1C-7877C035172B}"/>
              </a:ext>
            </a:extLst>
          </p:cNvPr>
          <p:cNvSpPr txBox="1"/>
          <p:nvPr/>
        </p:nvSpPr>
        <p:spPr>
          <a:xfrm>
            <a:off x="7209183" y="1700213"/>
            <a:ext cx="4192242" cy="45243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All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Data:</a:t>
            </a:r>
          </a:p>
          <a:p>
            <a:pPr marL="800100" lvl="1" indent="-342900">
              <a:buAutoNum type="arabicPeriod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(4262)</a:t>
            </a:r>
          </a:p>
          <a:p>
            <a:pPr marL="800100" lvl="1" indent="-342900"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Birds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(488)</a:t>
            </a:r>
          </a:p>
          <a:p>
            <a:pPr marL="800100" lvl="1" indent="-342900">
              <a:buAutoNum type="arabicPeriod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Nonvascular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(333)</a:t>
            </a:r>
          </a:p>
          <a:p>
            <a:pPr marL="800100" lvl="1" indent="-342900"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Mammal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(177)</a:t>
            </a:r>
          </a:p>
          <a:p>
            <a:pPr lvl="1"/>
            <a:endParaRPr lang="hu-HU" dirty="0">
              <a:solidFill>
                <a:schemeClr val="bg1"/>
              </a:solidFill>
              <a:latin typeface="Helvetica Neue"/>
            </a:endParaRPr>
          </a:p>
          <a:p>
            <a:pPr lvl="1"/>
            <a:endParaRPr lang="hu-HU" dirty="0">
              <a:solidFill>
                <a:schemeClr val="bg1"/>
              </a:solidFill>
              <a:latin typeface="Helvetica Neue"/>
            </a:endParaRPr>
          </a:p>
          <a:p>
            <a:pPr lvl="1"/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Helvetica Neue"/>
              </a:rPr>
              <a:t>In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Danger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Birds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(79)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(46)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Mammal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(38)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Helvetica Neue"/>
              </a:rPr>
              <a:t>6.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Nonvascular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(5)</a:t>
            </a:r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0858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1712</TotalTime>
  <Words>1001</Words>
  <Application>Microsoft Office PowerPoint</Application>
  <PresentationFormat>Szélesvásznú</PresentationFormat>
  <Paragraphs>137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2" baseType="lpstr">
      <vt:lpstr>Arial</vt:lpstr>
      <vt:lpstr>Helvetica Neue</vt:lpstr>
      <vt:lpstr>inherit</vt:lpstr>
      <vt:lpstr>Trebuchet MS</vt:lpstr>
      <vt:lpstr>Wingdings 3</vt:lpstr>
      <vt:lpstr>Dimenzió</vt:lpstr>
      <vt:lpstr>Biodiversity in National Parks</vt:lpstr>
      <vt:lpstr>The Data</vt:lpstr>
      <vt:lpstr>Species and Observations</vt:lpstr>
      <vt:lpstr>Questions</vt:lpstr>
      <vt:lpstr>Results</vt:lpstr>
      <vt:lpstr>Analysis</vt:lpstr>
      <vt:lpstr>Relation of Category and Endangered Status</vt:lpstr>
      <vt:lpstr>Conservation Status by Species in Danger </vt:lpstr>
      <vt:lpstr>Representation of Categories</vt:lpstr>
      <vt:lpstr>Proportion of Species in Danger to All Species </vt:lpstr>
      <vt:lpstr>Relation of Category and Endangered Status  </vt:lpstr>
      <vt:lpstr>Mammal vs Bird</vt:lpstr>
      <vt:lpstr>Mammal vs Reptile</vt:lpstr>
      <vt:lpstr>Bird vs Reptile</vt:lpstr>
      <vt:lpstr>Relation of Endangered Status and National Park </vt:lpstr>
      <vt:lpstr>Number of Observations of Species in Danger in National Parks</vt:lpstr>
      <vt:lpstr>Observations of Species in Different Status in Parks </vt:lpstr>
      <vt:lpstr>Observations of Common Names in National Parks </vt:lpstr>
      <vt:lpstr>Discussion</vt:lpstr>
      <vt:lpstr>Appendix</vt:lpstr>
      <vt:lpstr>Species</vt:lpstr>
      <vt:lpstr>Observations</vt:lpstr>
      <vt:lpstr>Number of Observations of Species in Danger by Categories </vt:lpstr>
      <vt:lpstr>Observations of Species in Different Status in Parks</vt:lpstr>
      <vt:lpstr>Endangered Species</vt:lpstr>
      <vt:lpstr>Endangered Species - Dataframe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National Parks</dc:title>
  <dc:creator>Veronika Konczné Guld</dc:creator>
  <cp:lastModifiedBy>Veronika Konczné Guld</cp:lastModifiedBy>
  <cp:revision>8</cp:revision>
  <dcterms:created xsi:type="dcterms:W3CDTF">2023-04-16T11:02:41Z</dcterms:created>
  <dcterms:modified xsi:type="dcterms:W3CDTF">2023-04-18T11:01:19Z</dcterms:modified>
</cp:coreProperties>
</file>