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modernComment_101_C62EEF5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  <p:sldId id="257" r:id="rId3"/>
    <p:sldId id="264" r:id="rId4"/>
    <p:sldId id="265" r:id="rId5"/>
    <p:sldId id="258" r:id="rId6"/>
    <p:sldId id="266" r:id="rId7"/>
    <p:sldId id="269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59" r:id="rId20"/>
    <p:sldId id="260" r:id="rId21"/>
    <p:sldId id="261" r:id="rId22"/>
    <p:sldId id="262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A1D1BD-762E-7B5C-16ED-67BCA12EAF8B}" name="Veronika Konczné Guld" initials="VKG" userId="813eaa192535077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modernComment_101_C62EEF5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55A0DA8-9422-4D83-A90D-E45662AA58F0}" authorId="{A8A1D1BD-762E-7B5C-16ED-67BCA12EAF8B}" created="2023-04-16T11:12:51.50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24964698" sldId="257"/>
      <ac:spMk id="3" creationId="{9ABB6B83-70B0-FB1F-0E01-9161D517B072}"/>
    </ac:deMkLst>
    <p188:txBody>
      <a:bodyPr/>
      <a:lstStyle/>
      <a:p>
        <a:r>
          <a:rPr lang="hu-HU"/>
          <a:t>https://www.codecademy.com/journeys/data-scientist-aly/paths/dsalycj-22-data-science-foundations-ii/tracks/dsalycj-22-portfolio-project/modules/dscp-biodiversity-in-national-parks-96f8bfcc-38bf-4152-b493-e8273126fc20/kanban_projects/biodiversity-in-national-parks-portfolio-project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5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494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71227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295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85591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223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73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4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3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0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4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6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5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1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4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C62EEF5A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79E228-F81F-C5D6-6A11-4BEADEA27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Biodiversity</a:t>
            </a:r>
            <a:r>
              <a:rPr lang="hu-HU" dirty="0"/>
              <a:t> in National </a:t>
            </a:r>
            <a:r>
              <a:rPr lang="hu-HU" dirty="0" err="1"/>
              <a:t>Parks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EA58A21-A3E7-8AE1-4C4E-1CE60909E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Codecademy</a:t>
            </a:r>
            <a:r>
              <a:rPr lang="hu-HU" dirty="0"/>
              <a:t> </a:t>
            </a:r>
            <a:r>
              <a:rPr lang="hu-HU" dirty="0" err="1"/>
              <a:t>Portfolio</a:t>
            </a:r>
            <a:r>
              <a:rPr lang="hu-HU" dirty="0"/>
              <a:t> Project</a:t>
            </a:r>
          </a:p>
          <a:p>
            <a:r>
              <a:rPr lang="hu-HU" dirty="0"/>
              <a:t>Veronika Konczné Guld, 2023. április</a:t>
            </a:r>
          </a:p>
        </p:txBody>
      </p:sp>
    </p:spTree>
    <p:extLst>
      <p:ext uri="{BB962C8B-B14F-4D97-AF65-F5344CB8AC3E}">
        <p14:creationId xmlns:p14="http://schemas.microsoft.com/office/powerpoint/2010/main" val="3792365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34CBFE-0B61-2763-E38F-237381E7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3600" b="0" i="0" dirty="0" err="1">
                <a:solidFill>
                  <a:srgbClr val="000000"/>
                </a:solidFill>
                <a:effectLst/>
                <a:latin typeface="Helvetica Neue"/>
              </a:rPr>
              <a:t>Relation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Helvetica Neue"/>
              </a:rPr>
              <a:t> of </a:t>
            </a:r>
            <a:r>
              <a:rPr lang="hu-HU" sz="3600" b="0" i="0" dirty="0" err="1">
                <a:solidFill>
                  <a:srgbClr val="000000"/>
                </a:solidFill>
                <a:effectLst/>
                <a:latin typeface="Helvetica Neue"/>
              </a:rPr>
              <a:t>Category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Helvetica Neue"/>
              </a:rPr>
              <a:t> and </a:t>
            </a:r>
            <a:r>
              <a:rPr lang="hu-HU" sz="3600" b="0" i="0" dirty="0" err="1">
                <a:solidFill>
                  <a:srgbClr val="000000"/>
                </a:solidFill>
                <a:effectLst/>
                <a:latin typeface="Helvetica Neue"/>
              </a:rPr>
              <a:t>Endangered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Helvetica Neue"/>
              </a:rPr>
              <a:t> Status </a:t>
            </a:r>
            <a:br>
              <a:rPr lang="en-US" sz="3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870E495-487B-0E17-08A0-7AD3C151A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214" t="50890" r="37104" b="18665"/>
          <a:stretch/>
        </p:blipFill>
        <p:spPr>
          <a:xfrm>
            <a:off x="2497656" y="3020170"/>
            <a:ext cx="9058240" cy="3251676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85AE0EF-30FD-B686-F9C9-5E134E84DF5F}"/>
              </a:ext>
            </a:extLst>
          </p:cNvPr>
          <p:cNvSpPr txBox="1"/>
          <p:nvPr/>
        </p:nvSpPr>
        <p:spPr>
          <a:xfrm>
            <a:off x="526416" y="1592300"/>
            <a:ext cx="5569584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err="1"/>
              <a:t>Method</a:t>
            </a:r>
            <a:r>
              <a:rPr lang="hu-HU" dirty="0"/>
              <a:t>: </a:t>
            </a:r>
            <a:r>
              <a:rPr lang="hu-HU" dirty="0" err="1"/>
              <a:t>chi-square</a:t>
            </a:r>
            <a:r>
              <a:rPr lang="hu-HU" dirty="0"/>
              <a:t> </a:t>
            </a:r>
            <a:r>
              <a:rPr lang="hu-HU" dirty="0" err="1"/>
              <a:t>tests</a:t>
            </a:r>
            <a:endParaRPr lang="hu-HU" dirty="0"/>
          </a:p>
          <a:p>
            <a:r>
              <a:rPr lang="hu-HU" dirty="0" err="1"/>
              <a:t>Focus</a:t>
            </a:r>
            <a:r>
              <a:rPr lang="hu-HU" dirty="0"/>
              <a:t>: in </a:t>
            </a:r>
            <a:r>
              <a:rPr lang="hu-HU" dirty="0" err="1"/>
              <a:t>danger</a:t>
            </a:r>
            <a:r>
              <a:rPr lang="hu-HU" dirty="0"/>
              <a:t> – </a:t>
            </a:r>
            <a:r>
              <a:rPr lang="hu-HU" dirty="0" err="1"/>
              <a:t>not</a:t>
            </a:r>
            <a:r>
              <a:rPr lang="hu-HU" dirty="0"/>
              <a:t> in </a:t>
            </a:r>
            <a:r>
              <a:rPr lang="hu-HU" dirty="0" err="1"/>
              <a:t>danger</a:t>
            </a:r>
            <a:r>
              <a:rPr lang="hu-HU" dirty="0"/>
              <a:t> / </a:t>
            </a:r>
            <a:r>
              <a:rPr lang="hu-HU" dirty="0" err="1"/>
              <a:t>mammals</a:t>
            </a:r>
            <a:r>
              <a:rPr lang="hu-HU" dirty="0"/>
              <a:t> – </a:t>
            </a:r>
            <a:r>
              <a:rPr lang="hu-HU" dirty="0" err="1"/>
              <a:t>birds</a:t>
            </a:r>
            <a:endParaRPr lang="hu-HU" dirty="0"/>
          </a:p>
          <a:p>
            <a:r>
              <a:rPr lang="hu-HU" dirty="0" err="1"/>
              <a:t>Significance</a:t>
            </a:r>
            <a:r>
              <a:rPr lang="hu-HU" dirty="0"/>
              <a:t> </a:t>
            </a:r>
            <a:r>
              <a:rPr lang="hu-HU" dirty="0" err="1"/>
              <a:t>treshold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p-</a:t>
            </a:r>
            <a:r>
              <a:rPr lang="hu-HU" dirty="0" err="1"/>
              <a:t>value</a:t>
            </a:r>
            <a:r>
              <a:rPr lang="hu-HU" dirty="0"/>
              <a:t>: 0.05</a:t>
            </a:r>
          </a:p>
          <a:p>
            <a:r>
              <a:rPr lang="hu-HU" dirty="0" err="1"/>
              <a:t>For</a:t>
            </a:r>
            <a:r>
              <a:rPr lang="hu-HU" dirty="0"/>
              <a:t> chi2: 4</a:t>
            </a:r>
          </a:p>
        </p:txBody>
      </p:sp>
    </p:spTree>
    <p:extLst>
      <p:ext uri="{BB962C8B-B14F-4D97-AF65-F5344CB8AC3E}">
        <p14:creationId xmlns:p14="http://schemas.microsoft.com/office/powerpoint/2010/main" val="86824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A19281-5E3C-EE3F-F198-40325027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tx1"/>
                </a:solidFill>
              </a:rPr>
              <a:t>Mammal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vs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Bird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94068D-2C4F-4150-ADFC-CE981B71A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p-value </a:t>
            </a:r>
            <a:r>
              <a:rPr lang="hu-HU" b="0" i="0" dirty="0">
                <a:solidFill>
                  <a:srgbClr val="000000"/>
                </a:solidFill>
                <a:effectLst/>
                <a:latin typeface="Helvetica Neue"/>
              </a:rPr>
              <a:t>=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0.58 </a:t>
            </a:r>
            <a:endParaRPr lang="hu-H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much larger than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genereal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significance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treshold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0.05. </a:t>
            </a:r>
            <a:endParaRPr lang="hu-H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r>
              <a:rPr lang="hu-HU" dirty="0">
                <a:solidFill>
                  <a:srgbClr val="000000"/>
                </a:solidFill>
                <a:latin typeface="Helvetica Neue"/>
              </a:rPr>
              <a:t>Chi2 =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0.3 </a:t>
            </a:r>
            <a:endParaRPr lang="hu-H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smaller than </a:t>
            </a:r>
            <a:r>
              <a:rPr lang="hu-HU" b="0" i="0" dirty="0">
                <a:solidFill>
                  <a:srgbClr val="000000"/>
                </a:solidFill>
                <a:effectLst/>
                <a:latin typeface="Helvetica Neue"/>
              </a:rPr>
              <a:t>4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there does not seem to be a relation between birds and mammals being in danger</a:t>
            </a:r>
          </a:p>
          <a:p>
            <a:pPr marL="0" indent="0" algn="l" rtl="0">
              <a:buNone/>
            </a:pPr>
            <a:endParaRPr lang="en-US" b="1" i="1" dirty="0">
              <a:solidFill>
                <a:srgbClr val="000000"/>
              </a:solidFill>
              <a:effectLst/>
              <a:latin typeface="inherit"/>
            </a:endParaRP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A0252DE-A50B-D946-565F-45F339BA2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0" t="60518" r="64923" b="27337"/>
          <a:stretch/>
        </p:blipFill>
        <p:spPr>
          <a:xfrm>
            <a:off x="7299835" y="816638"/>
            <a:ext cx="3948333" cy="145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57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4543BE-890B-9731-84FE-DF7F1994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tx1"/>
                </a:solidFill>
              </a:rPr>
              <a:t>Mammal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vs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Reptile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4FD030-DF50-7654-3EF2-F8153AAE7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p-value </a:t>
            </a:r>
            <a:r>
              <a:rPr lang="hu-HU" b="0" i="0" dirty="0">
                <a:solidFill>
                  <a:srgbClr val="000000"/>
                </a:solidFill>
                <a:effectLst/>
                <a:latin typeface="Helvetica Neue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0.03 </a:t>
            </a:r>
            <a:endParaRPr lang="hu-H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smaller than 0.05, </a:t>
            </a:r>
            <a:endParaRPr lang="hu-H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chi-square value </a:t>
            </a:r>
            <a:r>
              <a:rPr lang="hu-HU" b="0" i="0" dirty="0">
                <a:solidFill>
                  <a:srgbClr val="000000"/>
                </a:solidFill>
                <a:effectLst/>
                <a:latin typeface="Helvetica Neue"/>
              </a:rPr>
              <a:t>=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4.63 </a:t>
            </a:r>
            <a:endParaRPr lang="hu-HU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greater than </a:t>
            </a:r>
            <a:r>
              <a:rPr lang="hu-HU" b="0" i="0" dirty="0">
                <a:solidFill>
                  <a:srgbClr val="000000"/>
                </a:solidFill>
                <a:effectLst/>
                <a:latin typeface="Helvetica Neue"/>
              </a:rPr>
              <a:t>4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It seems to be a relation between mammal and reptile being in danger: mammal have significant greater probability of being in danger than reptile.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EADE356-FFFD-C91E-3791-B0E29B6E2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31" t="55681" r="64923" b="31068"/>
          <a:stretch/>
        </p:blipFill>
        <p:spPr>
          <a:xfrm>
            <a:off x="7496054" y="1208393"/>
            <a:ext cx="3555895" cy="144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02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81FF40-3AF2-F33E-EFDE-0D9702BD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tx1"/>
                </a:solidFill>
              </a:rPr>
              <a:t>Bird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vs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Reptile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9D5B40-8A71-08B6-C3C2-99DCC7918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p-value </a:t>
            </a:r>
            <a:r>
              <a:rPr lang="hu-HU" b="0" i="0" dirty="0">
                <a:solidFill>
                  <a:srgbClr val="000000"/>
                </a:solidFill>
                <a:effectLst/>
                <a:latin typeface="Helvetica Neue"/>
              </a:rPr>
              <a:t>=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0.053 </a:t>
            </a:r>
            <a:endParaRPr lang="hu-H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which is the significance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treshold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endParaRPr lang="hu-H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chi2-value </a:t>
            </a:r>
            <a:r>
              <a:rPr lang="hu-HU" b="0" i="0" dirty="0">
                <a:solidFill>
                  <a:srgbClr val="000000"/>
                </a:solidFill>
                <a:effectLst/>
                <a:latin typeface="Helvetica Neue"/>
              </a:rPr>
              <a:t> =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3.74 </a:t>
            </a:r>
            <a:endParaRPr lang="hu-H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 little bit smaller than 4. </a:t>
            </a:r>
            <a:endParaRPr lang="hu-H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relation between birds and reptile being in danger is maybe significant, but the relation is weak.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81EE927-01CE-DFD1-81E3-86A4553DB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61" t="53335" r="64462" b="33941"/>
          <a:stretch/>
        </p:blipFill>
        <p:spPr>
          <a:xfrm>
            <a:off x="5941256" y="816638"/>
            <a:ext cx="4180902" cy="161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68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E1C491-F3E5-DAC4-6F34-9ECC46DA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>
                <a:solidFill>
                  <a:srgbClr val="000000"/>
                </a:solidFill>
                <a:latin typeface="Helvetica Neue"/>
              </a:rPr>
              <a:t>R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Helvetica Neue"/>
              </a:rPr>
              <a:t>elation of 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Helvetica Neue"/>
              </a:rPr>
              <a:t>E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Helvetica Neue"/>
              </a:rPr>
              <a:t>ndangered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Helvetica Neue"/>
              </a:rPr>
              <a:t>S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Helvetica Neue"/>
              </a:rPr>
              <a:t>tatus and 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Helvetica Neue"/>
              </a:rPr>
              <a:t>P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Helvetica Neue"/>
              </a:rPr>
              <a:t>ark </a:t>
            </a:r>
            <a:r>
              <a:rPr lang="hu-HU" dirty="0">
                <a:solidFill>
                  <a:srgbClr val="000000"/>
                </a:solidFill>
                <a:latin typeface="Helvetica Neue"/>
              </a:rPr>
              <a:t>N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Helvetica Neue"/>
              </a:rPr>
              <a:t>ame</a:t>
            </a:r>
            <a:br>
              <a:rPr lang="en-US" sz="3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282949-678C-A9A6-8F4D-B909C9752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Number of Observations of Species in Danger in National Parks</a:t>
            </a:r>
            <a:endParaRPr lang="hu-HU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Number of Observations of Species in Danger by Categories</a:t>
            </a:r>
            <a:endParaRPr lang="hu-HU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  <a:effectLst/>
              </a:rPr>
              <a:t>Observations of Species in (endangered/ in danger/not in danger) Status in Parks</a:t>
            </a:r>
            <a:endParaRPr lang="hu-HU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  <a:effectLst/>
              </a:rPr>
              <a:t>Observations of Common Names in National Parks</a:t>
            </a:r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09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F1C4D0-E7DF-11E0-4ABB-A95B2EE5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Number of Observations of Species in Danger in National Parks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ACA76C-FA8A-12FE-FD26-3B003CC98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8453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BAC0BE-9759-B8F4-ABDB-2D119E2C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Number of Observations of Species in Danger by Categories</a:t>
            </a:r>
            <a:br>
              <a:rPr lang="hu-HU" dirty="0">
                <a:solidFill>
                  <a:schemeClr val="tx2"/>
                </a:solidFill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32943C-9034-484B-C6E1-8514C8B5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4887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9F23CF-D8C5-5BB6-5CC5-6E37A7D9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effectLst/>
              </a:rPr>
              <a:t>Observations of Species in (endangered/ in danger/not in danger) Status in Parks</a:t>
            </a:r>
            <a:br>
              <a:rPr lang="hu-HU" dirty="0">
                <a:solidFill>
                  <a:schemeClr val="tx2"/>
                </a:solidFill>
              </a:rPr>
            </a:br>
            <a:endParaRPr lang="hu-HU" dirty="0"/>
          </a:p>
        </p:txBody>
      </p:sp>
      <p:pic>
        <p:nvPicPr>
          <p:cNvPr id="5" name="Tartalom helye 4" descr="A képen diagram látható&#10;&#10;Automatikusan generált leírás">
            <a:extLst>
              <a:ext uri="{FF2B5EF4-FFF2-40B4-BE49-F238E27FC236}">
                <a16:creationId xmlns:a16="http://schemas.microsoft.com/office/drawing/2014/main" id="{5D049E89-0CE1-CA7F-4A9C-094DCAE53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89" y="1714579"/>
            <a:ext cx="6247214" cy="5030879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E0FC629E-9EB4-3D1E-CF21-3736DCFEC936}"/>
              </a:ext>
            </a:extLst>
          </p:cNvPr>
          <p:cNvSpPr txBox="1"/>
          <p:nvPr/>
        </p:nvSpPr>
        <p:spPr>
          <a:xfrm>
            <a:off x="7606980" y="2196532"/>
            <a:ext cx="3334043" cy="3693319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number of observations are the highest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Yellostone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National Park</a:t>
            </a:r>
            <a:endParaRPr lang="hu-H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among all observations</a:t>
            </a:r>
            <a:r>
              <a:rPr lang="hu-HU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43.54% </a:t>
            </a:r>
            <a:endParaRPr lang="hu-H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among species in danger</a:t>
            </a:r>
            <a:r>
              <a:rPr lang="hu-HU" b="0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43.34%)</a:t>
            </a:r>
            <a:endParaRPr lang="hu-H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among endangered species 43.88% </a:t>
            </a:r>
            <a:endParaRPr lang="hu-H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same situation can be observed in other national parks.</a:t>
            </a:r>
            <a:r>
              <a:rPr lang="hu-HU" b="0" i="0" dirty="0">
                <a:solidFill>
                  <a:srgbClr val="000000"/>
                </a:solidFill>
                <a:effectLst/>
                <a:latin typeface="Helvetica Neue"/>
              </a:rPr>
              <a:t> (</a:t>
            </a:r>
            <a:r>
              <a:rPr lang="hu-HU" b="0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r>
              <a:rPr lang="hu-HU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hu-HU" b="0" i="0" dirty="0" err="1">
                <a:solidFill>
                  <a:srgbClr val="000000"/>
                </a:solidFill>
                <a:effectLst/>
                <a:latin typeface="Helvetica Neue"/>
              </a:rPr>
              <a:t>by</a:t>
            </a:r>
            <a:r>
              <a:rPr lang="hu-HU" b="0" i="0" dirty="0">
                <a:solidFill>
                  <a:srgbClr val="000000"/>
                </a:solidFill>
                <a:effectLst/>
                <a:latin typeface="Helvetica Neue"/>
              </a:rPr>
              <a:t> Index)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EB938D4-D0F4-6B53-8104-2DDA16C0BA56}"/>
              </a:ext>
            </a:extLst>
          </p:cNvPr>
          <p:cNvSpPr txBox="1"/>
          <p:nvPr/>
        </p:nvSpPr>
        <p:spPr>
          <a:xfrm>
            <a:off x="1086679" y="2151727"/>
            <a:ext cx="178904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I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 Neue"/>
              </a:rPr>
              <a:t>devided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 the number of all observations by 100 to show better the top of the bars where you can see the number of observation of endangered species</a:t>
            </a:r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4042765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1CF0A6-DE68-4EB0-DE89-2782FFE0D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effectLst/>
              </a:rPr>
              <a:t>Observations of Common Names in National Parks</a:t>
            </a:r>
            <a:br>
              <a:rPr lang="hu-HU" dirty="0">
                <a:solidFill>
                  <a:schemeClr val="tx2"/>
                </a:solidFill>
              </a:rPr>
            </a:b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D9C6040-E188-8601-B6FE-C1D4B9A22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30" t="39593" r="41072" b="5618"/>
          <a:stretch/>
        </p:blipFill>
        <p:spPr>
          <a:xfrm>
            <a:off x="5519008" y="2067338"/>
            <a:ext cx="5579166" cy="3996869"/>
          </a:xfr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2601370-9BAC-38AC-D986-7D7DB5F0437A}"/>
              </a:ext>
            </a:extLst>
          </p:cNvPr>
          <p:cNvSpPr txBox="1"/>
          <p:nvPr/>
        </p:nvSpPr>
        <p:spPr>
          <a:xfrm>
            <a:off x="901148" y="2067338"/>
            <a:ext cx="39226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observations of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the Gray Wolf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are in all National Parks high</a:t>
            </a:r>
            <a:endParaRPr lang="hu-H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numbers are in Yellowstone National Park the highest, but proportionately they are the same for each record. </a:t>
            </a:r>
            <a:endParaRPr lang="hu-HU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54610A7-A8EF-7D5A-6695-7665B3B99811}"/>
              </a:ext>
            </a:extLst>
          </p:cNvPr>
          <p:cNvSpPr txBox="1"/>
          <p:nvPr/>
        </p:nvSpPr>
        <p:spPr>
          <a:xfrm>
            <a:off x="677334" y="4770783"/>
            <a:ext cx="392264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It can not be observed any relations between endangered status and national parks.</a:t>
            </a:r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0056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8A0169-4036-AB0C-BB90-68AF3BF0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Methods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8FEDC8-B31C-9EF1-B2B6-556EF7669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242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426E32-6D59-1C9A-74BA-485D2FC1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Data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BB6B83-70B0-FB1F-0E01-9161D517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Data Science </a:t>
            </a:r>
            <a:r>
              <a:rPr lang="hu-HU" dirty="0" err="1"/>
              <a:t>Career</a:t>
            </a:r>
            <a:r>
              <a:rPr lang="hu-HU" dirty="0"/>
              <a:t> </a:t>
            </a:r>
            <a:r>
              <a:rPr lang="hu-HU" dirty="0" err="1"/>
              <a:t>Path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Codecademy</a:t>
            </a:r>
            <a:endParaRPr lang="hu-HU" dirty="0"/>
          </a:p>
          <a:p>
            <a:r>
              <a:rPr lang="hu-HU" dirty="0" err="1"/>
              <a:t>Porfolio</a:t>
            </a:r>
            <a:r>
              <a:rPr lang="hu-HU" dirty="0"/>
              <a:t> Project: Data Science </a:t>
            </a:r>
            <a:r>
              <a:rPr lang="hu-HU" dirty="0" err="1"/>
              <a:t>Foundations</a:t>
            </a:r>
            <a:r>
              <a:rPr lang="hu-HU" dirty="0"/>
              <a:t> II.</a:t>
            </a:r>
          </a:p>
          <a:p>
            <a:r>
              <a:rPr lang="hu-HU" dirty="0"/>
              <a:t>Data: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Codecademy</a:t>
            </a:r>
            <a:r>
              <a:rPr lang="hu-HU" dirty="0"/>
              <a:t>,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real</a:t>
            </a:r>
            <a:r>
              <a:rPr lang="hu-HU" dirty="0"/>
              <a:t>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reallity</a:t>
            </a:r>
            <a:r>
              <a:rPr lang="hu-HU" dirty="0"/>
              <a:t> </a:t>
            </a:r>
            <a:r>
              <a:rPr lang="hu-HU" dirty="0" err="1"/>
              <a:t>inspired</a:t>
            </a:r>
            <a:endParaRPr lang="hu-HU" dirty="0"/>
          </a:p>
          <a:p>
            <a:r>
              <a:rPr lang="hu-HU" dirty="0"/>
              <a:t>2 </a:t>
            </a:r>
            <a:r>
              <a:rPr lang="hu-HU" dirty="0" err="1"/>
              <a:t>databases</a:t>
            </a:r>
            <a:r>
              <a:rPr lang="hu-HU" dirty="0"/>
              <a:t>: species and </a:t>
            </a:r>
            <a:r>
              <a:rPr lang="hu-HU" dirty="0" err="1"/>
              <a:t>observations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496469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9D4BAB-5E0D-504F-5C93-E6C57660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Analysis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D63031-A364-C5FE-D113-B1C1D77E6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3806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BE8946-5EBC-99DE-A723-4EFB9F41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Results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BB1BE0-CF98-98FF-3CEB-1BDB64602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4360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87B876-775E-1B7F-5CFC-7F6C1790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Discussion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83CE59-2350-D9AC-695D-D8993D79B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9890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1CD4EE-6DF9-199A-36ED-6F9F233D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Appendix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F57B0F-3B95-6542-C82B-4780B757C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576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01E464-1C0C-6612-14D5-D7F184F2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Species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B09953-B1AF-4FAD-344D-DE3A0C929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15" y="1488613"/>
            <a:ext cx="9593101" cy="4965196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5824 records in 4 column</a:t>
            </a:r>
            <a:endParaRPr lang="hu-HU" sz="2000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category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: taxonomy of species. </a:t>
            </a:r>
            <a:endParaRPr lang="hu-HU" sz="2000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hu-HU" sz="2000" dirty="0">
                <a:solidFill>
                  <a:srgbClr val="000000"/>
                </a:solidFill>
                <a:latin typeface="Helvetica Neue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'Mammal', 'Bird', 'Reptile', 'Amphibian', 'Fish', 'Vascular Plant', 'Nonvascular Plant’</a:t>
            </a:r>
            <a:endParaRPr lang="hu-HU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hu-HU" sz="2000" b="0" i="0" dirty="0">
                <a:solidFill>
                  <a:srgbClr val="000000"/>
                </a:solidFill>
                <a:effectLst/>
                <a:latin typeface="Helvetica Neue"/>
              </a:rPr>
              <a:t>	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Helvetica Neue"/>
              </a:rPr>
              <a:t>scientific_name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: Latin name of species</a:t>
            </a:r>
          </a:p>
          <a:p>
            <a:r>
              <a:rPr lang="en-US" sz="2000" b="1" i="0" dirty="0" err="1">
                <a:solidFill>
                  <a:srgbClr val="000000"/>
                </a:solidFill>
                <a:effectLst/>
                <a:latin typeface="Helvetica Neue"/>
              </a:rPr>
              <a:t>common_names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: common used names of species</a:t>
            </a:r>
          </a:p>
          <a:p>
            <a:r>
              <a:rPr lang="en-US" sz="2000" b="1" i="0" dirty="0" err="1">
                <a:solidFill>
                  <a:srgbClr val="000000"/>
                </a:solidFill>
                <a:effectLst/>
                <a:latin typeface="Helvetica Neue"/>
              </a:rPr>
              <a:t>conservation_status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endParaRPr lang="hu-HU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4 values, a big percent</a:t>
            </a:r>
            <a:r>
              <a:rPr lang="hu-HU" sz="20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of them is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NaN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endParaRPr lang="hu-HU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other values</a:t>
            </a:r>
            <a:r>
              <a:rPr lang="hu-HU" sz="2000" b="0" i="0" dirty="0">
                <a:solidFill>
                  <a:srgbClr val="000000"/>
                </a:solidFill>
                <a:effectLst/>
                <a:latin typeface="Helvetica Neue"/>
              </a:rPr>
              <a:t>: ‚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Species of Concern', 'Endangered', 'Threatened', 'In Recovery’</a:t>
            </a:r>
            <a:r>
              <a:rPr lang="hu-HU" sz="2000" b="0" i="0" dirty="0">
                <a:solidFill>
                  <a:srgbClr val="000000"/>
                </a:solidFill>
                <a:effectLst/>
                <a:latin typeface="Helvetica Neue"/>
              </a:rPr>
              <a:t> =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  that the animal/plant is in kind of danger. </a:t>
            </a:r>
            <a:endParaRPr lang="hu-HU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Maybe the data is missing structurally, and means that the conservation status is 'not endangered'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424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A1604A-579C-3ED7-4758-24F8A54B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Observations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36356B-0769-0F76-177F-35CCBDB1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23296 records in 3 columns: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000000"/>
                </a:solidFill>
                <a:effectLst/>
                <a:latin typeface="Helvetica Neue"/>
              </a:rPr>
              <a:t>scientific_name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: Latin name of the plant/animal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000000"/>
                </a:solidFill>
                <a:effectLst/>
                <a:latin typeface="Helvetica Neue"/>
              </a:rPr>
              <a:t>park_name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: locating of the observations</a:t>
            </a:r>
            <a:endParaRPr lang="hu-HU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Great Smoky Mountains National Park, Yosemite National Park, Bryce National Park, Yellowstone National Park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000000"/>
                </a:solidFill>
                <a:effectLst/>
                <a:latin typeface="Helvetica Neue"/>
              </a:rPr>
              <a:t>obs_num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: number of observations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9626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660C10-3BF4-8BD5-FF06-237A5A32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Questions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F02318-D1BA-042A-9E8A-6436DB0A3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4243"/>
            <a:ext cx="8983501" cy="4557119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hu-HU" sz="2400" b="1" dirty="0">
                <a:solidFill>
                  <a:srgbClr val="000000"/>
                </a:solidFill>
                <a:latin typeface="inherit"/>
              </a:rPr>
              <a:t>Main </a:t>
            </a:r>
            <a:r>
              <a:rPr lang="hu-HU" sz="2400" b="1" dirty="0" err="1">
                <a:solidFill>
                  <a:srgbClr val="000000"/>
                </a:solidFill>
                <a:latin typeface="inherit"/>
              </a:rPr>
              <a:t>question</a:t>
            </a:r>
            <a:r>
              <a:rPr lang="hu-HU" sz="2400" b="1" dirty="0">
                <a:solidFill>
                  <a:srgbClr val="000000"/>
                </a:solidFill>
                <a:latin typeface="inherit"/>
              </a:rPr>
              <a:t>:</a:t>
            </a:r>
            <a:endParaRPr lang="en-US" sz="2400" b="1" i="0" dirty="0">
              <a:solidFill>
                <a:srgbClr val="000000"/>
              </a:solidFill>
              <a:effectLst/>
              <a:latin typeface="inherit"/>
            </a:endParaRPr>
          </a:p>
          <a:p>
            <a:pPr marL="0" indent="0">
              <a:buNone/>
            </a:pPr>
            <a:r>
              <a:rPr lang="hu-HU" sz="2400" b="1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re there any patterns or themes to the types of species that become endangered?</a:t>
            </a:r>
            <a:r>
              <a:rPr lang="hu-HU" sz="2400" dirty="0">
                <a:solidFill>
                  <a:srgbClr val="000000"/>
                </a:solidFill>
                <a:latin typeface="Helvetica Neue"/>
              </a:rPr>
              <a:t> (</a:t>
            </a:r>
            <a:r>
              <a:rPr lang="hu-HU" sz="2400" dirty="0" err="1">
                <a:solidFill>
                  <a:srgbClr val="000000"/>
                </a:solidFill>
                <a:latin typeface="Helvetica Neue"/>
              </a:rPr>
              <a:t>from</a:t>
            </a:r>
            <a:r>
              <a:rPr lang="hu-HU" sz="24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hu-HU" sz="2400" dirty="0" err="1">
                <a:solidFill>
                  <a:srgbClr val="000000"/>
                </a:solidFill>
                <a:latin typeface="Helvetica Neue"/>
              </a:rPr>
              <a:t>Codecademy</a:t>
            </a:r>
            <a:r>
              <a:rPr lang="hu-HU" sz="24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hu-HU" sz="2400" dirty="0" err="1">
                <a:solidFill>
                  <a:srgbClr val="000000"/>
                </a:solidFill>
                <a:latin typeface="Helvetica Neue"/>
              </a:rPr>
              <a:t>Task</a:t>
            </a:r>
            <a:r>
              <a:rPr lang="hu-HU" sz="24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hu-HU" sz="2400" dirty="0" err="1">
                <a:solidFill>
                  <a:srgbClr val="000000"/>
                </a:solidFill>
                <a:latin typeface="Helvetica Neue"/>
              </a:rPr>
              <a:t>Description</a:t>
            </a:r>
            <a:r>
              <a:rPr lang="hu-HU" sz="2400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r>
              <a:rPr lang="hu-HU" sz="2400" dirty="0">
                <a:solidFill>
                  <a:srgbClr val="000000"/>
                </a:solidFill>
                <a:latin typeface="Helvetica Neue"/>
              </a:rPr>
              <a:t>2 </a:t>
            </a:r>
            <a:r>
              <a:rPr lang="hu-HU" sz="2400" dirty="0" err="1">
                <a:solidFill>
                  <a:srgbClr val="000000"/>
                </a:solidFill>
                <a:latin typeface="Helvetica Neue"/>
              </a:rPr>
              <a:t>area</a:t>
            </a:r>
            <a:r>
              <a:rPr lang="hu-HU" sz="24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hu-HU" sz="2400" dirty="0" err="1">
                <a:solidFill>
                  <a:srgbClr val="000000"/>
                </a:solidFill>
                <a:latin typeface="Helvetica Neue"/>
              </a:rPr>
              <a:t>to</a:t>
            </a:r>
            <a:r>
              <a:rPr lang="hu-HU" sz="24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hu-HU" sz="2400" dirty="0" err="1">
                <a:solidFill>
                  <a:srgbClr val="000000"/>
                </a:solidFill>
                <a:latin typeface="Helvetica Neue"/>
              </a:rPr>
              <a:t>investigate</a:t>
            </a:r>
            <a:endParaRPr lang="hu-HU" sz="2400" dirty="0">
              <a:solidFill>
                <a:srgbClr val="000000"/>
              </a:solidFill>
              <a:latin typeface="Helvetica Neue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hu-HU" sz="2400" b="0" i="0" dirty="0">
                <a:solidFill>
                  <a:srgbClr val="000000"/>
                </a:solidFill>
                <a:effectLst/>
                <a:latin typeface="Helvetica Neue"/>
              </a:rPr>
              <a:t>I.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relation of category and endangered status</a:t>
            </a:r>
            <a:endParaRPr lang="hu-HU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685800" lvl="1"/>
            <a:r>
              <a:rPr lang="hu-HU" sz="2000" dirty="0" err="1">
                <a:solidFill>
                  <a:srgbClr val="000000"/>
                </a:solidFill>
                <a:latin typeface="Helvetica Neue"/>
              </a:rPr>
              <a:t>Are</a:t>
            </a:r>
            <a:r>
              <a:rPr lang="hu-HU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Helvetica Neue"/>
              </a:rPr>
              <a:t>there</a:t>
            </a:r>
            <a:r>
              <a:rPr lang="hu-HU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Helvetica Neue"/>
              </a:rPr>
              <a:t>any</a:t>
            </a:r>
            <a:r>
              <a:rPr lang="hu-HU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Helvetica Neue"/>
              </a:rPr>
              <a:t>categories</a:t>
            </a:r>
            <a:r>
              <a:rPr lang="hu-HU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Helvetica Neue"/>
              </a:rPr>
              <a:t>which</a:t>
            </a:r>
            <a:r>
              <a:rPr lang="hu-HU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Helvetica Neue"/>
              </a:rPr>
              <a:t>have</a:t>
            </a:r>
            <a:r>
              <a:rPr lang="hu-HU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Helvetica Neue"/>
              </a:rPr>
              <a:t>bigger</a:t>
            </a:r>
            <a:r>
              <a:rPr lang="hu-HU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Helvetica Neue"/>
              </a:rPr>
              <a:t>probability</a:t>
            </a:r>
            <a:r>
              <a:rPr lang="hu-HU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Helvetica Neue"/>
              </a:rPr>
              <a:t>to</a:t>
            </a:r>
            <a:r>
              <a:rPr lang="hu-HU" sz="2000" dirty="0">
                <a:solidFill>
                  <a:srgbClr val="000000"/>
                </a:solidFill>
                <a:latin typeface="Helvetica Neue"/>
              </a:rPr>
              <a:t> be in </a:t>
            </a:r>
            <a:r>
              <a:rPr lang="hu-HU" sz="2000" dirty="0" err="1">
                <a:solidFill>
                  <a:srgbClr val="000000"/>
                </a:solidFill>
                <a:latin typeface="Helvetica Neue"/>
              </a:rPr>
              <a:t>danger</a:t>
            </a:r>
            <a:r>
              <a:rPr lang="hu-HU" sz="2000" dirty="0">
                <a:solidFill>
                  <a:srgbClr val="000000"/>
                </a:solidFill>
                <a:latin typeface="Helvetica Neue"/>
              </a:rPr>
              <a:t>?</a:t>
            </a:r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hu-HU" sz="2400" b="0" i="0" dirty="0">
                <a:solidFill>
                  <a:srgbClr val="000000"/>
                </a:solidFill>
                <a:effectLst/>
                <a:latin typeface="Helvetica Neue"/>
              </a:rPr>
              <a:t>II.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relation of endangered status and park name</a:t>
            </a:r>
          </a:p>
          <a:p>
            <a:pPr lvl="1"/>
            <a:r>
              <a:rPr lang="hu-HU" sz="2000" dirty="0" err="1"/>
              <a:t>Are</a:t>
            </a:r>
            <a:r>
              <a:rPr lang="hu-HU" sz="2000" dirty="0"/>
              <a:t> </a:t>
            </a:r>
            <a:r>
              <a:rPr lang="hu-HU" sz="2000" dirty="0" err="1"/>
              <a:t>there</a:t>
            </a:r>
            <a:r>
              <a:rPr lang="hu-HU" sz="2000" dirty="0"/>
              <a:t> </a:t>
            </a:r>
            <a:r>
              <a:rPr lang="hu-HU" sz="2000" dirty="0" err="1"/>
              <a:t>national</a:t>
            </a:r>
            <a:r>
              <a:rPr lang="hu-HU" sz="2000" dirty="0"/>
              <a:t> </a:t>
            </a:r>
            <a:r>
              <a:rPr lang="hu-HU" sz="2000" dirty="0" err="1"/>
              <a:t>parks</a:t>
            </a:r>
            <a:r>
              <a:rPr lang="hu-HU" sz="2000" dirty="0"/>
              <a:t> </a:t>
            </a:r>
            <a:r>
              <a:rPr lang="hu-HU" sz="2000" dirty="0" err="1"/>
              <a:t>where</a:t>
            </a:r>
            <a:r>
              <a:rPr lang="hu-HU" sz="2000" dirty="0"/>
              <a:t> more </a:t>
            </a:r>
            <a:r>
              <a:rPr lang="hu-HU" sz="2000" dirty="0" err="1"/>
              <a:t>endangeredspecies</a:t>
            </a:r>
            <a:r>
              <a:rPr lang="hu-HU" sz="2000" dirty="0"/>
              <a:t> </a:t>
            </a:r>
            <a:r>
              <a:rPr lang="hu-HU" sz="2000" dirty="0" err="1"/>
              <a:t>are</a:t>
            </a:r>
            <a:r>
              <a:rPr lang="hu-HU" sz="2000" dirty="0"/>
              <a:t> </a:t>
            </a:r>
            <a:r>
              <a:rPr lang="hu-HU" sz="2000" dirty="0" err="1"/>
              <a:t>observed</a:t>
            </a:r>
            <a:r>
              <a:rPr lang="hu-HU" sz="2000" dirty="0"/>
              <a:t> </a:t>
            </a:r>
            <a:r>
              <a:rPr lang="hu-HU" sz="2000" dirty="0" err="1"/>
              <a:t>than</a:t>
            </a:r>
            <a:r>
              <a:rPr lang="hu-HU" sz="2000" dirty="0"/>
              <a:t> </a:t>
            </a:r>
            <a:r>
              <a:rPr lang="hu-HU" sz="2000" dirty="0" err="1"/>
              <a:t>at</a:t>
            </a:r>
            <a:r>
              <a:rPr lang="hu-HU" sz="2000" dirty="0"/>
              <a:t> </a:t>
            </a:r>
            <a:r>
              <a:rPr lang="hu-HU" sz="2000" dirty="0" err="1"/>
              <a:t>other</a:t>
            </a:r>
            <a:r>
              <a:rPr lang="hu-HU" sz="2000" dirty="0"/>
              <a:t> </a:t>
            </a:r>
            <a:r>
              <a:rPr lang="hu-HU" sz="2000" dirty="0" err="1"/>
              <a:t>places</a:t>
            </a:r>
            <a:r>
              <a:rPr lang="hu-HU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3593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AED690-BBEA-C419-8047-FA76C937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000000"/>
                </a:solidFill>
                <a:latin typeface="Helvetica Neue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elation of </a:t>
            </a:r>
            <a:r>
              <a:rPr lang="hu-HU" b="0" i="0" dirty="0">
                <a:solidFill>
                  <a:srgbClr val="000000"/>
                </a:solidFill>
                <a:effectLst/>
                <a:latin typeface="Helvetica Neue"/>
              </a:rPr>
              <a:t>C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ategory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and </a:t>
            </a:r>
            <a:r>
              <a:rPr lang="hu-HU" b="0" i="0" dirty="0">
                <a:solidFill>
                  <a:srgbClr val="000000"/>
                </a:solidFill>
                <a:effectLst/>
                <a:latin typeface="Helvetica Neue"/>
              </a:rPr>
              <a:t>E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ndangered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hu-HU" b="0" i="0" dirty="0">
                <a:solidFill>
                  <a:srgbClr val="000000"/>
                </a:solidFill>
                <a:effectLst/>
                <a:latin typeface="Helvetica Neue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tatus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3C776D-8A52-92EA-0E29-FB059240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how representative are the grades among conservation status</a:t>
            </a:r>
            <a:r>
              <a:rPr lang="hu-HU" sz="2400" b="0" i="0" dirty="0">
                <a:solidFill>
                  <a:srgbClr val="000000"/>
                </a:solidFill>
                <a:effectLst/>
                <a:latin typeface="Helvetica Neue"/>
              </a:rPr>
              <a:t>?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what are the proportions of categories to each other, which is the most representative category in this data</a:t>
            </a:r>
            <a:r>
              <a:rPr lang="hu-HU" sz="2400" b="0" i="0" dirty="0">
                <a:solidFill>
                  <a:srgbClr val="000000"/>
                </a:solidFill>
                <a:effectLst/>
                <a:latin typeface="Helvetica Neue"/>
              </a:rPr>
              <a:t>?</a:t>
            </a:r>
            <a:endParaRPr lang="en-US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how is the proportion of species in somehow endangered status to all species</a:t>
            </a:r>
            <a:r>
              <a:rPr lang="hu-HU" sz="2400" b="0" i="0" dirty="0">
                <a:solidFill>
                  <a:srgbClr val="000000"/>
                </a:solidFill>
                <a:effectLst/>
                <a:latin typeface="Helvetica Neue"/>
              </a:rPr>
              <a:t>?</a:t>
            </a:r>
            <a:endParaRPr lang="en-US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is there a connection between categories and being in somehow endangered</a:t>
            </a:r>
            <a:r>
              <a:rPr lang="hu-HU" sz="2400" b="0" i="0" dirty="0">
                <a:solidFill>
                  <a:srgbClr val="000000"/>
                </a:solidFill>
                <a:effectLst/>
                <a:latin typeface="Helvetica Neue"/>
              </a:rPr>
              <a:t>?</a:t>
            </a:r>
            <a:endParaRPr lang="en-US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139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5A3A83-EFF9-304E-FA89-106EA78A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3600" b="0" i="0" dirty="0" err="1">
                <a:solidFill>
                  <a:srgbClr val="000000"/>
                </a:solidFill>
                <a:effectLst/>
                <a:latin typeface="Helvetica Neue"/>
              </a:rPr>
              <a:t>Conservation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Helvetica Neue"/>
              </a:rPr>
              <a:t> Status </a:t>
            </a:r>
            <a:r>
              <a:rPr lang="hu-HU" sz="3600" b="0" i="0" dirty="0" err="1">
                <a:solidFill>
                  <a:srgbClr val="000000"/>
                </a:solidFill>
                <a:effectLst/>
                <a:latin typeface="Helvetica Neue"/>
              </a:rPr>
              <a:t>by</a:t>
            </a:r>
            <a:r>
              <a:rPr lang="hu-HU" sz="3600" b="0" i="0" dirty="0">
                <a:solidFill>
                  <a:srgbClr val="000000"/>
                </a:solidFill>
                <a:effectLst/>
                <a:latin typeface="Helvetica Neue"/>
              </a:rPr>
              <a:t> Species in </a:t>
            </a:r>
            <a:r>
              <a:rPr lang="hu-HU" sz="3600" b="0" i="0" dirty="0" err="1">
                <a:solidFill>
                  <a:srgbClr val="000000"/>
                </a:solidFill>
                <a:effectLst/>
                <a:latin typeface="Helvetica Neue"/>
              </a:rPr>
              <a:t>Danger</a:t>
            </a:r>
            <a:br>
              <a:rPr lang="en-US" sz="3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hu-HU" dirty="0"/>
          </a:p>
        </p:txBody>
      </p:sp>
      <p:pic>
        <p:nvPicPr>
          <p:cNvPr id="5" name="Tartalom helye 4" descr="A képen diagram látható&#10;&#10;Automatikusan generált leírás">
            <a:extLst>
              <a:ext uri="{FF2B5EF4-FFF2-40B4-BE49-F238E27FC236}">
                <a16:creationId xmlns:a16="http://schemas.microsoft.com/office/drawing/2014/main" id="{4ABF57B0-EFAF-4A08-AB98-6DEB04E2E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6150" y="1542511"/>
            <a:ext cx="5791199" cy="5243519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7443649D-E6C0-B73B-E69A-54B05E2C375D}"/>
              </a:ext>
            </a:extLst>
          </p:cNvPr>
          <p:cNvSpPr txBox="1"/>
          <p:nvPr/>
        </p:nvSpPr>
        <p:spPr>
          <a:xfrm rot="10800000" flipH="1" flipV="1">
            <a:off x="132366" y="1542511"/>
            <a:ext cx="4028815" cy="14773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  <a:latin typeface="Helvetica Neue"/>
              </a:rPr>
              <a:t>a</a:t>
            </a:r>
            <a:r>
              <a:rPr lang="hu-HU" b="0" i="0" dirty="0" err="1">
                <a:solidFill>
                  <a:schemeClr val="bg1"/>
                </a:solidFill>
                <a:effectLst/>
                <a:latin typeface="Helvetica Neue"/>
              </a:rPr>
              <a:t>ll</a:t>
            </a:r>
            <a:r>
              <a:rPr lang="hu-HU" b="0" i="0" dirty="0">
                <a:solidFill>
                  <a:schemeClr val="bg1"/>
                </a:solidFill>
                <a:effectLst/>
                <a:latin typeface="Helvetica Neue"/>
              </a:rPr>
              <a:t>: 180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0" i="0" dirty="0" err="1">
                <a:solidFill>
                  <a:schemeClr val="bg1"/>
                </a:solidFill>
                <a:effectLst/>
                <a:latin typeface="Helvetica Neue"/>
              </a:rPr>
              <a:t>concerned</a:t>
            </a:r>
            <a:r>
              <a:rPr lang="hu-HU" b="0" i="0" dirty="0">
                <a:solidFill>
                  <a:schemeClr val="bg1"/>
                </a:solidFill>
                <a:effectLst/>
                <a:latin typeface="Helvetica Neue"/>
              </a:rPr>
              <a:t> </a:t>
            </a:r>
            <a:r>
              <a:rPr lang="hu-HU" b="0" i="0" dirty="0" err="1">
                <a:solidFill>
                  <a:schemeClr val="bg1"/>
                </a:solidFill>
                <a:effectLst/>
                <a:latin typeface="Helvetica Neue"/>
              </a:rPr>
              <a:t>grade</a:t>
            </a:r>
            <a:r>
              <a:rPr lang="hu-HU" b="0" i="0" dirty="0">
                <a:solidFill>
                  <a:schemeClr val="bg1"/>
                </a:solidFill>
                <a:effectLst/>
                <a:latin typeface="Helvetica Neue"/>
              </a:rPr>
              <a:t>: 151 – 83%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  <a:latin typeface="Helvetica Neue"/>
              </a:rPr>
              <a:t>Endangered</a:t>
            </a:r>
            <a:r>
              <a:rPr lang="hu-HU" dirty="0">
                <a:solidFill>
                  <a:schemeClr val="bg1"/>
                </a:solidFill>
                <a:latin typeface="Helvetica Neue"/>
              </a:rPr>
              <a:t>: 15 – 8.3 %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0" i="0" dirty="0" err="1">
                <a:solidFill>
                  <a:schemeClr val="bg1"/>
                </a:solidFill>
                <a:effectLst/>
                <a:latin typeface="Helvetica Neue"/>
              </a:rPr>
              <a:t>Threatened</a:t>
            </a:r>
            <a:r>
              <a:rPr lang="hu-HU" b="0" i="0" dirty="0">
                <a:solidFill>
                  <a:schemeClr val="bg1"/>
                </a:solidFill>
                <a:effectLst/>
                <a:latin typeface="Helvetica Neue"/>
              </a:rPr>
              <a:t>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Helvetica Neue"/>
              </a:rPr>
              <a:t>In </a:t>
            </a:r>
            <a:r>
              <a:rPr lang="hu-HU" dirty="0" err="1">
                <a:solidFill>
                  <a:schemeClr val="bg1"/>
                </a:solidFill>
                <a:latin typeface="Helvetica Neue"/>
              </a:rPr>
              <a:t>Recovery</a:t>
            </a:r>
            <a:r>
              <a:rPr lang="hu-HU" dirty="0">
                <a:solidFill>
                  <a:schemeClr val="bg1"/>
                </a:solidFill>
                <a:latin typeface="Helvetica Neue"/>
              </a:rPr>
              <a:t>: 4</a:t>
            </a:r>
            <a:endParaRPr lang="hu-HU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4990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6226FA-C8E0-767F-5ECE-3FE25945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0" i="0" dirty="0" err="1">
                <a:solidFill>
                  <a:srgbClr val="000000"/>
                </a:solidFill>
                <a:effectLst/>
                <a:latin typeface="Helvetica Neue"/>
              </a:rPr>
              <a:t>Representation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of </a:t>
            </a:r>
            <a:r>
              <a:rPr lang="hu-HU" b="0" i="0" dirty="0">
                <a:solidFill>
                  <a:srgbClr val="000000"/>
                </a:solidFill>
                <a:effectLst/>
                <a:latin typeface="Helvetica Neue"/>
              </a:rPr>
              <a:t>C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ategories</a:t>
            </a:r>
            <a:endParaRPr lang="hu-HU" dirty="0"/>
          </a:p>
        </p:txBody>
      </p:sp>
      <p:pic>
        <p:nvPicPr>
          <p:cNvPr id="9" name="Tartalom helye 8" descr="A képen diagram látható&#10;&#10;Automatikusan generált leírás">
            <a:extLst>
              <a:ext uri="{FF2B5EF4-FFF2-40B4-BE49-F238E27FC236}">
                <a16:creationId xmlns:a16="http://schemas.microsoft.com/office/drawing/2014/main" id="{19CE92EB-EE73-1CAB-5DB1-A04E827B2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9" t="4611" r="5185"/>
          <a:stretch/>
        </p:blipFill>
        <p:spPr>
          <a:xfrm>
            <a:off x="0" y="1343025"/>
            <a:ext cx="6786563" cy="5514975"/>
          </a:xfr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6AFF2F0D-6269-95E6-6F1C-7877C035172B}"/>
              </a:ext>
            </a:extLst>
          </p:cNvPr>
          <p:cNvSpPr txBox="1"/>
          <p:nvPr/>
        </p:nvSpPr>
        <p:spPr>
          <a:xfrm>
            <a:off x="7209183" y="1700213"/>
            <a:ext cx="4192242" cy="45243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0" i="0" dirty="0" err="1">
                <a:solidFill>
                  <a:schemeClr val="bg1"/>
                </a:solidFill>
                <a:effectLst/>
                <a:latin typeface="Helvetica Neue"/>
              </a:rPr>
              <a:t>All</a:t>
            </a:r>
            <a:r>
              <a:rPr lang="hu-HU" b="0" i="0" dirty="0">
                <a:solidFill>
                  <a:schemeClr val="bg1"/>
                </a:solidFill>
                <a:effectLst/>
                <a:latin typeface="Helvetica Neue"/>
              </a:rPr>
              <a:t> Data:</a:t>
            </a:r>
          </a:p>
          <a:p>
            <a:pPr marL="800100" lvl="1" indent="-342900">
              <a:buAutoNum type="arabicPeriod"/>
            </a:pPr>
            <a:r>
              <a:rPr lang="hu-HU" dirty="0" err="1">
                <a:solidFill>
                  <a:schemeClr val="bg1"/>
                </a:solidFill>
                <a:latin typeface="Helvetica Neue"/>
              </a:rPr>
              <a:t>Vascular</a:t>
            </a:r>
            <a:r>
              <a:rPr lang="hu-HU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Helvetica Neue"/>
              </a:rPr>
              <a:t>plants</a:t>
            </a:r>
            <a:r>
              <a:rPr lang="hu-HU" dirty="0">
                <a:solidFill>
                  <a:schemeClr val="bg1"/>
                </a:solidFill>
                <a:latin typeface="Helvetica Neue"/>
              </a:rPr>
              <a:t> (4262)</a:t>
            </a:r>
          </a:p>
          <a:p>
            <a:pPr marL="800100" lvl="1" indent="-342900">
              <a:buAutoNum type="arabicPeriod"/>
            </a:pPr>
            <a:r>
              <a:rPr lang="hu-HU" b="0" i="0" dirty="0" err="1">
                <a:solidFill>
                  <a:schemeClr val="bg1"/>
                </a:solidFill>
                <a:effectLst/>
                <a:latin typeface="Helvetica Neue"/>
              </a:rPr>
              <a:t>Birds</a:t>
            </a:r>
            <a:r>
              <a:rPr lang="hu-HU" b="0" i="0" dirty="0">
                <a:solidFill>
                  <a:schemeClr val="bg1"/>
                </a:solidFill>
                <a:effectLst/>
                <a:latin typeface="Helvetica Neue"/>
              </a:rPr>
              <a:t> (488)</a:t>
            </a:r>
          </a:p>
          <a:p>
            <a:pPr marL="800100" lvl="1" indent="-342900">
              <a:buAutoNum type="arabicPeriod"/>
            </a:pPr>
            <a:r>
              <a:rPr lang="hu-HU" dirty="0" err="1">
                <a:solidFill>
                  <a:schemeClr val="bg1"/>
                </a:solidFill>
                <a:latin typeface="Helvetica Neue"/>
              </a:rPr>
              <a:t>Nonvascular</a:t>
            </a:r>
            <a:r>
              <a:rPr lang="hu-HU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Helvetica Neue"/>
              </a:rPr>
              <a:t>Plants</a:t>
            </a:r>
            <a:r>
              <a:rPr lang="hu-HU" dirty="0">
                <a:solidFill>
                  <a:schemeClr val="bg1"/>
                </a:solidFill>
                <a:latin typeface="Helvetica Neue"/>
              </a:rPr>
              <a:t> (333)</a:t>
            </a:r>
          </a:p>
          <a:p>
            <a:pPr marL="800100" lvl="1" indent="-342900">
              <a:buAutoNum type="arabicPeriod"/>
            </a:pPr>
            <a:r>
              <a:rPr lang="hu-HU" b="0" i="0" dirty="0" err="1">
                <a:solidFill>
                  <a:schemeClr val="bg1"/>
                </a:solidFill>
                <a:effectLst/>
                <a:latin typeface="Helvetica Neue"/>
              </a:rPr>
              <a:t>Mammal</a:t>
            </a:r>
            <a:r>
              <a:rPr lang="hu-HU" b="0" i="0" dirty="0">
                <a:solidFill>
                  <a:schemeClr val="bg1"/>
                </a:solidFill>
                <a:effectLst/>
                <a:latin typeface="Helvetica Neue"/>
              </a:rPr>
              <a:t> (177)</a:t>
            </a:r>
          </a:p>
          <a:p>
            <a:pPr lvl="1"/>
            <a:endParaRPr lang="hu-HU" dirty="0">
              <a:solidFill>
                <a:schemeClr val="bg1"/>
              </a:solidFill>
              <a:latin typeface="Helvetica Neue"/>
            </a:endParaRPr>
          </a:p>
          <a:p>
            <a:pPr lvl="1"/>
            <a:endParaRPr lang="hu-HU" dirty="0">
              <a:solidFill>
                <a:schemeClr val="bg1"/>
              </a:solidFill>
              <a:latin typeface="Helvetica Neue"/>
            </a:endParaRPr>
          </a:p>
          <a:p>
            <a:pPr lvl="1"/>
            <a:endParaRPr lang="hu-HU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lvl="1"/>
            <a:endParaRPr lang="hu-HU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Helvetica Neue"/>
              </a:rPr>
              <a:t>In </a:t>
            </a:r>
            <a:r>
              <a:rPr lang="hu-HU" dirty="0" err="1">
                <a:solidFill>
                  <a:schemeClr val="bg1"/>
                </a:solidFill>
                <a:latin typeface="Helvetica Neue"/>
              </a:rPr>
              <a:t>Danger</a:t>
            </a:r>
            <a:r>
              <a:rPr lang="hu-HU" dirty="0">
                <a:solidFill>
                  <a:schemeClr val="bg1"/>
                </a:solidFill>
                <a:latin typeface="Helvetica Neue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b="0" i="0" dirty="0" err="1">
                <a:solidFill>
                  <a:schemeClr val="bg1"/>
                </a:solidFill>
                <a:effectLst/>
                <a:latin typeface="Helvetica Neue"/>
              </a:rPr>
              <a:t>Birds</a:t>
            </a:r>
            <a:r>
              <a:rPr lang="hu-HU" b="0" i="0" dirty="0">
                <a:solidFill>
                  <a:schemeClr val="bg1"/>
                </a:solidFill>
                <a:effectLst/>
                <a:latin typeface="Helvetica Neue"/>
              </a:rPr>
              <a:t> (79)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dirty="0" err="1">
                <a:solidFill>
                  <a:schemeClr val="bg1"/>
                </a:solidFill>
                <a:latin typeface="Helvetica Neue"/>
              </a:rPr>
              <a:t>Vascular</a:t>
            </a:r>
            <a:r>
              <a:rPr lang="hu-HU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Helvetica Neue"/>
              </a:rPr>
              <a:t>Plants</a:t>
            </a:r>
            <a:r>
              <a:rPr lang="hu-HU" dirty="0">
                <a:solidFill>
                  <a:schemeClr val="bg1"/>
                </a:solidFill>
                <a:latin typeface="Helvetica Neue"/>
              </a:rPr>
              <a:t> (46)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b="0" i="0" dirty="0" err="1">
                <a:solidFill>
                  <a:schemeClr val="bg1"/>
                </a:solidFill>
                <a:effectLst/>
                <a:latin typeface="Helvetica Neue"/>
              </a:rPr>
              <a:t>Mammal</a:t>
            </a:r>
            <a:r>
              <a:rPr lang="hu-HU" b="0" i="0" dirty="0">
                <a:solidFill>
                  <a:schemeClr val="bg1"/>
                </a:solidFill>
                <a:effectLst/>
                <a:latin typeface="Helvetica Neue"/>
              </a:rPr>
              <a:t> (38)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Helvetica Neue"/>
              </a:rPr>
              <a:t>6. </a:t>
            </a:r>
            <a:r>
              <a:rPr lang="hu-HU" dirty="0" err="1">
                <a:solidFill>
                  <a:schemeClr val="bg1"/>
                </a:solidFill>
                <a:latin typeface="Helvetica Neue"/>
              </a:rPr>
              <a:t>Nonvascular</a:t>
            </a:r>
            <a:r>
              <a:rPr lang="hu-HU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Helvetica Neue"/>
              </a:rPr>
              <a:t>Plants</a:t>
            </a:r>
            <a:r>
              <a:rPr lang="hu-HU" dirty="0">
                <a:solidFill>
                  <a:schemeClr val="bg1"/>
                </a:solidFill>
                <a:latin typeface="Helvetica Neue"/>
              </a:rPr>
              <a:t> (5)</a:t>
            </a:r>
            <a:endParaRPr lang="hu-HU" b="0" i="0" dirty="0">
              <a:solidFill>
                <a:schemeClr val="bg1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hu-H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20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5" name="Kép 14">
            <a:extLst>
              <a:ext uri="{FF2B5EF4-FFF2-40B4-BE49-F238E27FC236}">
                <a16:creationId xmlns:a16="http://schemas.microsoft.com/office/drawing/2014/main" id="{E4780D67-DB7B-4A17-9B85-1D15A3A51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77" t="47999" r="34692" b="29337"/>
          <a:stretch/>
        </p:blipFill>
        <p:spPr>
          <a:xfrm>
            <a:off x="888604" y="3768836"/>
            <a:ext cx="9045388" cy="261970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843D088-DEF2-73D6-791B-EC410783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1326" y="583782"/>
            <a:ext cx="2740914" cy="25928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4200" dirty="0">
                <a:solidFill>
                  <a:schemeClr val="bg1"/>
                </a:solidFill>
              </a:rPr>
              <a:t>P</a:t>
            </a:r>
            <a:r>
              <a:rPr lang="en-US" sz="4200" b="0" i="0" dirty="0">
                <a:solidFill>
                  <a:schemeClr val="bg1"/>
                </a:solidFill>
                <a:effectLst/>
              </a:rPr>
              <a:t>roportion of S</a:t>
            </a:r>
            <a:r>
              <a:rPr lang="en-US" sz="4200" dirty="0">
                <a:solidFill>
                  <a:schemeClr val="bg1"/>
                </a:solidFill>
              </a:rPr>
              <a:t>pecies</a:t>
            </a:r>
            <a:r>
              <a:rPr lang="en-US" sz="4200" b="0" i="0" dirty="0">
                <a:solidFill>
                  <a:schemeClr val="bg1"/>
                </a:solidFill>
                <a:effectLst/>
              </a:rPr>
              <a:t> in </a:t>
            </a:r>
            <a:r>
              <a:rPr lang="en-US" sz="4200" dirty="0">
                <a:solidFill>
                  <a:schemeClr val="bg1"/>
                </a:solidFill>
              </a:rPr>
              <a:t>D</a:t>
            </a:r>
            <a:r>
              <a:rPr lang="en-US" sz="4200" b="0" i="0" dirty="0">
                <a:solidFill>
                  <a:schemeClr val="bg1"/>
                </a:solidFill>
                <a:effectLst/>
              </a:rPr>
              <a:t>anger to All Species</a:t>
            </a:r>
            <a:br>
              <a:rPr lang="en-US" sz="4200" b="0" i="0" dirty="0">
                <a:effectLst/>
              </a:rPr>
            </a:br>
            <a:endParaRPr lang="en-US" sz="4200" dirty="0"/>
          </a:p>
        </p:txBody>
      </p:sp>
      <p:pic>
        <p:nvPicPr>
          <p:cNvPr id="13" name="Tartalom helye 12" descr="A képen diagram látható&#10;&#10;Automatikusan generált leírás">
            <a:extLst>
              <a:ext uri="{FF2B5EF4-FFF2-40B4-BE49-F238E27FC236}">
                <a16:creationId xmlns:a16="http://schemas.microsoft.com/office/drawing/2014/main" id="{4E45148C-8FB5-8C23-CF33-8DC02D45A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784" y="1"/>
            <a:ext cx="6245311" cy="360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83426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</TotalTime>
  <Words>814</Words>
  <Application>Microsoft Office PowerPoint</Application>
  <PresentationFormat>Szélesvásznú</PresentationFormat>
  <Paragraphs>106</Paragraphs>
  <Slides>23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9" baseType="lpstr">
      <vt:lpstr>Arial</vt:lpstr>
      <vt:lpstr>Helvetica Neue</vt:lpstr>
      <vt:lpstr>inherit</vt:lpstr>
      <vt:lpstr>Trebuchet MS</vt:lpstr>
      <vt:lpstr>Wingdings 3</vt:lpstr>
      <vt:lpstr>Dimenzió</vt:lpstr>
      <vt:lpstr>Biodiversity in National Parks</vt:lpstr>
      <vt:lpstr>The Data</vt:lpstr>
      <vt:lpstr>Species</vt:lpstr>
      <vt:lpstr>Observations</vt:lpstr>
      <vt:lpstr>Questions</vt:lpstr>
      <vt:lpstr>Relation of Category and Endangered Status</vt:lpstr>
      <vt:lpstr>Conservation Status by Species in Danger </vt:lpstr>
      <vt:lpstr>Representation of Categories</vt:lpstr>
      <vt:lpstr>Proportion of Species in Danger to All Species </vt:lpstr>
      <vt:lpstr>Relation of Category and Endangered Status  </vt:lpstr>
      <vt:lpstr>Mammal vs Bird</vt:lpstr>
      <vt:lpstr>Mammal vs Reptile</vt:lpstr>
      <vt:lpstr>Bird vs Reptile</vt:lpstr>
      <vt:lpstr>Relation of Endangered Status and Park Name </vt:lpstr>
      <vt:lpstr>Number of Observations of Species in Danger in National Parks</vt:lpstr>
      <vt:lpstr>Number of Observations of Species in Danger by Categories </vt:lpstr>
      <vt:lpstr>Observations of Species in (endangered/ in danger/not in danger) Status in Parks </vt:lpstr>
      <vt:lpstr>Observations of Common Names in National Parks </vt:lpstr>
      <vt:lpstr>Methods</vt:lpstr>
      <vt:lpstr>Analysis</vt:lpstr>
      <vt:lpstr>Results</vt:lpstr>
      <vt:lpstr>Discussion</vt:lpstr>
      <vt:lpstr>Appendix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in National Parks</dc:title>
  <dc:creator>Veronika Konczné Guld</dc:creator>
  <cp:lastModifiedBy>Veronika Konczné Guld</cp:lastModifiedBy>
  <cp:revision>4</cp:revision>
  <dcterms:created xsi:type="dcterms:W3CDTF">2023-04-16T11:02:41Z</dcterms:created>
  <dcterms:modified xsi:type="dcterms:W3CDTF">2023-04-16T14:40:22Z</dcterms:modified>
</cp:coreProperties>
</file>