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8" r:id="rId4"/>
    <p:sldId id="266" r:id="rId5"/>
    <p:sldId id="258" r:id="rId6"/>
    <p:sldId id="267" r:id="rId7"/>
    <p:sldId id="260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310" userDrawn="1">
          <p15:clr>
            <a:srgbClr val="A4A3A4"/>
          </p15:clr>
        </p15:guide>
        <p15:guide id="4" pos="3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BC88"/>
    <a:srgbClr val="9EBAAB"/>
    <a:srgbClr val="98D4B3"/>
    <a:srgbClr val="71A4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06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278" y="540"/>
      </p:cViewPr>
      <p:guideLst>
        <p:guide orient="horz" pos="2183"/>
        <p:guide pos="3840"/>
        <p:guide pos="7310"/>
        <p:guide pos="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9C62FD-F84F-4ECE-9AD4-AE088C86FB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C6C5BE-AC2E-40C9-9669-A65F8F1C63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78A863-E518-481C-9848-DC3748208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7ADC-4B6A-4ED8-AACE-02E6B9E8FDEB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DE4F35-1AD4-4BCF-8664-C74A41025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7C3A02-2956-4AF2-AD6A-2FC3013DB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34AF-AF4F-4366-8634-564DBBEA7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32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7630BA-2353-4FD4-B7E4-A9F63D318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1E4351-593C-44B3-B98C-0B4FEA21A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821F33-29B2-459A-86FB-30F4A1F26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7ADC-4B6A-4ED8-AACE-02E6B9E8FDEB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62C99B-59EF-488C-B8A7-F08D32210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681A3C-E7A4-40DB-8AFD-E8340192B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34AF-AF4F-4366-8634-564DBBEA7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177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050F908-DC85-4F50-90B6-4AC17BD691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24F3DE-D10F-4A4E-96BE-1D339B225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D9F471-5810-481C-8B4D-8D177ADE4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7ADC-4B6A-4ED8-AACE-02E6B9E8FDEB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DEBD32-D097-4A15-8181-603E54079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4AE21C-6730-4A8D-85AC-3E1BBF05E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34AF-AF4F-4366-8634-564DBBEA7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45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881F05-E420-4530-8CF1-E5D9CAA60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CFC209-D495-49C0-A7EB-F8B7840B9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85257A-BAF8-4675-A12E-E2E96DD2E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7ADC-4B6A-4ED8-AACE-02E6B9E8FDEB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F4A500-8AE6-403F-B0B8-0E67B7852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3D27FA-78DA-4FE4-817E-264376679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34AF-AF4F-4366-8634-564DBBEA7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01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DAD3B-67B4-4DE7-89A0-AD211CBC0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421FFE-6067-4E11-B02E-5202053CA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F1DE7A-069F-48CB-A793-474D13D83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7ADC-4B6A-4ED8-AACE-02E6B9E8FDEB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E111F2-5917-4B85-9136-FC223B525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5BC5D7-C89A-4B3E-9E03-3AB77F75F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34AF-AF4F-4366-8634-564DBBEA7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27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A475C8-C2B4-46D9-A633-D8F25CDFC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AE7C69-F46F-4B4E-8EF7-919937565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7E1606-A950-408C-B011-DAB6884A0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CE0DEF-F1C4-41D8-A96C-1ADF5A1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7ADC-4B6A-4ED8-AACE-02E6B9E8FDEB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96E0FF-DD98-481E-9A8E-7BCABD19C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821B53-EADE-4609-A263-C571AF12E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34AF-AF4F-4366-8634-564DBBEA7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527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FCC213-D860-4D88-A88F-B2023CED3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A7CCBD-5F5C-478D-AEB0-909D375EC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8C76F0-400D-4E11-AA45-958F0E6C3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F96789-ABD2-4C06-B086-2B22E373E5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2C4423-A2B5-45CA-9F7F-F57828F48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933C7C5-7D23-48B4-B457-602DA441A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7ADC-4B6A-4ED8-AACE-02E6B9E8FDEB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F22A694-E6B4-45E0-8F12-50471647A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791A8A7-D40E-4AF3-93DC-4BC5019DE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34AF-AF4F-4366-8634-564DBBEA7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779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D6E74B-9CB5-4451-8E2D-365CC8391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8CCDE4E-485D-4FF4-83DD-AC4968E76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7ADC-4B6A-4ED8-AACE-02E6B9E8FDEB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83C395-8E3C-4AA7-A441-543517EE8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01FE1B-92A3-40ED-A44E-46CFE8CD7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34AF-AF4F-4366-8634-564DBBEA7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91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837A326-95F3-40FE-8F50-3C2BE7D05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7ADC-4B6A-4ED8-AACE-02E6B9E8FDEB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053160-0ECC-4C5B-93CB-10001061A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EB2D0D-7F2C-4EB5-B0F0-72159FE94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34AF-AF4F-4366-8634-564DBBEA7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347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2E3686-046F-48FC-8098-69E64C8F0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BF9DF4-6E8C-447B-9884-6E4E1FABC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14A419-5FE8-40D0-884D-84E539BCB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4717AA-EF31-4703-B799-7DB109EC6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7ADC-4B6A-4ED8-AACE-02E6B9E8FDEB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5B3506-1E0E-4E16-950E-E02C4E6AE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2392FC-5B14-47D5-8845-08695A7E5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34AF-AF4F-4366-8634-564DBBEA7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7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D436E0-B424-404E-9585-29ABECBFE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E1C4BA8-B14B-4B24-A115-D7034F6441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DFEB31-AF22-4B7C-B6E5-7002C2E8D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DEB52C-01D5-4E51-805D-1FEE11C2F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7ADC-4B6A-4ED8-AACE-02E6B9E8FDEB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290B96-77D0-4D78-846D-F34DD37B7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AC09B2-DFF3-41EC-BDB0-629BAD683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34AF-AF4F-4366-8634-564DBBEA7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85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E55775-7A1D-4B95-8D76-657ABD5E2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ACB013-0D08-43CE-8625-1DBDDA819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14AC8F-4727-4ACF-B5C3-CFE6AD3660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97ADC-4B6A-4ED8-AACE-02E6B9E8FDEB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36F071-9796-478C-BD8A-E64853A43E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635C38-C88C-4B57-B75E-547A32B46E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A34AF-AF4F-4366-8634-564DBBEA7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3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angin9.tistory.com/entry/hash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A8B416A-0197-4D92-AD03-F42DBD64F7CB}"/>
              </a:ext>
            </a:extLst>
          </p:cNvPr>
          <p:cNvSpPr/>
          <p:nvPr/>
        </p:nvSpPr>
        <p:spPr>
          <a:xfrm>
            <a:off x="9448800" y="-673100"/>
            <a:ext cx="508000" cy="50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90FCBE-91D8-4471-9B99-9A46FD44C59D}"/>
              </a:ext>
            </a:extLst>
          </p:cNvPr>
          <p:cNvSpPr/>
          <p:nvPr/>
        </p:nvSpPr>
        <p:spPr>
          <a:xfrm>
            <a:off x="10938934" y="-673100"/>
            <a:ext cx="508000" cy="508000"/>
          </a:xfrm>
          <a:prstGeom prst="rect">
            <a:avLst/>
          </a:prstGeom>
          <a:solidFill>
            <a:srgbClr val="71A4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33F370-7AFC-43E0-9B67-22E9570E7F74}"/>
              </a:ext>
            </a:extLst>
          </p:cNvPr>
          <p:cNvSpPr/>
          <p:nvPr/>
        </p:nvSpPr>
        <p:spPr>
          <a:xfrm>
            <a:off x="11684000" y="-673100"/>
            <a:ext cx="508000" cy="508000"/>
          </a:xfrm>
          <a:prstGeom prst="rect">
            <a:avLst/>
          </a:prstGeom>
          <a:solidFill>
            <a:srgbClr val="9EB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0EFE2F-71D7-4FA8-B39E-BC5C53FEB220}"/>
              </a:ext>
            </a:extLst>
          </p:cNvPr>
          <p:cNvSpPr/>
          <p:nvPr/>
        </p:nvSpPr>
        <p:spPr>
          <a:xfrm>
            <a:off x="10193867" y="-673100"/>
            <a:ext cx="508000" cy="508000"/>
          </a:xfrm>
          <a:prstGeom prst="rect">
            <a:avLst/>
          </a:prstGeom>
          <a:solidFill>
            <a:srgbClr val="5DBC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258D6D60-B1B4-4918-B6FC-1E518EAC803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809" t="11478" r="19182" b="6492"/>
          <a:stretch/>
        </p:blipFill>
        <p:spPr>
          <a:xfrm>
            <a:off x="10886017" y="5252212"/>
            <a:ext cx="766233" cy="1083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AC084C3-BF82-488B-9D90-F6B36427FF23}"/>
              </a:ext>
            </a:extLst>
          </p:cNvPr>
          <p:cNvSpPr txBox="1"/>
          <p:nvPr/>
        </p:nvSpPr>
        <p:spPr>
          <a:xfrm>
            <a:off x="12429066" y="-30064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FA650E-E7BE-4C43-9E71-95ABD25E570A}"/>
              </a:ext>
            </a:extLst>
          </p:cNvPr>
          <p:cNvSpPr txBox="1"/>
          <p:nvPr/>
        </p:nvSpPr>
        <p:spPr>
          <a:xfrm>
            <a:off x="12429066" y="-71909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BDF8E5-EA68-4E24-87CD-CC87421532AB}"/>
              </a:ext>
            </a:extLst>
          </p:cNvPr>
          <p:cNvSpPr txBox="1"/>
          <p:nvPr/>
        </p:nvSpPr>
        <p:spPr>
          <a:xfrm>
            <a:off x="12429066" y="1178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3A9946-F3A5-43E0-9678-EE0BE6E5B7FF}"/>
              </a:ext>
            </a:extLst>
          </p:cNvPr>
          <p:cNvSpPr txBox="1"/>
          <p:nvPr/>
        </p:nvSpPr>
        <p:spPr>
          <a:xfrm>
            <a:off x="12429066" y="53625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955DB8-0A7C-4430-9662-A3D92A1CF6F7}"/>
              </a:ext>
            </a:extLst>
          </p:cNvPr>
          <p:cNvSpPr txBox="1"/>
          <p:nvPr/>
        </p:nvSpPr>
        <p:spPr>
          <a:xfrm>
            <a:off x="458227" y="1150980"/>
            <a:ext cx="14157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ctr"/>
            <a:r>
              <a:rPr lang="en-US" sz="4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Montserrat ExtraBold" panose="00000900000000000000" pitchFamily="2" charset="0"/>
              </a:rPr>
              <a:t>Hash</a:t>
            </a:r>
            <a:endParaRPr lang="en-US" sz="4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Montserrat ExtraBold" panose="00000900000000000000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E8DFEE-0192-4A29-8F5E-6EE520A77289}"/>
              </a:ext>
            </a:extLst>
          </p:cNvPr>
          <p:cNvSpPr txBox="1"/>
          <p:nvPr/>
        </p:nvSpPr>
        <p:spPr>
          <a:xfrm>
            <a:off x="12429066" y="997092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Montserrat ExtraBold" panose="00000900000000000000" pitchFamily="2" charset="0"/>
              </a:rPr>
              <a:t>COMPANY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E55E65-6E8D-45ED-8714-C4F98070C367}"/>
              </a:ext>
            </a:extLst>
          </p:cNvPr>
          <p:cNvSpPr txBox="1"/>
          <p:nvPr/>
        </p:nvSpPr>
        <p:spPr>
          <a:xfrm>
            <a:off x="11141241" y="466924"/>
            <a:ext cx="5693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SSAFY</a:t>
            </a:r>
            <a:endParaRPr 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alpha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341FAF8-6E8A-4596-AE66-9F41C5062492}"/>
              </a:ext>
            </a:extLst>
          </p:cNvPr>
          <p:cNvSpPr txBox="1"/>
          <p:nvPr/>
        </p:nvSpPr>
        <p:spPr>
          <a:xfrm>
            <a:off x="458227" y="2350934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Presenter : </a:t>
            </a: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강태훈</a:t>
            </a: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18CDE31-5649-41B6-8BE8-47AA1B1E5717}"/>
              </a:ext>
            </a:extLst>
          </p:cNvPr>
          <p:cNvSpPr txBox="1"/>
          <p:nvPr/>
        </p:nvSpPr>
        <p:spPr>
          <a:xfrm>
            <a:off x="496327" y="6197212"/>
            <a:ext cx="708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Page 01</a:t>
            </a:r>
            <a:endParaRPr lang="en-US" sz="10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alpha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955DB8-0A7C-4430-9662-A3D92A1CF6F7}"/>
              </a:ext>
            </a:extLst>
          </p:cNvPr>
          <p:cNvSpPr txBox="1"/>
          <p:nvPr/>
        </p:nvSpPr>
        <p:spPr>
          <a:xfrm>
            <a:off x="484403" y="438931"/>
            <a:ext cx="1338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sz="1200" dirty="0">
                <a:solidFill>
                  <a:srgbClr val="98D4B3"/>
                </a:solidFill>
              </a:rPr>
              <a:t>Algorithm Study</a:t>
            </a:r>
            <a:endParaRPr lang="en-US" altLang="ko-KR" sz="1200" dirty="0">
              <a:solidFill>
                <a:srgbClr val="98D4B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124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>
            <a:extLst>
              <a:ext uri="{FF2B5EF4-FFF2-40B4-BE49-F238E27FC236}">
                <a16:creationId xmlns:a16="http://schemas.microsoft.com/office/drawing/2014/main" id="{5FA21349-011C-4FEA-B11F-ABC32137ACD5}"/>
              </a:ext>
            </a:extLst>
          </p:cNvPr>
          <p:cNvSpPr/>
          <p:nvPr/>
        </p:nvSpPr>
        <p:spPr>
          <a:xfrm>
            <a:off x="1695304" y="4324787"/>
            <a:ext cx="2732400" cy="1142796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3C1F09B-1368-4791-A52E-B2AC883AECCB}"/>
              </a:ext>
            </a:extLst>
          </p:cNvPr>
          <p:cNvSpPr/>
          <p:nvPr/>
        </p:nvSpPr>
        <p:spPr>
          <a:xfrm>
            <a:off x="1695304" y="2529409"/>
            <a:ext cx="2732400" cy="1142796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94F6293-E6FF-4DD1-913F-597752693BAD}"/>
              </a:ext>
            </a:extLst>
          </p:cNvPr>
          <p:cNvSpPr/>
          <p:nvPr/>
        </p:nvSpPr>
        <p:spPr>
          <a:xfrm>
            <a:off x="4783853" y="4324787"/>
            <a:ext cx="2732400" cy="1142796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776F01B-DD17-44A3-B4A3-2FAD41F3BD90}"/>
              </a:ext>
            </a:extLst>
          </p:cNvPr>
          <p:cNvSpPr/>
          <p:nvPr/>
        </p:nvSpPr>
        <p:spPr>
          <a:xfrm>
            <a:off x="4783853" y="2529409"/>
            <a:ext cx="2732400" cy="1142796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F4A0A61-4C57-43E5-87DD-B9E376F8256F}"/>
              </a:ext>
            </a:extLst>
          </p:cNvPr>
          <p:cNvSpPr/>
          <p:nvPr/>
        </p:nvSpPr>
        <p:spPr>
          <a:xfrm>
            <a:off x="7872401" y="4324787"/>
            <a:ext cx="2732400" cy="1142796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BC8ACA9-475B-4A32-A682-2DDF8B0D49F8}"/>
              </a:ext>
            </a:extLst>
          </p:cNvPr>
          <p:cNvSpPr/>
          <p:nvPr/>
        </p:nvSpPr>
        <p:spPr>
          <a:xfrm>
            <a:off x="7872401" y="2529409"/>
            <a:ext cx="2732400" cy="1142796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8B416A-0197-4D92-AD03-F42DBD64F7CB}"/>
              </a:ext>
            </a:extLst>
          </p:cNvPr>
          <p:cNvSpPr/>
          <p:nvPr/>
        </p:nvSpPr>
        <p:spPr>
          <a:xfrm>
            <a:off x="9448800" y="-673100"/>
            <a:ext cx="508000" cy="50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90FCBE-91D8-4471-9B99-9A46FD44C59D}"/>
              </a:ext>
            </a:extLst>
          </p:cNvPr>
          <p:cNvSpPr/>
          <p:nvPr/>
        </p:nvSpPr>
        <p:spPr>
          <a:xfrm>
            <a:off x="10938934" y="-673100"/>
            <a:ext cx="508000" cy="508000"/>
          </a:xfrm>
          <a:prstGeom prst="rect">
            <a:avLst/>
          </a:prstGeom>
          <a:solidFill>
            <a:srgbClr val="71A4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33F370-7AFC-43E0-9B67-22E9570E7F74}"/>
              </a:ext>
            </a:extLst>
          </p:cNvPr>
          <p:cNvSpPr/>
          <p:nvPr/>
        </p:nvSpPr>
        <p:spPr>
          <a:xfrm>
            <a:off x="11684000" y="-673100"/>
            <a:ext cx="508000" cy="508000"/>
          </a:xfrm>
          <a:prstGeom prst="rect">
            <a:avLst/>
          </a:prstGeom>
          <a:solidFill>
            <a:srgbClr val="9EB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0EFE2F-71D7-4FA8-B39E-BC5C53FEB220}"/>
              </a:ext>
            </a:extLst>
          </p:cNvPr>
          <p:cNvSpPr/>
          <p:nvPr/>
        </p:nvSpPr>
        <p:spPr>
          <a:xfrm>
            <a:off x="10193867" y="-673100"/>
            <a:ext cx="508000" cy="508000"/>
          </a:xfrm>
          <a:prstGeom prst="rect">
            <a:avLst/>
          </a:prstGeom>
          <a:solidFill>
            <a:srgbClr val="5DBC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C084C3-BF82-488B-9D90-F6B36427FF23}"/>
              </a:ext>
            </a:extLst>
          </p:cNvPr>
          <p:cNvSpPr txBox="1"/>
          <p:nvPr/>
        </p:nvSpPr>
        <p:spPr>
          <a:xfrm>
            <a:off x="12429066" y="-30064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FA650E-E7BE-4C43-9E71-95ABD25E570A}"/>
              </a:ext>
            </a:extLst>
          </p:cNvPr>
          <p:cNvSpPr txBox="1"/>
          <p:nvPr/>
        </p:nvSpPr>
        <p:spPr>
          <a:xfrm>
            <a:off x="12429066" y="-71909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BDF8E5-EA68-4E24-87CD-CC87421532AB}"/>
              </a:ext>
            </a:extLst>
          </p:cNvPr>
          <p:cNvSpPr txBox="1"/>
          <p:nvPr/>
        </p:nvSpPr>
        <p:spPr>
          <a:xfrm>
            <a:off x="12429066" y="1178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3A9946-F3A5-43E0-9678-EE0BE6E5B7FF}"/>
              </a:ext>
            </a:extLst>
          </p:cNvPr>
          <p:cNvSpPr txBox="1"/>
          <p:nvPr/>
        </p:nvSpPr>
        <p:spPr>
          <a:xfrm>
            <a:off x="12429066" y="53625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955DB8-0A7C-4430-9662-A3D92A1CF6F7}"/>
              </a:ext>
            </a:extLst>
          </p:cNvPr>
          <p:cNvSpPr txBox="1"/>
          <p:nvPr/>
        </p:nvSpPr>
        <p:spPr>
          <a:xfrm>
            <a:off x="484403" y="438931"/>
            <a:ext cx="1338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sz="1200" dirty="0">
                <a:solidFill>
                  <a:srgbClr val="98D4B3"/>
                </a:solidFill>
              </a:rPr>
              <a:t>Algorithm Study</a:t>
            </a:r>
            <a:endParaRPr lang="en-US" altLang="ko-KR" sz="1200" dirty="0">
              <a:solidFill>
                <a:srgbClr val="98D4B3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E8DFEE-0192-4A29-8F5E-6EE520A77289}"/>
              </a:ext>
            </a:extLst>
          </p:cNvPr>
          <p:cNvSpPr txBox="1"/>
          <p:nvPr/>
        </p:nvSpPr>
        <p:spPr>
          <a:xfrm>
            <a:off x="12429066" y="997092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Montserrat ExtraBold" panose="00000900000000000000" pitchFamily="2" charset="0"/>
              </a:rPr>
              <a:t>COMPANY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E55E65-6E8D-45ED-8714-C4F98070C367}"/>
              </a:ext>
            </a:extLst>
          </p:cNvPr>
          <p:cNvSpPr txBox="1"/>
          <p:nvPr/>
        </p:nvSpPr>
        <p:spPr>
          <a:xfrm>
            <a:off x="11141242" y="466924"/>
            <a:ext cx="569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SSAFY</a:t>
            </a:r>
            <a:endParaRPr 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alpha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18CDE31-5649-41B6-8BE8-47AA1B1E5717}"/>
              </a:ext>
            </a:extLst>
          </p:cNvPr>
          <p:cNvSpPr txBox="1"/>
          <p:nvPr/>
        </p:nvSpPr>
        <p:spPr>
          <a:xfrm>
            <a:off x="496327" y="6197212"/>
            <a:ext cx="6832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Page 06</a:t>
            </a:r>
            <a:endParaRPr lang="en-US" sz="10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alpha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8BF07A-DFD8-47BB-A794-B890769A06D9}"/>
              </a:ext>
            </a:extLst>
          </p:cNvPr>
          <p:cNvSpPr txBox="1"/>
          <p:nvPr/>
        </p:nvSpPr>
        <p:spPr>
          <a:xfrm>
            <a:off x="484403" y="834571"/>
            <a:ext cx="2383986" cy="543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lnSpc>
                <a:spcPct val="110000"/>
              </a:lnSpc>
              <a:defRPr sz="2800" spc="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dirty="0" smtClean="0"/>
              <a:t>알아둘 용어 </a:t>
            </a:r>
            <a:endParaRPr lang="en-US" altLang="ko-KR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7AFF39F-A1DC-4156-920B-0E36B26C7ADF}"/>
              </a:ext>
            </a:extLst>
          </p:cNvPr>
          <p:cNvSpPr/>
          <p:nvPr/>
        </p:nvSpPr>
        <p:spPr>
          <a:xfrm>
            <a:off x="1696211" y="2208591"/>
            <a:ext cx="2730586" cy="377485"/>
          </a:xfrm>
          <a:prstGeom prst="rect">
            <a:avLst/>
          </a:prstGeom>
          <a:solidFill>
            <a:srgbClr val="5DBC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해쉬</a:t>
            </a:r>
            <a:r>
              <a:rPr lang="en-US" altLang="ko-KR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(Hash)</a:t>
            </a:r>
            <a:endParaRPr 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67C592-52FA-4B4F-A8B7-4493A5E9BFFD}"/>
              </a:ext>
            </a:extLst>
          </p:cNvPr>
          <p:cNvSpPr txBox="1"/>
          <p:nvPr/>
        </p:nvSpPr>
        <p:spPr>
          <a:xfrm>
            <a:off x="2228585" y="2701244"/>
            <a:ext cx="1665841" cy="51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임의 값을 고정 길이로</a:t>
            </a:r>
            <a:endParaRPr lang="en-US" altLang="ko-KR" sz="11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변환하는 것</a:t>
            </a:r>
            <a:endParaRPr lang="en-US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E6A520-857E-4222-9421-FF47C7B4B53D}"/>
              </a:ext>
            </a:extLst>
          </p:cNvPr>
          <p:cNvSpPr txBox="1"/>
          <p:nvPr/>
        </p:nvSpPr>
        <p:spPr>
          <a:xfrm>
            <a:off x="1593798" y="4532206"/>
            <a:ext cx="2935419" cy="9725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1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해쉬</a:t>
            </a:r>
            <a:r>
              <a:rPr lang="ko-KR" altLang="en-US" sz="1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주소</a:t>
            </a:r>
            <a:r>
              <a:rPr lang="en-US" altLang="ko-KR" sz="1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(Hash Address)</a:t>
            </a:r>
            <a:r>
              <a:rPr lang="ko-KR" altLang="en-US" sz="1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라고도 불리며</a:t>
            </a:r>
            <a:endParaRPr lang="en-US" altLang="ko-KR" sz="11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30000"/>
              </a:lnSpc>
            </a:pPr>
            <a:r>
              <a:rPr lang="en-US" sz="1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Key</a:t>
            </a:r>
            <a:r>
              <a:rPr lang="ko-KR" altLang="en-US" sz="1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</a:t>
            </a:r>
            <a:r>
              <a:rPr lang="en-US" sz="1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1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해싱</a:t>
            </a:r>
            <a:r>
              <a:rPr lang="ko-KR" altLang="en-US" sz="1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함수로 연산해서</a:t>
            </a:r>
            <a:r>
              <a:rPr lang="en-US" altLang="ko-KR" sz="1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1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해쉬</a:t>
            </a:r>
            <a:r>
              <a:rPr lang="ko-KR" altLang="en-US" sz="1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값을 </a:t>
            </a:r>
            <a:endParaRPr lang="en-US" altLang="ko-KR" sz="11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알아내고</a:t>
            </a:r>
            <a:r>
              <a:rPr lang="en-US" altLang="ko-KR" sz="1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이를 기반으로 </a:t>
            </a:r>
            <a:r>
              <a:rPr lang="ko-KR" altLang="en-US" sz="11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해쉬</a:t>
            </a:r>
            <a:r>
              <a:rPr lang="ko-KR" altLang="en-US" sz="1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테이블에서</a:t>
            </a:r>
            <a:endParaRPr lang="en-US" altLang="ko-KR" sz="11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해당 </a:t>
            </a:r>
            <a:r>
              <a:rPr lang="en-US" altLang="ko-KR" sz="1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key</a:t>
            </a:r>
            <a:r>
              <a:rPr lang="ko-KR" altLang="en-US" sz="1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대한 데이터 위치를 찾음</a:t>
            </a:r>
            <a:endParaRPr lang="en-US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236FED6-6ADD-4FFC-977E-ADE1DD4CB216}"/>
              </a:ext>
            </a:extLst>
          </p:cNvPr>
          <p:cNvSpPr/>
          <p:nvPr/>
        </p:nvSpPr>
        <p:spPr>
          <a:xfrm>
            <a:off x="1696211" y="4052253"/>
            <a:ext cx="2730586" cy="3774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해쉬</a:t>
            </a:r>
            <a:r>
              <a:rPr lang="ko-KR" altLang="en-US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값</a:t>
            </a:r>
            <a:r>
              <a:rPr lang="en-US" altLang="ko-KR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(Hash Value)</a:t>
            </a:r>
            <a:endParaRPr 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69C12B2-B0C7-4024-90D3-0A93E6CC2CEC}"/>
              </a:ext>
            </a:extLst>
          </p:cNvPr>
          <p:cNvSpPr txBox="1"/>
          <p:nvPr/>
        </p:nvSpPr>
        <p:spPr>
          <a:xfrm>
            <a:off x="4999741" y="2701244"/>
            <a:ext cx="2300631" cy="5324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키 값의 연산에 의해</a:t>
            </a:r>
            <a:endParaRPr lang="en-US" altLang="ko-KR" sz="11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직접 접근이 가능한 데이터 구조</a:t>
            </a:r>
            <a:endParaRPr lang="en-US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CC3C894-354E-4759-AB46-CC7AA551A195}"/>
              </a:ext>
            </a:extLst>
          </p:cNvPr>
          <p:cNvSpPr txBox="1"/>
          <p:nvPr/>
        </p:nvSpPr>
        <p:spPr>
          <a:xfrm>
            <a:off x="4788145" y="4532206"/>
            <a:ext cx="2723823" cy="312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한 개의 데이터를 저장할 수 있는 공간</a:t>
            </a:r>
            <a:endParaRPr lang="en-US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78E3A7B-F488-4AB0-92D2-382A9C024D73}"/>
              </a:ext>
            </a:extLst>
          </p:cNvPr>
          <p:cNvSpPr/>
          <p:nvPr/>
        </p:nvSpPr>
        <p:spPr>
          <a:xfrm>
            <a:off x="4784760" y="2208591"/>
            <a:ext cx="2730586" cy="377485"/>
          </a:xfrm>
          <a:prstGeom prst="rect">
            <a:avLst/>
          </a:prstGeom>
          <a:solidFill>
            <a:srgbClr val="5DBC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해쉬</a:t>
            </a:r>
            <a:r>
              <a:rPr lang="ko-KR" altLang="en-US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테이블</a:t>
            </a:r>
            <a:r>
              <a:rPr lang="en-US" altLang="ko-KR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(Hash Table)</a:t>
            </a:r>
            <a:endParaRPr 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C7CE18F-F463-413B-AFBE-DA34FD466200}"/>
              </a:ext>
            </a:extLst>
          </p:cNvPr>
          <p:cNvSpPr/>
          <p:nvPr/>
        </p:nvSpPr>
        <p:spPr>
          <a:xfrm>
            <a:off x="4784760" y="4052253"/>
            <a:ext cx="2730586" cy="3774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슬롯</a:t>
            </a:r>
            <a:r>
              <a:rPr lang="en-US" altLang="ko-KR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(Slot)</a:t>
            </a:r>
            <a:endParaRPr 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8F6E15D-C07F-47C7-BCFE-1930D985DB83}"/>
              </a:ext>
            </a:extLst>
          </p:cNvPr>
          <p:cNvSpPr txBox="1"/>
          <p:nvPr/>
        </p:nvSpPr>
        <p:spPr>
          <a:xfrm>
            <a:off x="7947227" y="2701244"/>
            <a:ext cx="2582758" cy="7525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Key</a:t>
            </a:r>
            <a:r>
              <a:rPr lang="ko-KR" altLang="en-US" sz="1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대해 산술 연산을</a:t>
            </a:r>
            <a:endParaRPr lang="en-US" altLang="ko-KR" sz="11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이용해 데이터 위치를 찾을 수 있는 </a:t>
            </a:r>
            <a:endParaRPr lang="en-US" altLang="ko-KR" sz="11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함수</a:t>
            </a:r>
            <a:endParaRPr lang="en-US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BC97B14-4FFE-4E7E-BE81-B14FC3081D79}"/>
              </a:ext>
            </a:extLst>
          </p:cNvPr>
          <p:cNvSpPr txBox="1"/>
          <p:nvPr/>
        </p:nvSpPr>
        <p:spPr>
          <a:xfrm>
            <a:off x="8088291" y="4532206"/>
            <a:ext cx="2300630" cy="51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Key</a:t>
            </a:r>
            <a:r>
              <a:rPr lang="ko-KR" altLang="en-US" sz="1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추출할 수 있는 별도 함수</a:t>
            </a:r>
            <a:endParaRPr lang="en-US" altLang="ko-KR" sz="11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언어별로 존재 가능 </a:t>
            </a:r>
            <a:endParaRPr lang="en-US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B5C689A-E597-4AB8-A296-FE6BEBC21AF3}"/>
              </a:ext>
            </a:extLst>
          </p:cNvPr>
          <p:cNvSpPr/>
          <p:nvPr/>
        </p:nvSpPr>
        <p:spPr>
          <a:xfrm>
            <a:off x="7873308" y="2208591"/>
            <a:ext cx="2730586" cy="377485"/>
          </a:xfrm>
          <a:prstGeom prst="rect">
            <a:avLst/>
          </a:prstGeom>
          <a:solidFill>
            <a:srgbClr val="5DBC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해쉬</a:t>
            </a:r>
            <a:r>
              <a:rPr lang="ko-KR" altLang="en-US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함수</a:t>
            </a:r>
            <a:r>
              <a:rPr lang="en-US" altLang="ko-KR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(Hashing Function)</a:t>
            </a:r>
            <a:endParaRPr 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43A475A-4A1C-4716-A5F9-B4407037AD23}"/>
              </a:ext>
            </a:extLst>
          </p:cNvPr>
          <p:cNvSpPr/>
          <p:nvPr/>
        </p:nvSpPr>
        <p:spPr>
          <a:xfrm>
            <a:off x="7873308" y="4052253"/>
            <a:ext cx="2730586" cy="3774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함수</a:t>
            </a:r>
            <a:endParaRPr 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5893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A8B416A-0197-4D92-AD03-F42DBD64F7CB}"/>
              </a:ext>
            </a:extLst>
          </p:cNvPr>
          <p:cNvSpPr/>
          <p:nvPr/>
        </p:nvSpPr>
        <p:spPr>
          <a:xfrm>
            <a:off x="9448800" y="-673100"/>
            <a:ext cx="508000" cy="50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90FCBE-91D8-4471-9B99-9A46FD44C59D}"/>
              </a:ext>
            </a:extLst>
          </p:cNvPr>
          <p:cNvSpPr/>
          <p:nvPr/>
        </p:nvSpPr>
        <p:spPr>
          <a:xfrm>
            <a:off x="10938934" y="-673100"/>
            <a:ext cx="508000" cy="508000"/>
          </a:xfrm>
          <a:prstGeom prst="rect">
            <a:avLst/>
          </a:prstGeom>
          <a:solidFill>
            <a:srgbClr val="71A4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33F370-7AFC-43E0-9B67-22E9570E7F74}"/>
              </a:ext>
            </a:extLst>
          </p:cNvPr>
          <p:cNvSpPr/>
          <p:nvPr/>
        </p:nvSpPr>
        <p:spPr>
          <a:xfrm>
            <a:off x="11684000" y="-673100"/>
            <a:ext cx="508000" cy="508000"/>
          </a:xfrm>
          <a:prstGeom prst="rect">
            <a:avLst/>
          </a:prstGeom>
          <a:solidFill>
            <a:srgbClr val="9EB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0EFE2F-71D7-4FA8-B39E-BC5C53FEB220}"/>
              </a:ext>
            </a:extLst>
          </p:cNvPr>
          <p:cNvSpPr/>
          <p:nvPr/>
        </p:nvSpPr>
        <p:spPr>
          <a:xfrm>
            <a:off x="10193867" y="-673100"/>
            <a:ext cx="508000" cy="508000"/>
          </a:xfrm>
          <a:prstGeom prst="rect">
            <a:avLst/>
          </a:prstGeom>
          <a:solidFill>
            <a:srgbClr val="5DBC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C084C3-BF82-488B-9D90-F6B36427FF23}"/>
              </a:ext>
            </a:extLst>
          </p:cNvPr>
          <p:cNvSpPr txBox="1"/>
          <p:nvPr/>
        </p:nvSpPr>
        <p:spPr>
          <a:xfrm>
            <a:off x="12429066" y="-30064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FA650E-E7BE-4C43-9E71-95ABD25E570A}"/>
              </a:ext>
            </a:extLst>
          </p:cNvPr>
          <p:cNvSpPr txBox="1"/>
          <p:nvPr/>
        </p:nvSpPr>
        <p:spPr>
          <a:xfrm>
            <a:off x="12429066" y="-71909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BDF8E5-EA68-4E24-87CD-CC87421532AB}"/>
              </a:ext>
            </a:extLst>
          </p:cNvPr>
          <p:cNvSpPr txBox="1"/>
          <p:nvPr/>
        </p:nvSpPr>
        <p:spPr>
          <a:xfrm>
            <a:off x="12429066" y="1178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3A9946-F3A5-43E0-9678-EE0BE6E5B7FF}"/>
              </a:ext>
            </a:extLst>
          </p:cNvPr>
          <p:cNvSpPr txBox="1"/>
          <p:nvPr/>
        </p:nvSpPr>
        <p:spPr>
          <a:xfrm>
            <a:off x="12429066" y="53625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955DB8-0A7C-4430-9662-A3D92A1CF6F7}"/>
              </a:ext>
            </a:extLst>
          </p:cNvPr>
          <p:cNvSpPr txBox="1"/>
          <p:nvPr/>
        </p:nvSpPr>
        <p:spPr>
          <a:xfrm>
            <a:off x="484403" y="438931"/>
            <a:ext cx="1338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sz="1200" dirty="0">
                <a:solidFill>
                  <a:srgbClr val="98D4B3"/>
                </a:solidFill>
              </a:rPr>
              <a:t>Algorithm Study</a:t>
            </a:r>
            <a:endParaRPr lang="en-US" altLang="ko-KR" sz="1200" dirty="0">
              <a:solidFill>
                <a:srgbClr val="98D4B3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E8DFEE-0192-4A29-8F5E-6EE520A77289}"/>
              </a:ext>
            </a:extLst>
          </p:cNvPr>
          <p:cNvSpPr txBox="1"/>
          <p:nvPr/>
        </p:nvSpPr>
        <p:spPr>
          <a:xfrm>
            <a:off x="12429066" y="997092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Montserrat ExtraBold" panose="00000900000000000000" pitchFamily="2" charset="0"/>
              </a:rPr>
              <a:t>COMPANY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E55E65-6E8D-45ED-8714-C4F98070C367}"/>
              </a:ext>
            </a:extLst>
          </p:cNvPr>
          <p:cNvSpPr txBox="1"/>
          <p:nvPr/>
        </p:nvSpPr>
        <p:spPr>
          <a:xfrm>
            <a:off x="11141242" y="466924"/>
            <a:ext cx="569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SSAFY</a:t>
            </a:r>
            <a:endParaRPr 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alpha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18CDE31-5649-41B6-8BE8-47AA1B1E5717}"/>
              </a:ext>
            </a:extLst>
          </p:cNvPr>
          <p:cNvSpPr txBox="1"/>
          <p:nvPr/>
        </p:nvSpPr>
        <p:spPr>
          <a:xfrm>
            <a:off x="496327" y="6197212"/>
            <a:ext cx="6832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Page 06</a:t>
            </a:r>
            <a:endParaRPr lang="en-US" sz="10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alpha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8BF07A-DFD8-47BB-A794-B890769A06D9}"/>
              </a:ext>
            </a:extLst>
          </p:cNvPr>
          <p:cNvSpPr txBox="1"/>
          <p:nvPr/>
        </p:nvSpPr>
        <p:spPr>
          <a:xfrm>
            <a:off x="484403" y="834571"/>
            <a:ext cx="1832553" cy="56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lnSpc>
                <a:spcPct val="110000"/>
              </a:lnSpc>
              <a:defRPr sz="2800" spc="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dirty="0" smtClean="0"/>
              <a:t>기본 원리</a:t>
            </a:r>
            <a:endParaRPr lang="en-US" altLang="ko-KR" dirty="0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391" y="1601153"/>
            <a:ext cx="5829734" cy="431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25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A8B416A-0197-4D92-AD03-F42DBD64F7CB}"/>
              </a:ext>
            </a:extLst>
          </p:cNvPr>
          <p:cNvSpPr/>
          <p:nvPr/>
        </p:nvSpPr>
        <p:spPr>
          <a:xfrm>
            <a:off x="9448800" y="-673100"/>
            <a:ext cx="508000" cy="50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90FCBE-91D8-4471-9B99-9A46FD44C59D}"/>
              </a:ext>
            </a:extLst>
          </p:cNvPr>
          <p:cNvSpPr/>
          <p:nvPr/>
        </p:nvSpPr>
        <p:spPr>
          <a:xfrm>
            <a:off x="10938934" y="-673100"/>
            <a:ext cx="508000" cy="508000"/>
          </a:xfrm>
          <a:prstGeom prst="rect">
            <a:avLst/>
          </a:prstGeom>
          <a:solidFill>
            <a:srgbClr val="71A4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33F370-7AFC-43E0-9B67-22E9570E7F74}"/>
              </a:ext>
            </a:extLst>
          </p:cNvPr>
          <p:cNvSpPr/>
          <p:nvPr/>
        </p:nvSpPr>
        <p:spPr>
          <a:xfrm>
            <a:off x="11684000" y="-673100"/>
            <a:ext cx="508000" cy="508000"/>
          </a:xfrm>
          <a:prstGeom prst="rect">
            <a:avLst/>
          </a:prstGeom>
          <a:solidFill>
            <a:srgbClr val="9EB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0EFE2F-71D7-4FA8-B39E-BC5C53FEB220}"/>
              </a:ext>
            </a:extLst>
          </p:cNvPr>
          <p:cNvSpPr/>
          <p:nvPr/>
        </p:nvSpPr>
        <p:spPr>
          <a:xfrm>
            <a:off x="10193867" y="-673100"/>
            <a:ext cx="508000" cy="508000"/>
          </a:xfrm>
          <a:prstGeom prst="rect">
            <a:avLst/>
          </a:prstGeom>
          <a:solidFill>
            <a:srgbClr val="5DBC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C084C3-BF82-488B-9D90-F6B36427FF23}"/>
              </a:ext>
            </a:extLst>
          </p:cNvPr>
          <p:cNvSpPr txBox="1"/>
          <p:nvPr/>
        </p:nvSpPr>
        <p:spPr>
          <a:xfrm>
            <a:off x="12429066" y="-30064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FA650E-E7BE-4C43-9E71-95ABD25E570A}"/>
              </a:ext>
            </a:extLst>
          </p:cNvPr>
          <p:cNvSpPr txBox="1"/>
          <p:nvPr/>
        </p:nvSpPr>
        <p:spPr>
          <a:xfrm>
            <a:off x="12429066" y="-71909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BDF8E5-EA68-4E24-87CD-CC87421532AB}"/>
              </a:ext>
            </a:extLst>
          </p:cNvPr>
          <p:cNvSpPr txBox="1"/>
          <p:nvPr/>
        </p:nvSpPr>
        <p:spPr>
          <a:xfrm>
            <a:off x="12429066" y="1178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3A9946-F3A5-43E0-9678-EE0BE6E5B7FF}"/>
              </a:ext>
            </a:extLst>
          </p:cNvPr>
          <p:cNvSpPr txBox="1"/>
          <p:nvPr/>
        </p:nvSpPr>
        <p:spPr>
          <a:xfrm>
            <a:off x="12429066" y="53625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955DB8-0A7C-4430-9662-A3D92A1CF6F7}"/>
              </a:ext>
            </a:extLst>
          </p:cNvPr>
          <p:cNvSpPr txBox="1"/>
          <p:nvPr/>
        </p:nvSpPr>
        <p:spPr>
          <a:xfrm>
            <a:off x="484403" y="438931"/>
            <a:ext cx="1338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sz="1200" dirty="0" smtClean="0">
                <a:solidFill>
                  <a:srgbClr val="98D4B3"/>
                </a:solidFill>
              </a:rPr>
              <a:t>Algorithm Study</a:t>
            </a:r>
            <a:endParaRPr lang="en-US" sz="1200" dirty="0">
              <a:solidFill>
                <a:srgbClr val="98D4B3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E8DFEE-0192-4A29-8F5E-6EE520A77289}"/>
              </a:ext>
            </a:extLst>
          </p:cNvPr>
          <p:cNvSpPr txBox="1"/>
          <p:nvPr/>
        </p:nvSpPr>
        <p:spPr>
          <a:xfrm>
            <a:off x="12429066" y="997092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Montserrat ExtraBold" panose="00000900000000000000" pitchFamily="2" charset="0"/>
              </a:rPr>
              <a:t>COMPANY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E55E65-6E8D-45ED-8714-C4F98070C367}"/>
              </a:ext>
            </a:extLst>
          </p:cNvPr>
          <p:cNvSpPr txBox="1"/>
          <p:nvPr/>
        </p:nvSpPr>
        <p:spPr>
          <a:xfrm>
            <a:off x="11141242" y="466924"/>
            <a:ext cx="5693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SSAFY</a:t>
            </a:r>
            <a:endParaRPr 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alpha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18CDE31-5649-41B6-8BE8-47AA1B1E5717}"/>
              </a:ext>
            </a:extLst>
          </p:cNvPr>
          <p:cNvSpPr txBox="1"/>
          <p:nvPr/>
        </p:nvSpPr>
        <p:spPr>
          <a:xfrm>
            <a:off x="496327" y="6197212"/>
            <a:ext cx="708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Page 03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8BF07A-DFD8-47BB-A794-B890769A06D9}"/>
              </a:ext>
            </a:extLst>
          </p:cNvPr>
          <p:cNvSpPr txBox="1"/>
          <p:nvPr/>
        </p:nvSpPr>
        <p:spPr>
          <a:xfrm>
            <a:off x="418722" y="879335"/>
            <a:ext cx="4314001" cy="543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Direct Addressing Table</a:t>
            </a:r>
            <a:endParaRPr lang="en-US" altLang="ko-KR" sz="2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188DA1D-5761-4862-9105-5C7A7303205C}"/>
              </a:ext>
            </a:extLst>
          </p:cNvPr>
          <p:cNvSpPr/>
          <p:nvPr/>
        </p:nvSpPr>
        <p:spPr>
          <a:xfrm>
            <a:off x="587375" y="2129972"/>
            <a:ext cx="5296392" cy="3802742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188DA1D-5761-4862-9105-5C7A7303205C}"/>
              </a:ext>
            </a:extLst>
          </p:cNvPr>
          <p:cNvSpPr/>
          <p:nvPr/>
        </p:nvSpPr>
        <p:spPr>
          <a:xfrm>
            <a:off x="6150542" y="2129972"/>
            <a:ext cx="5296392" cy="3802742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019" y="2257679"/>
            <a:ext cx="4936141" cy="3584772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4F70552B-C196-484D-B78E-A39FB3883FA5}"/>
              </a:ext>
            </a:extLst>
          </p:cNvPr>
          <p:cNvSpPr txBox="1"/>
          <p:nvPr/>
        </p:nvSpPr>
        <p:spPr>
          <a:xfrm>
            <a:off x="6282664" y="2257679"/>
            <a:ext cx="5109091" cy="363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ko-KR" sz="1200" dirty="0" smtClean="0"/>
              <a:t>Key-value </a:t>
            </a:r>
            <a:r>
              <a:rPr lang="ko-KR" altLang="en-US" sz="1200" dirty="0" smtClean="0"/>
              <a:t>쌍의 데이터를 배열에 저장할 </a:t>
            </a:r>
            <a:r>
              <a:rPr lang="en-US" altLang="ko-KR" sz="1200" dirty="0" smtClean="0"/>
              <a:t>key </a:t>
            </a:r>
            <a:r>
              <a:rPr lang="ko-KR" altLang="en-US" sz="1200" dirty="0" smtClean="0"/>
              <a:t>값을 직접적으로</a:t>
            </a:r>
            <a:r>
              <a:rPr lang="en-US" altLang="ko-KR" sz="1200" dirty="0" smtClean="0"/>
              <a:t> </a:t>
            </a:r>
            <a:endParaRPr lang="en-US" altLang="ko-KR" sz="1200" dirty="0"/>
          </a:p>
          <a:p>
            <a:pPr>
              <a:lnSpc>
                <a:spcPct val="120000"/>
              </a:lnSpc>
            </a:pPr>
            <a:r>
              <a:rPr lang="ko-KR" altLang="en-US" sz="1200" dirty="0" smtClean="0"/>
              <a:t>  배열의 인덱스로 사용하는 방법</a:t>
            </a:r>
            <a:endParaRPr lang="en-US" altLang="ko-KR" sz="1200" dirty="0"/>
          </a:p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>
              <a:lnSpc>
                <a:spcPct val="120000"/>
              </a:lnSpc>
            </a:pPr>
            <a:r>
              <a:rPr lang="ko-KR" altLang="en-US" sz="1200" dirty="0" smtClean="0"/>
              <a:t>찾고자 하는 데이터의 </a:t>
            </a:r>
            <a:r>
              <a:rPr lang="en-US" altLang="ko-KR" sz="1200" dirty="0" smtClean="0"/>
              <a:t>key</a:t>
            </a:r>
            <a:r>
              <a:rPr lang="ko-KR" altLang="en-US" sz="1200" dirty="0" smtClean="0"/>
              <a:t>만 알고 있으면 즉시 위치 찾는 것이</a:t>
            </a:r>
            <a:endParaRPr lang="en-US" altLang="ko-KR" sz="1200" dirty="0" smtClean="0"/>
          </a:p>
          <a:p>
            <a:pPr>
              <a:lnSpc>
                <a:spcPct val="120000"/>
              </a:lnSpc>
            </a:pPr>
            <a:r>
              <a:rPr lang="ko-KR" altLang="en-US" sz="1200" dirty="0" smtClean="0"/>
              <a:t>가능하다</a:t>
            </a:r>
            <a:r>
              <a:rPr lang="en-US" altLang="ko-KR" sz="1200" dirty="0" smtClean="0"/>
              <a:t>. </a:t>
            </a:r>
          </a:p>
          <a:p>
            <a:pPr>
              <a:lnSpc>
                <a:spcPct val="120000"/>
              </a:lnSpc>
            </a:pPr>
            <a:endParaRPr lang="en-US" altLang="ko-KR" sz="1200" dirty="0"/>
          </a:p>
          <a:p>
            <a:pPr>
              <a:lnSpc>
                <a:spcPct val="120000"/>
              </a:lnSpc>
            </a:pPr>
            <a:endParaRPr lang="en-US" altLang="ko-KR" sz="1200" dirty="0" smtClean="0"/>
          </a:p>
          <a:p>
            <a:pPr>
              <a:lnSpc>
                <a:spcPct val="120000"/>
              </a:lnSpc>
            </a:pPr>
            <a:r>
              <a:rPr lang="ko-KR" altLang="en-US" sz="1200" dirty="0" smtClean="0"/>
              <a:t>탐색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저장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삭제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갱신은 모두 </a:t>
            </a:r>
            <a:r>
              <a:rPr lang="ko-KR" altLang="en-US" sz="1200" dirty="0" err="1" smtClean="0"/>
              <a:t>선형시간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O(1)</a:t>
            </a:r>
            <a:r>
              <a:rPr lang="ko-KR" altLang="en-US" sz="1200" dirty="0" smtClean="0"/>
              <a:t>로 매우 빠른 속도로 </a:t>
            </a:r>
            <a:endParaRPr lang="en-US" altLang="ko-KR" sz="1200" dirty="0" smtClean="0"/>
          </a:p>
          <a:p>
            <a:pPr>
              <a:lnSpc>
                <a:spcPct val="120000"/>
              </a:lnSpc>
            </a:pPr>
            <a:r>
              <a:rPr lang="ko-KR" altLang="en-US" sz="1200" dirty="0" smtClean="0"/>
              <a:t>처리가 가능하다</a:t>
            </a:r>
            <a:endParaRPr lang="en-US" altLang="ko-KR" sz="1200" dirty="0" smtClean="0"/>
          </a:p>
          <a:p>
            <a:pPr>
              <a:lnSpc>
                <a:spcPct val="120000"/>
              </a:lnSpc>
            </a:pPr>
            <a:endParaRPr lang="en-US" altLang="ko-KR" sz="1200" dirty="0"/>
          </a:p>
          <a:p>
            <a:pPr>
              <a:lnSpc>
                <a:spcPct val="120000"/>
              </a:lnSpc>
            </a:pPr>
            <a:r>
              <a:rPr lang="ko-KR" altLang="en-US" sz="1200" dirty="0" smtClean="0"/>
              <a:t>단</a:t>
            </a:r>
            <a:r>
              <a:rPr lang="en-US" altLang="ko-KR" sz="1200" dirty="0" smtClean="0"/>
              <a:t>, key </a:t>
            </a:r>
            <a:r>
              <a:rPr lang="ko-KR" altLang="en-US" sz="1200" dirty="0" smtClean="0"/>
              <a:t>값의 최대 크기만큼 배열이 할당 되기 때문에 크기가 </a:t>
            </a:r>
            <a:endParaRPr lang="en-US" altLang="ko-KR" sz="1200" dirty="0" smtClean="0"/>
          </a:p>
          <a:p>
            <a:pPr>
              <a:lnSpc>
                <a:spcPct val="120000"/>
              </a:lnSpc>
            </a:pPr>
            <a:r>
              <a:rPr lang="ko-KR" altLang="en-US" sz="1200" dirty="0" smtClean="0"/>
              <a:t>매우 크고 저장하고자 하는 데이터가 적다면 공간 낭비가 발생한다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20000"/>
              </a:lnSpc>
            </a:pPr>
            <a:endParaRPr lang="en-US" altLang="ko-KR" sz="1200" dirty="0"/>
          </a:p>
          <a:p>
            <a:pPr>
              <a:lnSpc>
                <a:spcPct val="120000"/>
              </a:lnSpc>
            </a:pPr>
            <a:r>
              <a:rPr lang="ko-KR" altLang="en-US" sz="1200" dirty="0" smtClean="0"/>
              <a:t>똑같은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키 값이 존재하지 않는다고 가정하면 삽입 시 마다 각 공간이</a:t>
            </a:r>
            <a:endParaRPr lang="en-US" altLang="ko-KR" sz="1200" dirty="0" smtClean="0"/>
          </a:p>
          <a:p>
            <a:pPr>
              <a:lnSpc>
                <a:spcPct val="120000"/>
              </a:lnSpc>
            </a:pPr>
            <a:r>
              <a:rPr lang="ko-KR" altLang="en-US" sz="1200" dirty="0" smtClean="0"/>
              <a:t>따로 할당되므로 그 위치에 저장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삭제시에는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null</a:t>
            </a:r>
            <a:r>
              <a:rPr lang="ko-KR" altLang="en-US" sz="1200" dirty="0" smtClean="0"/>
              <a:t>을 넣는다</a:t>
            </a:r>
            <a:r>
              <a:rPr lang="en-US" altLang="ko-KR" sz="1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4823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A8B416A-0197-4D92-AD03-F42DBD64F7CB}"/>
              </a:ext>
            </a:extLst>
          </p:cNvPr>
          <p:cNvSpPr/>
          <p:nvPr/>
        </p:nvSpPr>
        <p:spPr>
          <a:xfrm>
            <a:off x="9448800" y="-673100"/>
            <a:ext cx="508000" cy="50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90FCBE-91D8-4471-9B99-9A46FD44C59D}"/>
              </a:ext>
            </a:extLst>
          </p:cNvPr>
          <p:cNvSpPr/>
          <p:nvPr/>
        </p:nvSpPr>
        <p:spPr>
          <a:xfrm>
            <a:off x="10938934" y="-673100"/>
            <a:ext cx="508000" cy="508000"/>
          </a:xfrm>
          <a:prstGeom prst="rect">
            <a:avLst/>
          </a:prstGeom>
          <a:solidFill>
            <a:srgbClr val="71A4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33F370-7AFC-43E0-9B67-22E9570E7F74}"/>
              </a:ext>
            </a:extLst>
          </p:cNvPr>
          <p:cNvSpPr/>
          <p:nvPr/>
        </p:nvSpPr>
        <p:spPr>
          <a:xfrm>
            <a:off x="11684000" y="-673100"/>
            <a:ext cx="508000" cy="508000"/>
          </a:xfrm>
          <a:prstGeom prst="rect">
            <a:avLst/>
          </a:prstGeom>
          <a:solidFill>
            <a:srgbClr val="9EB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0EFE2F-71D7-4FA8-B39E-BC5C53FEB220}"/>
              </a:ext>
            </a:extLst>
          </p:cNvPr>
          <p:cNvSpPr/>
          <p:nvPr/>
        </p:nvSpPr>
        <p:spPr>
          <a:xfrm>
            <a:off x="10193867" y="-673100"/>
            <a:ext cx="508000" cy="508000"/>
          </a:xfrm>
          <a:prstGeom prst="rect">
            <a:avLst/>
          </a:prstGeom>
          <a:solidFill>
            <a:srgbClr val="5DBC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C084C3-BF82-488B-9D90-F6B36427FF23}"/>
              </a:ext>
            </a:extLst>
          </p:cNvPr>
          <p:cNvSpPr txBox="1"/>
          <p:nvPr/>
        </p:nvSpPr>
        <p:spPr>
          <a:xfrm>
            <a:off x="12429066" y="-30064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FA650E-E7BE-4C43-9E71-95ABD25E570A}"/>
              </a:ext>
            </a:extLst>
          </p:cNvPr>
          <p:cNvSpPr txBox="1"/>
          <p:nvPr/>
        </p:nvSpPr>
        <p:spPr>
          <a:xfrm>
            <a:off x="12429066" y="-71909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BDF8E5-EA68-4E24-87CD-CC87421532AB}"/>
              </a:ext>
            </a:extLst>
          </p:cNvPr>
          <p:cNvSpPr txBox="1"/>
          <p:nvPr/>
        </p:nvSpPr>
        <p:spPr>
          <a:xfrm>
            <a:off x="12429066" y="1178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3A9946-F3A5-43E0-9678-EE0BE6E5B7FF}"/>
              </a:ext>
            </a:extLst>
          </p:cNvPr>
          <p:cNvSpPr txBox="1"/>
          <p:nvPr/>
        </p:nvSpPr>
        <p:spPr>
          <a:xfrm>
            <a:off x="12429066" y="53625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955DB8-0A7C-4430-9662-A3D92A1CF6F7}"/>
              </a:ext>
            </a:extLst>
          </p:cNvPr>
          <p:cNvSpPr txBox="1"/>
          <p:nvPr/>
        </p:nvSpPr>
        <p:spPr>
          <a:xfrm>
            <a:off x="484403" y="438931"/>
            <a:ext cx="1338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sz="1200" dirty="0" smtClean="0">
                <a:solidFill>
                  <a:srgbClr val="98D4B3"/>
                </a:solidFill>
              </a:rPr>
              <a:t>Algorithm Study</a:t>
            </a:r>
            <a:endParaRPr lang="en-US" sz="1200" dirty="0">
              <a:solidFill>
                <a:srgbClr val="98D4B3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E8DFEE-0192-4A29-8F5E-6EE520A77289}"/>
              </a:ext>
            </a:extLst>
          </p:cNvPr>
          <p:cNvSpPr txBox="1"/>
          <p:nvPr/>
        </p:nvSpPr>
        <p:spPr>
          <a:xfrm>
            <a:off x="12429066" y="997092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Montserrat ExtraBold" panose="00000900000000000000" pitchFamily="2" charset="0"/>
              </a:rPr>
              <a:t>COMPANY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E55E65-6E8D-45ED-8714-C4F98070C367}"/>
              </a:ext>
            </a:extLst>
          </p:cNvPr>
          <p:cNvSpPr txBox="1"/>
          <p:nvPr/>
        </p:nvSpPr>
        <p:spPr>
          <a:xfrm>
            <a:off x="11141242" y="466924"/>
            <a:ext cx="5693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SSAFY</a:t>
            </a:r>
            <a:endParaRPr 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alpha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18CDE31-5649-41B6-8BE8-47AA1B1E5717}"/>
              </a:ext>
            </a:extLst>
          </p:cNvPr>
          <p:cNvSpPr txBox="1"/>
          <p:nvPr/>
        </p:nvSpPr>
        <p:spPr>
          <a:xfrm>
            <a:off x="496327" y="6197212"/>
            <a:ext cx="708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Page 03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8BF07A-DFD8-47BB-A794-B890769A06D9}"/>
              </a:ext>
            </a:extLst>
          </p:cNvPr>
          <p:cNvSpPr txBox="1"/>
          <p:nvPr/>
        </p:nvSpPr>
        <p:spPr>
          <a:xfrm>
            <a:off x="379992" y="879335"/>
            <a:ext cx="1980030" cy="543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Hash Table</a:t>
            </a:r>
            <a:endParaRPr lang="en-US" altLang="ko-KR" sz="2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188DA1D-5761-4862-9105-5C7A7303205C}"/>
              </a:ext>
            </a:extLst>
          </p:cNvPr>
          <p:cNvSpPr/>
          <p:nvPr/>
        </p:nvSpPr>
        <p:spPr>
          <a:xfrm>
            <a:off x="587375" y="2129972"/>
            <a:ext cx="5296392" cy="3802742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188DA1D-5761-4862-9105-5C7A7303205C}"/>
              </a:ext>
            </a:extLst>
          </p:cNvPr>
          <p:cNvSpPr/>
          <p:nvPr/>
        </p:nvSpPr>
        <p:spPr>
          <a:xfrm>
            <a:off x="6150542" y="2129972"/>
            <a:ext cx="5296392" cy="3802742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F70552B-C196-484D-B78E-A39FB3883FA5}"/>
              </a:ext>
            </a:extLst>
          </p:cNvPr>
          <p:cNvSpPr txBox="1"/>
          <p:nvPr/>
        </p:nvSpPr>
        <p:spPr>
          <a:xfrm>
            <a:off x="6282664" y="2544782"/>
            <a:ext cx="5262979" cy="319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200" dirty="0" smtClean="0"/>
              <a:t>함수를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이용해 </a:t>
            </a:r>
            <a:r>
              <a:rPr lang="en-US" altLang="ko-KR" sz="1200" dirty="0" smtClean="0"/>
              <a:t>key</a:t>
            </a:r>
            <a:r>
              <a:rPr lang="ko-KR" altLang="en-US" sz="1200" dirty="0" smtClean="0"/>
              <a:t>값의 계산을 수행한 후 그 결과값을 배열의 인덱스로</a:t>
            </a:r>
            <a:endParaRPr lang="en-US" altLang="ko-KR" sz="1200" dirty="0" smtClean="0"/>
          </a:p>
          <a:p>
            <a:pPr>
              <a:lnSpc>
                <a:spcPct val="120000"/>
              </a:lnSpc>
            </a:pPr>
            <a:r>
              <a:rPr lang="ko-KR" altLang="en-US" sz="1200" dirty="0" smtClean="0"/>
              <a:t>사용하여 저장하는 방식</a:t>
            </a:r>
            <a:endParaRPr lang="en-US" altLang="ko-KR" sz="1200" dirty="0"/>
          </a:p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>
              <a:lnSpc>
                <a:spcPct val="120000"/>
              </a:lnSpc>
            </a:pPr>
            <a:r>
              <a:rPr lang="en-US" altLang="ko-KR" sz="1200" dirty="0" smtClean="0"/>
              <a:t>Key </a:t>
            </a:r>
            <a:r>
              <a:rPr lang="ko-KR" altLang="en-US" sz="1200" dirty="0" smtClean="0"/>
              <a:t>값을 계산하는 함수는 </a:t>
            </a:r>
            <a:r>
              <a:rPr lang="ko-KR" altLang="en-US" sz="1200" dirty="0" err="1" smtClean="0"/>
              <a:t>해쉬</a:t>
            </a:r>
            <a:r>
              <a:rPr lang="ko-KR" altLang="en-US" sz="1200" dirty="0" smtClean="0"/>
              <a:t> 함수라고 부른다</a:t>
            </a:r>
            <a:r>
              <a:rPr lang="en-US" altLang="ko-KR" sz="1200" dirty="0" smtClean="0"/>
              <a:t>.</a:t>
            </a:r>
            <a:endParaRPr lang="en-US" altLang="ko-KR" sz="1200" dirty="0" smtClean="0"/>
          </a:p>
          <a:p>
            <a:pPr>
              <a:lnSpc>
                <a:spcPct val="120000"/>
              </a:lnSpc>
            </a:pPr>
            <a:endParaRPr lang="en-US" altLang="ko-KR" sz="1200" dirty="0" smtClean="0"/>
          </a:p>
          <a:p>
            <a:pPr>
              <a:lnSpc>
                <a:spcPct val="120000"/>
              </a:lnSpc>
            </a:pPr>
            <a:r>
              <a:rPr lang="ko-KR" altLang="en-US" sz="1200" dirty="0" err="1" smtClean="0"/>
              <a:t>해쉬의</a:t>
            </a:r>
            <a:r>
              <a:rPr lang="ko-KR" altLang="en-US" sz="1200" dirty="0" smtClean="0"/>
              <a:t> 첫 정의대로 임의의 숫자를 배열의 </a:t>
            </a:r>
            <a:r>
              <a:rPr lang="ko-KR" altLang="en-US" sz="1200" dirty="0" err="1" smtClean="0"/>
              <a:t>크기만큼으로</a:t>
            </a:r>
            <a:r>
              <a:rPr lang="ko-KR" altLang="en-US" sz="1200" dirty="0" smtClean="0"/>
              <a:t> 변화시킨다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1200" dirty="0" smtClean="0"/>
              <a:t>이 경우 </a:t>
            </a:r>
            <a:r>
              <a:rPr lang="en-US" altLang="ko-KR" sz="1200" dirty="0" smtClean="0"/>
              <a:t>k</a:t>
            </a:r>
            <a:r>
              <a:rPr lang="ko-KR" altLang="en-US" sz="1200" dirty="0" smtClean="0"/>
              <a:t>의 값이 </a:t>
            </a:r>
            <a:r>
              <a:rPr lang="en-US" altLang="ko-KR" sz="1200" dirty="0" smtClean="0"/>
              <a:t>h(k)</a:t>
            </a:r>
            <a:r>
              <a:rPr lang="ko-KR" altLang="en-US" sz="1200" dirty="0" smtClean="0"/>
              <a:t>로 </a:t>
            </a:r>
            <a:r>
              <a:rPr lang="ko-KR" altLang="en-US" sz="1200" dirty="0" err="1" smtClean="0"/>
              <a:t>해쉬되었다고</a:t>
            </a:r>
            <a:r>
              <a:rPr lang="ko-KR" altLang="en-US" sz="1200" dirty="0" smtClean="0"/>
              <a:t> 하며 </a:t>
            </a:r>
            <a:r>
              <a:rPr lang="en-US" altLang="ko-KR" sz="1200" dirty="0" smtClean="0"/>
              <a:t>h(k)</a:t>
            </a:r>
            <a:r>
              <a:rPr lang="ko-KR" altLang="en-US" sz="1200" dirty="0" smtClean="0"/>
              <a:t>는 </a:t>
            </a:r>
            <a:r>
              <a:rPr lang="en-US" altLang="ko-KR" sz="1200" dirty="0" smtClean="0"/>
              <a:t>k</a:t>
            </a:r>
            <a:r>
              <a:rPr lang="ko-KR" altLang="en-US" sz="1200" dirty="0" smtClean="0"/>
              <a:t>의 </a:t>
            </a:r>
            <a:r>
              <a:rPr lang="ko-KR" altLang="en-US" sz="1200" dirty="0" err="1" smtClean="0"/>
              <a:t>해쉬값이라고</a:t>
            </a:r>
            <a:endParaRPr lang="en-US" altLang="ko-KR" sz="1200" dirty="0" smtClean="0"/>
          </a:p>
          <a:p>
            <a:pPr>
              <a:lnSpc>
                <a:spcPct val="120000"/>
              </a:lnSpc>
            </a:pPr>
            <a:r>
              <a:rPr lang="ko-KR" altLang="en-US" sz="1200" dirty="0" smtClean="0"/>
              <a:t>한다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pPr>
              <a:lnSpc>
                <a:spcPct val="120000"/>
              </a:lnSpc>
            </a:pPr>
            <a:endParaRPr lang="en-US" altLang="ko-KR" sz="1200" dirty="0" smtClean="0"/>
          </a:p>
          <a:p>
            <a:pPr>
              <a:lnSpc>
                <a:spcPct val="120000"/>
              </a:lnSpc>
            </a:pPr>
            <a:r>
              <a:rPr lang="ko-KR" altLang="en-US" sz="1200" dirty="0" err="1" smtClean="0"/>
              <a:t>해쉬</a:t>
            </a:r>
            <a:r>
              <a:rPr lang="ko-KR" altLang="en-US" sz="1200" dirty="0" smtClean="0"/>
              <a:t> 함수는 입력으로 </a:t>
            </a:r>
            <a:r>
              <a:rPr lang="en-US" altLang="ko-KR" sz="1200" dirty="0" smtClean="0"/>
              <a:t>key</a:t>
            </a:r>
            <a:r>
              <a:rPr lang="ko-KR" altLang="en-US" sz="1200" dirty="0" smtClean="0"/>
              <a:t>를 받아서 배열의 크기 </a:t>
            </a:r>
            <a:r>
              <a:rPr lang="en-US" altLang="ko-KR" sz="1200" dirty="0" smtClean="0"/>
              <a:t>-1 </a:t>
            </a:r>
            <a:r>
              <a:rPr lang="ko-KR" altLang="en-US" sz="1200" dirty="0" smtClean="0"/>
              <a:t>사이의 값을 출력</a:t>
            </a:r>
            <a:endParaRPr lang="en-US" altLang="ko-KR" sz="1200" dirty="0" smtClean="0"/>
          </a:p>
          <a:p>
            <a:pPr>
              <a:lnSpc>
                <a:spcPct val="120000"/>
              </a:lnSpc>
            </a:pPr>
            <a:endParaRPr lang="en-US" altLang="ko-KR" sz="1200" dirty="0" smtClean="0"/>
          </a:p>
          <a:p>
            <a:pPr>
              <a:lnSpc>
                <a:spcPct val="120000"/>
              </a:lnSpc>
            </a:pPr>
            <a:r>
              <a:rPr lang="ko-KR" altLang="en-US" sz="1200" dirty="0" err="1" smtClean="0"/>
              <a:t>해쉬</a:t>
            </a:r>
            <a:r>
              <a:rPr lang="ko-KR" altLang="en-US" sz="1200" dirty="0" smtClean="0"/>
              <a:t> 테이블은 </a:t>
            </a:r>
            <a:r>
              <a:rPr lang="en-US" altLang="ko-KR" sz="1200" dirty="0" smtClean="0"/>
              <a:t>‘</a:t>
            </a:r>
            <a:r>
              <a:rPr lang="ko-KR" altLang="en-US" sz="1200" dirty="0" smtClean="0"/>
              <a:t>충돌</a:t>
            </a:r>
            <a:r>
              <a:rPr lang="en-US" altLang="ko-KR" sz="1200" dirty="0" smtClean="0"/>
              <a:t>＇</a:t>
            </a:r>
            <a:r>
              <a:rPr lang="ko-KR" altLang="en-US" sz="1200" dirty="0" smtClean="0"/>
              <a:t>이 일어날 수 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다른 </a:t>
            </a:r>
            <a:r>
              <a:rPr lang="en-US" altLang="ko-KR" sz="1200" dirty="0" smtClean="0"/>
              <a:t>k </a:t>
            </a:r>
            <a:r>
              <a:rPr lang="ko-KR" altLang="en-US" sz="1200" dirty="0" smtClean="0"/>
              <a:t>값이 동일한 </a:t>
            </a:r>
            <a:r>
              <a:rPr lang="en-US" altLang="ko-KR" sz="1200" dirty="0" smtClean="0"/>
              <a:t>h(k)</a:t>
            </a:r>
            <a:r>
              <a:rPr lang="ko-KR" altLang="en-US" sz="1200" dirty="0" smtClean="0"/>
              <a:t>값</a:t>
            </a:r>
            <a:endParaRPr lang="en-US" altLang="ko-KR" sz="1200" dirty="0" smtClean="0"/>
          </a:p>
          <a:p>
            <a:pPr>
              <a:lnSpc>
                <a:spcPct val="120000"/>
              </a:lnSpc>
            </a:pPr>
            <a:r>
              <a:rPr lang="ko-KR" altLang="en-US" sz="1200" dirty="0" smtClean="0"/>
              <a:t>을 가져 동일한 </a:t>
            </a:r>
            <a:r>
              <a:rPr lang="en-US" altLang="ko-KR" sz="1200" dirty="0" smtClean="0"/>
              <a:t>slot</a:t>
            </a:r>
            <a:r>
              <a:rPr lang="ko-KR" altLang="en-US" sz="1200" dirty="0" smtClean="0"/>
              <a:t>에 저장되는 경우를 말한다</a:t>
            </a:r>
            <a:r>
              <a:rPr lang="en-US" altLang="ko-KR" sz="1200" dirty="0" smtClean="0"/>
              <a:t>. </a:t>
            </a:r>
            <a:endParaRPr lang="en-US" altLang="ko-KR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015" y="2373621"/>
            <a:ext cx="4859900" cy="3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371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A8B416A-0197-4D92-AD03-F42DBD64F7CB}"/>
              </a:ext>
            </a:extLst>
          </p:cNvPr>
          <p:cNvSpPr/>
          <p:nvPr/>
        </p:nvSpPr>
        <p:spPr>
          <a:xfrm>
            <a:off x="9448800" y="-673100"/>
            <a:ext cx="508000" cy="50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90FCBE-91D8-4471-9B99-9A46FD44C59D}"/>
              </a:ext>
            </a:extLst>
          </p:cNvPr>
          <p:cNvSpPr/>
          <p:nvPr/>
        </p:nvSpPr>
        <p:spPr>
          <a:xfrm>
            <a:off x="10938934" y="-673100"/>
            <a:ext cx="508000" cy="508000"/>
          </a:xfrm>
          <a:prstGeom prst="rect">
            <a:avLst/>
          </a:prstGeom>
          <a:solidFill>
            <a:srgbClr val="71A4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33F370-7AFC-43E0-9B67-22E9570E7F74}"/>
              </a:ext>
            </a:extLst>
          </p:cNvPr>
          <p:cNvSpPr/>
          <p:nvPr/>
        </p:nvSpPr>
        <p:spPr>
          <a:xfrm>
            <a:off x="11684000" y="-673100"/>
            <a:ext cx="508000" cy="508000"/>
          </a:xfrm>
          <a:prstGeom prst="rect">
            <a:avLst/>
          </a:prstGeom>
          <a:solidFill>
            <a:srgbClr val="9EB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0EFE2F-71D7-4FA8-B39E-BC5C53FEB220}"/>
              </a:ext>
            </a:extLst>
          </p:cNvPr>
          <p:cNvSpPr/>
          <p:nvPr/>
        </p:nvSpPr>
        <p:spPr>
          <a:xfrm>
            <a:off x="10193867" y="-673100"/>
            <a:ext cx="508000" cy="508000"/>
          </a:xfrm>
          <a:prstGeom prst="rect">
            <a:avLst/>
          </a:prstGeom>
          <a:solidFill>
            <a:srgbClr val="5DBC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C084C3-BF82-488B-9D90-F6B36427FF23}"/>
              </a:ext>
            </a:extLst>
          </p:cNvPr>
          <p:cNvSpPr txBox="1"/>
          <p:nvPr/>
        </p:nvSpPr>
        <p:spPr>
          <a:xfrm>
            <a:off x="12429066" y="-30064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FA650E-E7BE-4C43-9E71-95ABD25E570A}"/>
              </a:ext>
            </a:extLst>
          </p:cNvPr>
          <p:cNvSpPr txBox="1"/>
          <p:nvPr/>
        </p:nvSpPr>
        <p:spPr>
          <a:xfrm>
            <a:off x="12429066" y="-71909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BDF8E5-EA68-4E24-87CD-CC87421532AB}"/>
              </a:ext>
            </a:extLst>
          </p:cNvPr>
          <p:cNvSpPr txBox="1"/>
          <p:nvPr/>
        </p:nvSpPr>
        <p:spPr>
          <a:xfrm>
            <a:off x="12429066" y="1178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3A9946-F3A5-43E0-9678-EE0BE6E5B7FF}"/>
              </a:ext>
            </a:extLst>
          </p:cNvPr>
          <p:cNvSpPr txBox="1"/>
          <p:nvPr/>
        </p:nvSpPr>
        <p:spPr>
          <a:xfrm>
            <a:off x="12429066" y="53625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955DB8-0A7C-4430-9662-A3D92A1CF6F7}"/>
              </a:ext>
            </a:extLst>
          </p:cNvPr>
          <p:cNvSpPr txBox="1"/>
          <p:nvPr/>
        </p:nvSpPr>
        <p:spPr>
          <a:xfrm>
            <a:off x="484403" y="438931"/>
            <a:ext cx="1338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sz="1200" dirty="0" smtClean="0">
                <a:solidFill>
                  <a:srgbClr val="98D4B3"/>
                </a:solidFill>
              </a:rPr>
              <a:t>Algorithm Study</a:t>
            </a:r>
            <a:endParaRPr lang="en-US" sz="1200" dirty="0">
              <a:solidFill>
                <a:srgbClr val="98D4B3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E8DFEE-0192-4A29-8F5E-6EE520A77289}"/>
              </a:ext>
            </a:extLst>
          </p:cNvPr>
          <p:cNvSpPr txBox="1"/>
          <p:nvPr/>
        </p:nvSpPr>
        <p:spPr>
          <a:xfrm>
            <a:off x="12429066" y="997092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Montserrat ExtraBold" panose="00000900000000000000" pitchFamily="2" charset="0"/>
              </a:rPr>
              <a:t>COMPANY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E55E65-6E8D-45ED-8714-C4F98070C367}"/>
              </a:ext>
            </a:extLst>
          </p:cNvPr>
          <p:cNvSpPr txBox="1"/>
          <p:nvPr/>
        </p:nvSpPr>
        <p:spPr>
          <a:xfrm>
            <a:off x="11141242" y="466924"/>
            <a:ext cx="5693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SSAFY</a:t>
            </a:r>
            <a:endParaRPr 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alpha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18CDE31-5649-41B6-8BE8-47AA1B1E5717}"/>
              </a:ext>
            </a:extLst>
          </p:cNvPr>
          <p:cNvSpPr txBox="1"/>
          <p:nvPr/>
        </p:nvSpPr>
        <p:spPr>
          <a:xfrm>
            <a:off x="496327" y="6197212"/>
            <a:ext cx="708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Page 03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8BF07A-DFD8-47BB-A794-B890769A06D9}"/>
              </a:ext>
            </a:extLst>
          </p:cNvPr>
          <p:cNvSpPr txBox="1"/>
          <p:nvPr/>
        </p:nvSpPr>
        <p:spPr>
          <a:xfrm>
            <a:off x="222467" y="879335"/>
            <a:ext cx="2877711" cy="543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Open Addressing</a:t>
            </a:r>
            <a:endParaRPr lang="en-US" altLang="ko-KR" sz="2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188DA1D-5761-4862-9105-5C7A7303205C}"/>
              </a:ext>
            </a:extLst>
          </p:cNvPr>
          <p:cNvSpPr/>
          <p:nvPr/>
        </p:nvSpPr>
        <p:spPr>
          <a:xfrm>
            <a:off x="587375" y="2129972"/>
            <a:ext cx="5296392" cy="3802742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188DA1D-5761-4862-9105-5C7A7303205C}"/>
              </a:ext>
            </a:extLst>
          </p:cNvPr>
          <p:cNvSpPr/>
          <p:nvPr/>
        </p:nvSpPr>
        <p:spPr>
          <a:xfrm>
            <a:off x="6150542" y="2129972"/>
            <a:ext cx="5296392" cy="3802742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F70552B-C196-484D-B78E-A39FB3883FA5}"/>
              </a:ext>
            </a:extLst>
          </p:cNvPr>
          <p:cNvSpPr txBox="1"/>
          <p:nvPr/>
        </p:nvSpPr>
        <p:spPr>
          <a:xfrm>
            <a:off x="6282664" y="2544782"/>
            <a:ext cx="4647426" cy="1643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ko-KR" sz="1200" dirty="0" smtClean="0"/>
              <a:t>Key-value </a:t>
            </a:r>
            <a:r>
              <a:rPr lang="ko-KR" altLang="en-US" sz="1200" dirty="0" smtClean="0"/>
              <a:t>값을 테이블에 저장하는 방식</a:t>
            </a:r>
            <a:endParaRPr lang="en-US" altLang="ko-KR" sz="1200" dirty="0" smtClean="0"/>
          </a:p>
          <a:p>
            <a:pPr>
              <a:lnSpc>
                <a:spcPct val="120000"/>
              </a:lnSpc>
            </a:pPr>
            <a:endParaRPr lang="en-US" altLang="ko-KR" sz="1200" dirty="0"/>
          </a:p>
          <a:p>
            <a:pPr>
              <a:lnSpc>
                <a:spcPct val="120000"/>
              </a:lnSpc>
            </a:pPr>
            <a:r>
              <a:rPr lang="ko-KR" altLang="en-US" sz="1200" dirty="0" smtClean="0"/>
              <a:t>데이터를 모두 </a:t>
            </a:r>
            <a:r>
              <a:rPr lang="ko-KR" altLang="en-US" sz="1200" dirty="0" err="1" smtClean="0"/>
              <a:t>읽어오기</a:t>
            </a:r>
            <a:r>
              <a:rPr lang="ko-KR" altLang="en-US" sz="1200" dirty="0" smtClean="0"/>
              <a:t> 때문에 포인터를 쓸 일이 없어 </a:t>
            </a:r>
            <a:endParaRPr lang="en-US" altLang="ko-KR" sz="1200" dirty="0" smtClean="0"/>
          </a:p>
          <a:p>
            <a:pPr>
              <a:lnSpc>
                <a:spcPct val="120000"/>
              </a:lnSpc>
            </a:pPr>
            <a:r>
              <a:rPr lang="ko-KR" altLang="en-US" sz="1200" dirty="0" smtClean="0"/>
              <a:t>포인터 사용의 오버헤드를 방지 가능하다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20000"/>
              </a:lnSpc>
            </a:pPr>
            <a:endParaRPr lang="en-US" altLang="ko-KR" sz="1200" dirty="0"/>
          </a:p>
          <a:p>
            <a:pPr>
              <a:lnSpc>
                <a:spcPct val="120000"/>
              </a:lnSpc>
            </a:pPr>
            <a:r>
              <a:rPr lang="ko-KR" altLang="en-US" sz="1200" dirty="0" smtClean="0"/>
              <a:t>포인터가 </a:t>
            </a:r>
            <a:r>
              <a:rPr lang="ko-KR" altLang="en-US" sz="1200" dirty="0" err="1" smtClean="0"/>
              <a:t>필요없어서</a:t>
            </a:r>
            <a:r>
              <a:rPr lang="ko-KR" altLang="en-US" sz="1200" dirty="0" smtClean="0"/>
              <a:t> 구현이 훨씬 </a:t>
            </a:r>
            <a:r>
              <a:rPr lang="ko-KR" altLang="en-US" sz="1200" dirty="0" err="1" smtClean="0"/>
              <a:t>용이해졌으며</a:t>
            </a:r>
            <a:r>
              <a:rPr lang="ko-KR" altLang="en-US" sz="1200" dirty="0" smtClean="0"/>
              <a:t> 포인터 접근에</a:t>
            </a:r>
            <a:endParaRPr lang="en-US" altLang="ko-KR" sz="1200" dirty="0" smtClean="0"/>
          </a:p>
          <a:p>
            <a:pPr>
              <a:lnSpc>
                <a:spcPct val="120000"/>
              </a:lnSpc>
            </a:pPr>
            <a:r>
              <a:rPr lang="ko-KR" altLang="en-US" sz="1200" dirty="0" smtClean="0"/>
              <a:t>필요한 시간이 없기 때문에 큰 성능향상이 있다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pic>
        <p:nvPicPr>
          <p:cNvPr id="1026" name="Picture 2" descr="HASH TABLE :: OPEN ADDRESSING STRATEGY (Java, C++) | Algorithms and Data  Structur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64" y="2544782"/>
            <a:ext cx="4812934" cy="307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9834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A8B416A-0197-4D92-AD03-F42DBD64F7CB}"/>
              </a:ext>
            </a:extLst>
          </p:cNvPr>
          <p:cNvSpPr/>
          <p:nvPr/>
        </p:nvSpPr>
        <p:spPr>
          <a:xfrm>
            <a:off x="9448800" y="-673100"/>
            <a:ext cx="508000" cy="50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90FCBE-91D8-4471-9B99-9A46FD44C59D}"/>
              </a:ext>
            </a:extLst>
          </p:cNvPr>
          <p:cNvSpPr/>
          <p:nvPr/>
        </p:nvSpPr>
        <p:spPr>
          <a:xfrm>
            <a:off x="10938934" y="-673100"/>
            <a:ext cx="508000" cy="508000"/>
          </a:xfrm>
          <a:prstGeom prst="rect">
            <a:avLst/>
          </a:prstGeom>
          <a:solidFill>
            <a:srgbClr val="71A4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33F370-7AFC-43E0-9B67-22E9570E7F74}"/>
              </a:ext>
            </a:extLst>
          </p:cNvPr>
          <p:cNvSpPr/>
          <p:nvPr/>
        </p:nvSpPr>
        <p:spPr>
          <a:xfrm>
            <a:off x="11684000" y="-673100"/>
            <a:ext cx="508000" cy="508000"/>
          </a:xfrm>
          <a:prstGeom prst="rect">
            <a:avLst/>
          </a:prstGeom>
          <a:solidFill>
            <a:srgbClr val="9EB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0EFE2F-71D7-4FA8-B39E-BC5C53FEB220}"/>
              </a:ext>
            </a:extLst>
          </p:cNvPr>
          <p:cNvSpPr/>
          <p:nvPr/>
        </p:nvSpPr>
        <p:spPr>
          <a:xfrm>
            <a:off x="10193867" y="-673100"/>
            <a:ext cx="508000" cy="508000"/>
          </a:xfrm>
          <a:prstGeom prst="rect">
            <a:avLst/>
          </a:prstGeom>
          <a:solidFill>
            <a:srgbClr val="5DBC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C084C3-BF82-488B-9D90-F6B36427FF23}"/>
              </a:ext>
            </a:extLst>
          </p:cNvPr>
          <p:cNvSpPr txBox="1"/>
          <p:nvPr/>
        </p:nvSpPr>
        <p:spPr>
          <a:xfrm>
            <a:off x="12429066" y="-30064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FA650E-E7BE-4C43-9E71-95ABD25E570A}"/>
              </a:ext>
            </a:extLst>
          </p:cNvPr>
          <p:cNvSpPr txBox="1"/>
          <p:nvPr/>
        </p:nvSpPr>
        <p:spPr>
          <a:xfrm>
            <a:off x="12429066" y="-71909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BDF8E5-EA68-4E24-87CD-CC87421532AB}"/>
              </a:ext>
            </a:extLst>
          </p:cNvPr>
          <p:cNvSpPr txBox="1"/>
          <p:nvPr/>
        </p:nvSpPr>
        <p:spPr>
          <a:xfrm>
            <a:off x="12429066" y="1178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3A9946-F3A5-43E0-9678-EE0BE6E5B7FF}"/>
              </a:ext>
            </a:extLst>
          </p:cNvPr>
          <p:cNvSpPr txBox="1"/>
          <p:nvPr/>
        </p:nvSpPr>
        <p:spPr>
          <a:xfrm>
            <a:off x="12429066" y="53625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955DB8-0A7C-4430-9662-A3D92A1CF6F7}"/>
              </a:ext>
            </a:extLst>
          </p:cNvPr>
          <p:cNvSpPr txBox="1"/>
          <p:nvPr/>
        </p:nvSpPr>
        <p:spPr>
          <a:xfrm>
            <a:off x="484403" y="438931"/>
            <a:ext cx="1338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sz="1200" dirty="0">
                <a:solidFill>
                  <a:srgbClr val="98D4B3"/>
                </a:solidFill>
              </a:rPr>
              <a:t>Algorithm Study</a:t>
            </a:r>
            <a:endParaRPr lang="en-US" altLang="ko-KR" sz="1200" dirty="0">
              <a:solidFill>
                <a:srgbClr val="98D4B3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E8DFEE-0192-4A29-8F5E-6EE520A77289}"/>
              </a:ext>
            </a:extLst>
          </p:cNvPr>
          <p:cNvSpPr txBox="1"/>
          <p:nvPr/>
        </p:nvSpPr>
        <p:spPr>
          <a:xfrm>
            <a:off x="12429066" y="997092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Montserrat ExtraBold" panose="00000900000000000000" pitchFamily="2" charset="0"/>
              </a:rPr>
              <a:t>COMPANY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E55E65-6E8D-45ED-8714-C4F98070C367}"/>
              </a:ext>
            </a:extLst>
          </p:cNvPr>
          <p:cNvSpPr txBox="1"/>
          <p:nvPr/>
        </p:nvSpPr>
        <p:spPr>
          <a:xfrm>
            <a:off x="11141242" y="466924"/>
            <a:ext cx="569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SSAFY</a:t>
            </a:r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alpha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18CDE31-5649-41B6-8BE8-47AA1B1E5717}"/>
              </a:ext>
            </a:extLst>
          </p:cNvPr>
          <p:cNvSpPr txBox="1"/>
          <p:nvPr/>
        </p:nvSpPr>
        <p:spPr>
          <a:xfrm>
            <a:off x="496327" y="6197212"/>
            <a:ext cx="6832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Page 05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8BF07A-DFD8-47BB-A794-B890769A06D9}"/>
              </a:ext>
            </a:extLst>
          </p:cNvPr>
          <p:cNvSpPr txBox="1"/>
          <p:nvPr/>
        </p:nvSpPr>
        <p:spPr>
          <a:xfrm>
            <a:off x="484403" y="834571"/>
            <a:ext cx="1114408" cy="543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lnSpc>
                <a:spcPct val="110000"/>
              </a:lnSpc>
              <a:defRPr sz="2800" spc="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dirty="0" smtClean="0"/>
              <a:t>Point</a:t>
            </a:r>
            <a:endParaRPr lang="en-US" altLang="ko-KR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53404E1-2D3C-4F73-B3C6-82AC57E4F8AD}"/>
              </a:ext>
            </a:extLst>
          </p:cNvPr>
          <p:cNvSpPr txBox="1"/>
          <p:nvPr/>
        </p:nvSpPr>
        <p:spPr>
          <a:xfrm>
            <a:off x="486220" y="1955792"/>
            <a:ext cx="5192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아니 컨텐츠가 얼마나 없으면 </a:t>
            </a:r>
            <a:r>
              <a:rPr lang="ko-KR" altLang="en-US" sz="16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이런거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만들고 </a:t>
            </a:r>
            <a:r>
              <a:rPr lang="ko-KR" altLang="en-US" sz="16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있니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정신차려라</a:t>
            </a:r>
            <a:endParaRPr lang="en-US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F4DCC48-857D-4063-A024-EC3EE13C61D4}"/>
              </a:ext>
            </a:extLst>
          </p:cNvPr>
          <p:cNvSpPr/>
          <p:nvPr/>
        </p:nvSpPr>
        <p:spPr>
          <a:xfrm>
            <a:off x="587375" y="2598056"/>
            <a:ext cx="2486112" cy="3334657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FA07696-14DD-484D-97DF-0C0EF61BDF73}"/>
              </a:ext>
            </a:extLst>
          </p:cNvPr>
          <p:cNvSpPr/>
          <p:nvPr/>
        </p:nvSpPr>
        <p:spPr>
          <a:xfrm>
            <a:off x="3430931" y="2598056"/>
            <a:ext cx="2486112" cy="3334657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06A077F-F8A1-450C-B501-AD3DEF998AA4}"/>
              </a:ext>
            </a:extLst>
          </p:cNvPr>
          <p:cNvSpPr/>
          <p:nvPr/>
        </p:nvSpPr>
        <p:spPr>
          <a:xfrm>
            <a:off x="6274488" y="2598055"/>
            <a:ext cx="2486112" cy="3334657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1A5AF7A-22FF-4463-8E85-74305C800C2C}"/>
              </a:ext>
            </a:extLst>
          </p:cNvPr>
          <p:cNvSpPr/>
          <p:nvPr/>
        </p:nvSpPr>
        <p:spPr>
          <a:xfrm>
            <a:off x="9118044" y="2598054"/>
            <a:ext cx="2486112" cy="3334657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grpSp>
        <p:nvGrpSpPr>
          <p:cNvPr id="7" name="그래픽 4">
            <a:extLst>
              <a:ext uri="{FF2B5EF4-FFF2-40B4-BE49-F238E27FC236}">
                <a16:creationId xmlns:a16="http://schemas.microsoft.com/office/drawing/2014/main" id="{4B29034F-B1D3-4543-85CD-93C8C2FD216B}"/>
              </a:ext>
            </a:extLst>
          </p:cNvPr>
          <p:cNvGrpSpPr/>
          <p:nvPr/>
        </p:nvGrpSpPr>
        <p:grpSpPr>
          <a:xfrm>
            <a:off x="1523641" y="2958854"/>
            <a:ext cx="613580" cy="613580"/>
            <a:chOff x="1075513" y="3108960"/>
            <a:chExt cx="1510826" cy="1510826"/>
          </a:xfrm>
          <a:solidFill>
            <a:schemeClr val="bg1"/>
          </a:solidFill>
        </p:grpSpPr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57F3462D-DEEC-4898-B67B-BA301787BE48}"/>
                </a:ext>
              </a:extLst>
            </p:cNvPr>
            <p:cNvSpPr/>
            <p:nvPr/>
          </p:nvSpPr>
          <p:spPr>
            <a:xfrm>
              <a:off x="1075513" y="3108960"/>
              <a:ext cx="1510826" cy="1510826"/>
            </a:xfrm>
            <a:custGeom>
              <a:avLst/>
              <a:gdLst>
                <a:gd name="connsiteX0" fmla="*/ 1349625 w 1510826"/>
                <a:gd name="connsiteY0" fmla="*/ 288995 h 1510826"/>
                <a:gd name="connsiteX1" fmla="*/ 1396306 w 1510826"/>
                <a:gd name="connsiteY1" fmla="*/ 288995 h 1510826"/>
                <a:gd name="connsiteX2" fmla="*/ 1425795 w 1510826"/>
                <a:gd name="connsiteY2" fmla="*/ 259506 h 1510826"/>
                <a:gd name="connsiteX3" fmla="*/ 1396306 w 1510826"/>
                <a:gd name="connsiteY3" fmla="*/ 230017 h 1510826"/>
                <a:gd name="connsiteX4" fmla="*/ 1284248 w 1510826"/>
                <a:gd name="connsiteY4" fmla="*/ 230017 h 1510826"/>
                <a:gd name="connsiteX5" fmla="*/ 1254759 w 1510826"/>
                <a:gd name="connsiteY5" fmla="*/ 259506 h 1510826"/>
                <a:gd name="connsiteX6" fmla="*/ 1254759 w 1510826"/>
                <a:gd name="connsiteY6" fmla="*/ 371564 h 1510826"/>
                <a:gd name="connsiteX7" fmla="*/ 1284248 w 1510826"/>
                <a:gd name="connsiteY7" fmla="*/ 401053 h 1510826"/>
                <a:gd name="connsiteX8" fmla="*/ 1313737 w 1510826"/>
                <a:gd name="connsiteY8" fmla="*/ 371564 h 1510826"/>
                <a:gd name="connsiteX9" fmla="*/ 1313737 w 1510826"/>
                <a:gd name="connsiteY9" fmla="*/ 339117 h 1510826"/>
                <a:gd name="connsiteX10" fmla="*/ 1451849 w 1510826"/>
                <a:gd name="connsiteY10" fmla="*/ 755413 h 1510826"/>
                <a:gd name="connsiteX11" fmla="*/ 755413 w 1510826"/>
                <a:gd name="connsiteY11" fmla="*/ 1451849 h 1510826"/>
                <a:gd name="connsiteX12" fmla="*/ 58978 w 1510826"/>
                <a:gd name="connsiteY12" fmla="*/ 755413 h 1510826"/>
                <a:gd name="connsiteX13" fmla="*/ 755413 w 1510826"/>
                <a:gd name="connsiteY13" fmla="*/ 58978 h 1510826"/>
                <a:gd name="connsiteX14" fmla="*/ 840377 w 1510826"/>
                <a:gd name="connsiteY14" fmla="*/ 64103 h 1510826"/>
                <a:gd name="connsiteX15" fmla="*/ 873210 w 1510826"/>
                <a:gd name="connsiteY15" fmla="*/ 38389 h 1510826"/>
                <a:gd name="connsiteX16" fmla="*/ 847496 w 1510826"/>
                <a:gd name="connsiteY16" fmla="*/ 5556 h 1510826"/>
                <a:gd name="connsiteX17" fmla="*/ 755413 w 1510826"/>
                <a:gd name="connsiteY17" fmla="*/ 0 h 1510826"/>
                <a:gd name="connsiteX18" fmla="*/ 221256 w 1510826"/>
                <a:gd name="connsiteY18" fmla="*/ 221256 h 1510826"/>
                <a:gd name="connsiteX19" fmla="*/ 0 w 1510826"/>
                <a:gd name="connsiteY19" fmla="*/ 755413 h 1510826"/>
                <a:gd name="connsiteX20" fmla="*/ 221256 w 1510826"/>
                <a:gd name="connsiteY20" fmla="*/ 1289571 h 1510826"/>
                <a:gd name="connsiteX21" fmla="*/ 755413 w 1510826"/>
                <a:gd name="connsiteY21" fmla="*/ 1510827 h 1510826"/>
                <a:gd name="connsiteX22" fmla="*/ 1289571 w 1510826"/>
                <a:gd name="connsiteY22" fmla="*/ 1289571 h 1510826"/>
                <a:gd name="connsiteX23" fmla="*/ 1510827 w 1510826"/>
                <a:gd name="connsiteY23" fmla="*/ 755413 h 1510826"/>
                <a:gd name="connsiteX24" fmla="*/ 1349625 w 1510826"/>
                <a:gd name="connsiteY24" fmla="*/ 288995 h 1510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10826" h="1510826">
                  <a:moveTo>
                    <a:pt x="1349625" y="288995"/>
                  </a:moveTo>
                  <a:lnTo>
                    <a:pt x="1396306" y="288995"/>
                  </a:lnTo>
                  <a:cubicBezTo>
                    <a:pt x="1412590" y="288995"/>
                    <a:pt x="1425795" y="275790"/>
                    <a:pt x="1425795" y="259506"/>
                  </a:cubicBezTo>
                  <a:cubicBezTo>
                    <a:pt x="1425795" y="243222"/>
                    <a:pt x="1412590" y="230017"/>
                    <a:pt x="1396306" y="230017"/>
                  </a:cubicBezTo>
                  <a:lnTo>
                    <a:pt x="1284248" y="230017"/>
                  </a:lnTo>
                  <a:cubicBezTo>
                    <a:pt x="1267964" y="230017"/>
                    <a:pt x="1254759" y="243222"/>
                    <a:pt x="1254759" y="259506"/>
                  </a:cubicBezTo>
                  <a:lnTo>
                    <a:pt x="1254759" y="371564"/>
                  </a:lnTo>
                  <a:cubicBezTo>
                    <a:pt x="1254759" y="387848"/>
                    <a:pt x="1267964" y="401053"/>
                    <a:pt x="1284248" y="401053"/>
                  </a:cubicBezTo>
                  <a:cubicBezTo>
                    <a:pt x="1300532" y="401053"/>
                    <a:pt x="1313737" y="387848"/>
                    <a:pt x="1313737" y="371564"/>
                  </a:cubicBezTo>
                  <a:lnTo>
                    <a:pt x="1313737" y="339117"/>
                  </a:lnTo>
                  <a:cubicBezTo>
                    <a:pt x="1403213" y="458905"/>
                    <a:pt x="1451849" y="604247"/>
                    <a:pt x="1451849" y="755413"/>
                  </a:cubicBezTo>
                  <a:cubicBezTo>
                    <a:pt x="1451849" y="1139431"/>
                    <a:pt x="1139431" y="1451849"/>
                    <a:pt x="755413" y="1451849"/>
                  </a:cubicBezTo>
                  <a:cubicBezTo>
                    <a:pt x="371396" y="1451849"/>
                    <a:pt x="58978" y="1139431"/>
                    <a:pt x="58978" y="755413"/>
                  </a:cubicBezTo>
                  <a:cubicBezTo>
                    <a:pt x="58978" y="371396"/>
                    <a:pt x="371396" y="58978"/>
                    <a:pt x="755413" y="58978"/>
                  </a:cubicBezTo>
                  <a:cubicBezTo>
                    <a:pt x="783814" y="58978"/>
                    <a:pt x="812398" y="60703"/>
                    <a:pt x="840377" y="64103"/>
                  </a:cubicBezTo>
                  <a:cubicBezTo>
                    <a:pt x="856522" y="66055"/>
                    <a:pt x="871246" y="54558"/>
                    <a:pt x="873210" y="38389"/>
                  </a:cubicBezTo>
                  <a:cubicBezTo>
                    <a:pt x="875177" y="22223"/>
                    <a:pt x="863665" y="7520"/>
                    <a:pt x="847496" y="5556"/>
                  </a:cubicBezTo>
                  <a:cubicBezTo>
                    <a:pt x="817163" y="1870"/>
                    <a:pt x="786185" y="0"/>
                    <a:pt x="755413" y="0"/>
                  </a:cubicBezTo>
                  <a:cubicBezTo>
                    <a:pt x="553635" y="0"/>
                    <a:pt x="363932" y="78576"/>
                    <a:pt x="221256" y="221256"/>
                  </a:cubicBezTo>
                  <a:cubicBezTo>
                    <a:pt x="78576" y="363932"/>
                    <a:pt x="0" y="553635"/>
                    <a:pt x="0" y="755413"/>
                  </a:cubicBezTo>
                  <a:cubicBezTo>
                    <a:pt x="0" y="957192"/>
                    <a:pt x="78576" y="1146895"/>
                    <a:pt x="221256" y="1289571"/>
                  </a:cubicBezTo>
                  <a:cubicBezTo>
                    <a:pt x="363932" y="1432251"/>
                    <a:pt x="553635" y="1510827"/>
                    <a:pt x="755413" y="1510827"/>
                  </a:cubicBezTo>
                  <a:cubicBezTo>
                    <a:pt x="957192" y="1510827"/>
                    <a:pt x="1146895" y="1432251"/>
                    <a:pt x="1289571" y="1289571"/>
                  </a:cubicBezTo>
                  <a:cubicBezTo>
                    <a:pt x="1432251" y="1146895"/>
                    <a:pt x="1510827" y="957192"/>
                    <a:pt x="1510827" y="755413"/>
                  </a:cubicBezTo>
                  <a:cubicBezTo>
                    <a:pt x="1510827" y="585141"/>
                    <a:pt x="1453943" y="421678"/>
                    <a:pt x="1349625" y="288995"/>
                  </a:cubicBezTo>
                  <a:close/>
                </a:path>
              </a:pathLst>
            </a:custGeom>
            <a:grpFill/>
            <a:ln w="29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8BE9914F-3B7C-4847-8C61-F2559913C205}"/>
                </a:ext>
              </a:extLst>
            </p:cNvPr>
            <p:cNvSpPr/>
            <p:nvPr/>
          </p:nvSpPr>
          <p:spPr>
            <a:xfrm>
              <a:off x="1267717" y="3301168"/>
              <a:ext cx="1126189" cy="1126185"/>
            </a:xfrm>
            <a:custGeom>
              <a:avLst/>
              <a:gdLst>
                <a:gd name="connsiteX0" fmla="*/ 127668 w 1126189"/>
                <a:gd name="connsiteY0" fmla="*/ 253114 h 1126185"/>
                <a:gd name="connsiteX1" fmla="*/ 86976 w 1126189"/>
                <a:gd name="connsiteY1" fmla="*/ 262256 h 1126185"/>
                <a:gd name="connsiteX2" fmla="*/ 3062 w 1126189"/>
                <a:gd name="connsiteY2" fmla="*/ 622313 h 1126185"/>
                <a:gd name="connsiteX3" fmla="*/ 164939 w 1126189"/>
                <a:gd name="connsiteY3" fmla="*/ 961481 h 1126185"/>
                <a:gd name="connsiteX4" fmla="*/ 563212 w 1126189"/>
                <a:gd name="connsiteY4" fmla="*/ 1126186 h 1126185"/>
                <a:gd name="connsiteX5" fmla="*/ 961484 w 1126189"/>
                <a:gd name="connsiteY5" fmla="*/ 961481 h 1126185"/>
                <a:gd name="connsiteX6" fmla="*/ 961484 w 1126189"/>
                <a:gd name="connsiteY6" fmla="*/ 164939 h 1126185"/>
                <a:gd name="connsiteX7" fmla="*/ 622868 w 1126189"/>
                <a:gd name="connsiteY7" fmla="*/ 3121 h 1126185"/>
                <a:gd name="connsiteX8" fmla="*/ 263226 w 1126189"/>
                <a:gd name="connsiteY8" fmla="*/ 86366 h 1126185"/>
                <a:gd name="connsiteX9" fmla="*/ 254002 w 1126189"/>
                <a:gd name="connsiteY9" fmla="*/ 127037 h 1126185"/>
                <a:gd name="connsiteX10" fmla="*/ 294673 w 1126189"/>
                <a:gd name="connsiteY10" fmla="*/ 136261 h 1126185"/>
                <a:gd name="connsiteX11" fmla="*/ 919778 w 1126189"/>
                <a:gd name="connsiteY11" fmla="*/ 206642 h 1126185"/>
                <a:gd name="connsiteX12" fmla="*/ 919778 w 1126189"/>
                <a:gd name="connsiteY12" fmla="*/ 919774 h 1126185"/>
                <a:gd name="connsiteX13" fmla="*/ 206645 w 1126189"/>
                <a:gd name="connsiteY13" fmla="*/ 919774 h 1126185"/>
                <a:gd name="connsiteX14" fmla="*/ 136810 w 1126189"/>
                <a:gd name="connsiteY14" fmla="*/ 293809 h 1126185"/>
                <a:gd name="connsiteX15" fmla="*/ 127668 w 1126189"/>
                <a:gd name="connsiteY15" fmla="*/ 253114 h 1126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126189" h="1126185">
                  <a:moveTo>
                    <a:pt x="127668" y="253114"/>
                  </a:moveTo>
                  <a:cubicBezTo>
                    <a:pt x="113905" y="244403"/>
                    <a:pt x="95690" y="248502"/>
                    <a:pt x="86976" y="262256"/>
                  </a:cubicBezTo>
                  <a:cubicBezTo>
                    <a:pt x="19656" y="368581"/>
                    <a:pt x="-10146" y="496451"/>
                    <a:pt x="3062" y="622313"/>
                  </a:cubicBezTo>
                  <a:cubicBezTo>
                    <a:pt x="16465" y="750042"/>
                    <a:pt x="73954" y="870492"/>
                    <a:pt x="164939" y="961481"/>
                  </a:cubicBezTo>
                  <a:cubicBezTo>
                    <a:pt x="274741" y="1071283"/>
                    <a:pt x="418975" y="1126186"/>
                    <a:pt x="563212" y="1126186"/>
                  </a:cubicBezTo>
                  <a:cubicBezTo>
                    <a:pt x="707448" y="1126186"/>
                    <a:pt x="851679" y="1071286"/>
                    <a:pt x="961484" y="961481"/>
                  </a:cubicBezTo>
                  <a:cubicBezTo>
                    <a:pt x="1181091" y="741873"/>
                    <a:pt x="1181091" y="384543"/>
                    <a:pt x="961484" y="164939"/>
                  </a:cubicBezTo>
                  <a:cubicBezTo>
                    <a:pt x="870637" y="74095"/>
                    <a:pt x="750384" y="16627"/>
                    <a:pt x="622868" y="3121"/>
                  </a:cubicBezTo>
                  <a:cubicBezTo>
                    <a:pt x="497239" y="-10193"/>
                    <a:pt x="369507" y="19375"/>
                    <a:pt x="263226" y="86366"/>
                  </a:cubicBezTo>
                  <a:cubicBezTo>
                    <a:pt x="249446" y="95050"/>
                    <a:pt x="245320" y="113260"/>
                    <a:pt x="254002" y="127037"/>
                  </a:cubicBezTo>
                  <a:cubicBezTo>
                    <a:pt x="262686" y="140817"/>
                    <a:pt x="280896" y="144942"/>
                    <a:pt x="294673" y="136261"/>
                  </a:cubicBezTo>
                  <a:cubicBezTo>
                    <a:pt x="495015" y="9989"/>
                    <a:pt x="752062" y="38927"/>
                    <a:pt x="919778" y="206642"/>
                  </a:cubicBezTo>
                  <a:cubicBezTo>
                    <a:pt x="1116389" y="403254"/>
                    <a:pt x="1116389" y="723163"/>
                    <a:pt x="919778" y="919774"/>
                  </a:cubicBezTo>
                  <a:cubicBezTo>
                    <a:pt x="723169" y="1116389"/>
                    <a:pt x="403254" y="1116389"/>
                    <a:pt x="206645" y="919774"/>
                  </a:cubicBezTo>
                  <a:cubicBezTo>
                    <a:pt x="41248" y="754377"/>
                    <a:pt x="11877" y="491120"/>
                    <a:pt x="136810" y="293809"/>
                  </a:cubicBezTo>
                  <a:cubicBezTo>
                    <a:pt x="145518" y="280046"/>
                    <a:pt x="141428" y="261828"/>
                    <a:pt x="127668" y="253114"/>
                  </a:cubicBezTo>
                  <a:close/>
                </a:path>
              </a:pathLst>
            </a:custGeom>
            <a:grpFill/>
            <a:ln w="29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C809C892-E4C2-4A2F-8AC6-3B8E48F779CB}"/>
                </a:ext>
              </a:extLst>
            </p:cNvPr>
            <p:cNvSpPr/>
            <p:nvPr/>
          </p:nvSpPr>
          <p:spPr>
            <a:xfrm>
              <a:off x="2184797" y="3835362"/>
              <a:ext cx="95343" cy="58977"/>
            </a:xfrm>
            <a:custGeom>
              <a:avLst/>
              <a:gdLst>
                <a:gd name="connsiteX0" fmla="*/ 29489 w 95343"/>
                <a:gd name="connsiteY0" fmla="*/ 58978 h 58977"/>
                <a:gd name="connsiteX1" fmla="*/ 65855 w 95343"/>
                <a:gd name="connsiteY1" fmla="*/ 58978 h 58977"/>
                <a:gd name="connsiteX2" fmla="*/ 95344 w 95343"/>
                <a:gd name="connsiteY2" fmla="*/ 29489 h 58977"/>
                <a:gd name="connsiteX3" fmla="*/ 65855 w 95343"/>
                <a:gd name="connsiteY3" fmla="*/ 0 h 58977"/>
                <a:gd name="connsiteX4" fmla="*/ 29489 w 95343"/>
                <a:gd name="connsiteY4" fmla="*/ 0 h 58977"/>
                <a:gd name="connsiteX5" fmla="*/ 0 w 95343"/>
                <a:gd name="connsiteY5" fmla="*/ 29489 h 58977"/>
                <a:gd name="connsiteX6" fmla="*/ 29489 w 95343"/>
                <a:gd name="connsiteY6" fmla="*/ 58978 h 58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343" h="58977">
                  <a:moveTo>
                    <a:pt x="29489" y="58978"/>
                  </a:moveTo>
                  <a:lnTo>
                    <a:pt x="65855" y="58978"/>
                  </a:lnTo>
                  <a:cubicBezTo>
                    <a:pt x="82139" y="58978"/>
                    <a:pt x="95344" y="45773"/>
                    <a:pt x="95344" y="29489"/>
                  </a:cubicBezTo>
                  <a:cubicBezTo>
                    <a:pt x="95344" y="13205"/>
                    <a:pt x="82139" y="0"/>
                    <a:pt x="65855" y="0"/>
                  </a:cubicBezTo>
                  <a:lnTo>
                    <a:pt x="29489" y="0"/>
                  </a:lnTo>
                  <a:cubicBezTo>
                    <a:pt x="13205" y="0"/>
                    <a:pt x="0" y="13205"/>
                    <a:pt x="0" y="29489"/>
                  </a:cubicBezTo>
                  <a:cubicBezTo>
                    <a:pt x="0" y="45773"/>
                    <a:pt x="13202" y="58978"/>
                    <a:pt x="29489" y="58978"/>
                  </a:cubicBezTo>
                  <a:close/>
                </a:path>
              </a:pathLst>
            </a:custGeom>
            <a:grpFill/>
            <a:ln w="29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4D8E7E1A-3071-4283-B272-8B8EF0272AF4}"/>
                </a:ext>
              </a:extLst>
            </p:cNvPr>
            <p:cNvSpPr/>
            <p:nvPr/>
          </p:nvSpPr>
          <p:spPr>
            <a:xfrm>
              <a:off x="1381711" y="3834406"/>
              <a:ext cx="95343" cy="58978"/>
            </a:xfrm>
            <a:custGeom>
              <a:avLst/>
              <a:gdLst>
                <a:gd name="connsiteX0" fmla="*/ 0 w 95343"/>
                <a:gd name="connsiteY0" fmla="*/ 29489 h 58978"/>
                <a:gd name="connsiteX1" fmla="*/ 29489 w 95343"/>
                <a:gd name="connsiteY1" fmla="*/ 58978 h 58978"/>
                <a:gd name="connsiteX2" fmla="*/ 65855 w 95343"/>
                <a:gd name="connsiteY2" fmla="*/ 58978 h 58978"/>
                <a:gd name="connsiteX3" fmla="*/ 95344 w 95343"/>
                <a:gd name="connsiteY3" fmla="*/ 29489 h 58978"/>
                <a:gd name="connsiteX4" fmla="*/ 65855 w 95343"/>
                <a:gd name="connsiteY4" fmla="*/ 0 h 58978"/>
                <a:gd name="connsiteX5" fmla="*/ 29489 w 95343"/>
                <a:gd name="connsiteY5" fmla="*/ 0 h 58978"/>
                <a:gd name="connsiteX6" fmla="*/ 0 w 95343"/>
                <a:gd name="connsiteY6" fmla="*/ 29489 h 58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343" h="58978">
                  <a:moveTo>
                    <a:pt x="0" y="29489"/>
                  </a:moveTo>
                  <a:cubicBezTo>
                    <a:pt x="0" y="45773"/>
                    <a:pt x="13205" y="58978"/>
                    <a:pt x="29489" y="58978"/>
                  </a:cubicBezTo>
                  <a:lnTo>
                    <a:pt x="65855" y="58978"/>
                  </a:lnTo>
                  <a:cubicBezTo>
                    <a:pt x="82139" y="58978"/>
                    <a:pt x="95344" y="45773"/>
                    <a:pt x="95344" y="29489"/>
                  </a:cubicBezTo>
                  <a:cubicBezTo>
                    <a:pt x="95344" y="13205"/>
                    <a:pt x="82139" y="0"/>
                    <a:pt x="65855" y="0"/>
                  </a:cubicBezTo>
                  <a:lnTo>
                    <a:pt x="29489" y="0"/>
                  </a:lnTo>
                  <a:cubicBezTo>
                    <a:pt x="13205" y="0"/>
                    <a:pt x="0" y="13202"/>
                    <a:pt x="0" y="29489"/>
                  </a:cubicBezTo>
                  <a:close/>
                </a:path>
              </a:pathLst>
            </a:custGeom>
            <a:grpFill/>
            <a:ln w="29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204933E2-A114-46F6-B09E-7164A2AFAF40}"/>
                </a:ext>
              </a:extLst>
            </p:cNvPr>
            <p:cNvSpPr/>
            <p:nvPr/>
          </p:nvSpPr>
          <p:spPr>
            <a:xfrm>
              <a:off x="1801915" y="3415158"/>
              <a:ext cx="58977" cy="95343"/>
            </a:xfrm>
            <a:custGeom>
              <a:avLst/>
              <a:gdLst>
                <a:gd name="connsiteX0" fmla="*/ 58978 w 58977"/>
                <a:gd name="connsiteY0" fmla="*/ 65855 h 95343"/>
                <a:gd name="connsiteX1" fmla="*/ 58978 w 58977"/>
                <a:gd name="connsiteY1" fmla="*/ 29489 h 95343"/>
                <a:gd name="connsiteX2" fmla="*/ 29489 w 58977"/>
                <a:gd name="connsiteY2" fmla="*/ 0 h 95343"/>
                <a:gd name="connsiteX3" fmla="*/ 0 w 58977"/>
                <a:gd name="connsiteY3" fmla="*/ 29489 h 95343"/>
                <a:gd name="connsiteX4" fmla="*/ 0 w 58977"/>
                <a:gd name="connsiteY4" fmla="*/ 65855 h 95343"/>
                <a:gd name="connsiteX5" fmla="*/ 29489 w 58977"/>
                <a:gd name="connsiteY5" fmla="*/ 95344 h 95343"/>
                <a:gd name="connsiteX6" fmla="*/ 58978 w 58977"/>
                <a:gd name="connsiteY6" fmla="*/ 65855 h 9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977" h="95343">
                  <a:moveTo>
                    <a:pt x="58978" y="65855"/>
                  </a:moveTo>
                  <a:lnTo>
                    <a:pt x="58978" y="29489"/>
                  </a:lnTo>
                  <a:cubicBezTo>
                    <a:pt x="58978" y="13205"/>
                    <a:pt x="45773" y="0"/>
                    <a:pt x="29489" y="0"/>
                  </a:cubicBezTo>
                  <a:cubicBezTo>
                    <a:pt x="13205" y="0"/>
                    <a:pt x="0" y="13205"/>
                    <a:pt x="0" y="29489"/>
                  </a:cubicBezTo>
                  <a:lnTo>
                    <a:pt x="0" y="65855"/>
                  </a:lnTo>
                  <a:cubicBezTo>
                    <a:pt x="0" y="82139"/>
                    <a:pt x="13205" y="95344"/>
                    <a:pt x="29489" y="95344"/>
                  </a:cubicBezTo>
                  <a:cubicBezTo>
                    <a:pt x="45773" y="95344"/>
                    <a:pt x="58978" y="82139"/>
                    <a:pt x="58978" y="65855"/>
                  </a:cubicBezTo>
                  <a:close/>
                </a:path>
              </a:pathLst>
            </a:custGeom>
            <a:grpFill/>
            <a:ln w="29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F3EED951-9BA9-43AE-A725-73FEC2073D70}"/>
                </a:ext>
              </a:extLst>
            </p:cNvPr>
            <p:cNvSpPr/>
            <p:nvPr/>
          </p:nvSpPr>
          <p:spPr>
            <a:xfrm>
              <a:off x="1800959" y="4218244"/>
              <a:ext cx="58978" cy="95343"/>
            </a:xfrm>
            <a:custGeom>
              <a:avLst/>
              <a:gdLst>
                <a:gd name="connsiteX0" fmla="*/ 0 w 58978"/>
                <a:gd name="connsiteY0" fmla="*/ 29489 h 95343"/>
                <a:gd name="connsiteX1" fmla="*/ 0 w 58978"/>
                <a:gd name="connsiteY1" fmla="*/ 65855 h 95343"/>
                <a:gd name="connsiteX2" fmla="*/ 29489 w 58978"/>
                <a:gd name="connsiteY2" fmla="*/ 95344 h 95343"/>
                <a:gd name="connsiteX3" fmla="*/ 58978 w 58978"/>
                <a:gd name="connsiteY3" fmla="*/ 65855 h 95343"/>
                <a:gd name="connsiteX4" fmla="*/ 58978 w 58978"/>
                <a:gd name="connsiteY4" fmla="*/ 29489 h 95343"/>
                <a:gd name="connsiteX5" fmla="*/ 29489 w 58978"/>
                <a:gd name="connsiteY5" fmla="*/ 0 h 95343"/>
                <a:gd name="connsiteX6" fmla="*/ 0 w 58978"/>
                <a:gd name="connsiteY6" fmla="*/ 29489 h 9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978" h="95343">
                  <a:moveTo>
                    <a:pt x="0" y="29489"/>
                  </a:moveTo>
                  <a:lnTo>
                    <a:pt x="0" y="65855"/>
                  </a:lnTo>
                  <a:cubicBezTo>
                    <a:pt x="0" y="82139"/>
                    <a:pt x="13205" y="95344"/>
                    <a:pt x="29489" y="95344"/>
                  </a:cubicBezTo>
                  <a:cubicBezTo>
                    <a:pt x="45773" y="95344"/>
                    <a:pt x="58978" y="82139"/>
                    <a:pt x="58978" y="65855"/>
                  </a:cubicBezTo>
                  <a:lnTo>
                    <a:pt x="58978" y="29489"/>
                  </a:lnTo>
                  <a:cubicBezTo>
                    <a:pt x="58978" y="13205"/>
                    <a:pt x="45773" y="0"/>
                    <a:pt x="29489" y="0"/>
                  </a:cubicBezTo>
                  <a:cubicBezTo>
                    <a:pt x="13205" y="0"/>
                    <a:pt x="0" y="13202"/>
                    <a:pt x="0" y="29489"/>
                  </a:cubicBezTo>
                  <a:close/>
                </a:path>
              </a:pathLst>
            </a:custGeom>
            <a:grpFill/>
            <a:ln w="29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2236FE5D-B2F8-4789-B8F0-EA25F61429B2}"/>
                </a:ext>
              </a:extLst>
            </p:cNvPr>
            <p:cNvSpPr/>
            <p:nvPr/>
          </p:nvSpPr>
          <p:spPr>
            <a:xfrm>
              <a:off x="1632772" y="3564508"/>
              <a:ext cx="498020" cy="401454"/>
            </a:xfrm>
            <a:custGeom>
              <a:avLst/>
              <a:gdLst>
                <a:gd name="connsiteX0" fmla="*/ 50343 w 498020"/>
                <a:gd name="connsiteY0" fmla="*/ 110348 h 401454"/>
                <a:gd name="connsiteX1" fmla="*/ 8637 w 498020"/>
                <a:gd name="connsiteY1" fmla="*/ 110348 h 401454"/>
                <a:gd name="connsiteX2" fmla="*/ 8637 w 498020"/>
                <a:gd name="connsiteY2" fmla="*/ 152054 h 401454"/>
                <a:gd name="connsiteX3" fmla="*/ 108578 w 498020"/>
                <a:gd name="connsiteY3" fmla="*/ 251995 h 401454"/>
                <a:gd name="connsiteX4" fmla="*/ 96564 w 498020"/>
                <a:gd name="connsiteY4" fmla="*/ 299865 h 401454"/>
                <a:gd name="connsiteX5" fmla="*/ 198153 w 498020"/>
                <a:gd name="connsiteY5" fmla="*/ 401454 h 401454"/>
                <a:gd name="connsiteX6" fmla="*/ 299743 w 498020"/>
                <a:gd name="connsiteY6" fmla="*/ 299865 h 401454"/>
                <a:gd name="connsiteX7" fmla="*/ 287729 w 498020"/>
                <a:gd name="connsiteY7" fmla="*/ 251995 h 401454"/>
                <a:gd name="connsiteX8" fmla="*/ 489384 w 498020"/>
                <a:gd name="connsiteY8" fmla="*/ 50341 h 401454"/>
                <a:gd name="connsiteX9" fmla="*/ 489384 w 498020"/>
                <a:gd name="connsiteY9" fmla="*/ 8634 h 401454"/>
                <a:gd name="connsiteX10" fmla="*/ 447677 w 498020"/>
                <a:gd name="connsiteY10" fmla="*/ 8634 h 401454"/>
                <a:gd name="connsiteX11" fmla="*/ 246023 w 498020"/>
                <a:gd name="connsiteY11" fmla="*/ 210289 h 401454"/>
                <a:gd name="connsiteX12" fmla="*/ 198153 w 498020"/>
                <a:gd name="connsiteY12" fmla="*/ 198275 h 401454"/>
                <a:gd name="connsiteX13" fmla="*/ 150284 w 498020"/>
                <a:gd name="connsiteY13" fmla="*/ 210289 h 401454"/>
                <a:gd name="connsiteX14" fmla="*/ 50343 w 498020"/>
                <a:gd name="connsiteY14" fmla="*/ 110348 h 401454"/>
                <a:gd name="connsiteX15" fmla="*/ 240765 w 498020"/>
                <a:gd name="connsiteY15" fmla="*/ 299865 h 401454"/>
                <a:gd name="connsiteX16" fmla="*/ 198153 w 498020"/>
                <a:gd name="connsiteY16" fmla="*/ 342476 h 401454"/>
                <a:gd name="connsiteX17" fmla="*/ 155542 w 498020"/>
                <a:gd name="connsiteY17" fmla="*/ 299865 h 401454"/>
                <a:gd name="connsiteX18" fmla="*/ 198153 w 498020"/>
                <a:gd name="connsiteY18" fmla="*/ 257253 h 401454"/>
                <a:gd name="connsiteX19" fmla="*/ 240765 w 498020"/>
                <a:gd name="connsiteY19" fmla="*/ 299865 h 401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98020" h="401454">
                  <a:moveTo>
                    <a:pt x="50343" y="110348"/>
                  </a:moveTo>
                  <a:cubicBezTo>
                    <a:pt x="38824" y="98835"/>
                    <a:pt x="20158" y="98835"/>
                    <a:pt x="8637" y="110348"/>
                  </a:cubicBezTo>
                  <a:cubicBezTo>
                    <a:pt x="-2879" y="121863"/>
                    <a:pt x="-2879" y="140536"/>
                    <a:pt x="8637" y="152054"/>
                  </a:cubicBezTo>
                  <a:lnTo>
                    <a:pt x="108578" y="251995"/>
                  </a:lnTo>
                  <a:cubicBezTo>
                    <a:pt x="100919" y="266268"/>
                    <a:pt x="96564" y="282566"/>
                    <a:pt x="96564" y="299865"/>
                  </a:cubicBezTo>
                  <a:cubicBezTo>
                    <a:pt x="96564" y="355882"/>
                    <a:pt x="142136" y="401454"/>
                    <a:pt x="198153" y="401454"/>
                  </a:cubicBezTo>
                  <a:cubicBezTo>
                    <a:pt x="254171" y="401454"/>
                    <a:pt x="299743" y="355882"/>
                    <a:pt x="299743" y="299865"/>
                  </a:cubicBezTo>
                  <a:cubicBezTo>
                    <a:pt x="299743" y="282566"/>
                    <a:pt x="295385" y="266268"/>
                    <a:pt x="287729" y="251995"/>
                  </a:cubicBezTo>
                  <a:lnTo>
                    <a:pt x="489384" y="50341"/>
                  </a:lnTo>
                  <a:cubicBezTo>
                    <a:pt x="500899" y="38825"/>
                    <a:pt x="500899" y="20153"/>
                    <a:pt x="489384" y="8634"/>
                  </a:cubicBezTo>
                  <a:cubicBezTo>
                    <a:pt x="477865" y="-2878"/>
                    <a:pt x="459199" y="-2878"/>
                    <a:pt x="447677" y="8634"/>
                  </a:cubicBezTo>
                  <a:lnTo>
                    <a:pt x="246023" y="210289"/>
                  </a:lnTo>
                  <a:cubicBezTo>
                    <a:pt x="231750" y="202631"/>
                    <a:pt x="215452" y="198275"/>
                    <a:pt x="198153" y="198275"/>
                  </a:cubicBezTo>
                  <a:cubicBezTo>
                    <a:pt x="180855" y="198275"/>
                    <a:pt x="164557" y="202634"/>
                    <a:pt x="150284" y="210289"/>
                  </a:cubicBezTo>
                  <a:lnTo>
                    <a:pt x="50343" y="110348"/>
                  </a:lnTo>
                  <a:close/>
                  <a:moveTo>
                    <a:pt x="240765" y="299865"/>
                  </a:moveTo>
                  <a:cubicBezTo>
                    <a:pt x="240765" y="323361"/>
                    <a:pt x="221650" y="342476"/>
                    <a:pt x="198153" y="342476"/>
                  </a:cubicBezTo>
                  <a:cubicBezTo>
                    <a:pt x="174657" y="342476"/>
                    <a:pt x="155542" y="323361"/>
                    <a:pt x="155542" y="299865"/>
                  </a:cubicBezTo>
                  <a:cubicBezTo>
                    <a:pt x="155542" y="276368"/>
                    <a:pt x="174657" y="257253"/>
                    <a:pt x="198153" y="257253"/>
                  </a:cubicBezTo>
                  <a:cubicBezTo>
                    <a:pt x="221650" y="257253"/>
                    <a:pt x="240765" y="276368"/>
                    <a:pt x="240765" y="299865"/>
                  </a:cubicBezTo>
                  <a:close/>
                </a:path>
              </a:pathLst>
            </a:custGeom>
            <a:grpFill/>
            <a:ln w="29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68BE695B-CB9D-4F73-975D-83A46B5F450B}"/>
                </a:ext>
              </a:extLst>
            </p:cNvPr>
            <p:cNvSpPr/>
            <p:nvPr/>
          </p:nvSpPr>
          <p:spPr>
            <a:xfrm>
              <a:off x="1424007" y="3457454"/>
              <a:ext cx="59004" cy="58977"/>
            </a:xfrm>
            <a:custGeom>
              <a:avLst/>
              <a:gdLst>
                <a:gd name="connsiteX0" fmla="*/ 50338 w 59004"/>
                <a:gd name="connsiteY0" fmla="*/ 50338 h 58977"/>
                <a:gd name="connsiteX1" fmla="*/ 59004 w 59004"/>
                <a:gd name="connsiteY1" fmla="*/ 29489 h 58977"/>
                <a:gd name="connsiteX2" fmla="*/ 50338 w 59004"/>
                <a:gd name="connsiteY2" fmla="*/ 8640 h 58977"/>
                <a:gd name="connsiteX3" fmla="*/ 29489 w 59004"/>
                <a:gd name="connsiteY3" fmla="*/ 0 h 58977"/>
                <a:gd name="connsiteX4" fmla="*/ 8640 w 59004"/>
                <a:gd name="connsiteY4" fmla="*/ 8640 h 58977"/>
                <a:gd name="connsiteX5" fmla="*/ 0 w 59004"/>
                <a:gd name="connsiteY5" fmla="*/ 29489 h 58977"/>
                <a:gd name="connsiteX6" fmla="*/ 8640 w 59004"/>
                <a:gd name="connsiteY6" fmla="*/ 50338 h 58977"/>
                <a:gd name="connsiteX7" fmla="*/ 29489 w 59004"/>
                <a:gd name="connsiteY7" fmla="*/ 58978 h 58977"/>
                <a:gd name="connsiteX8" fmla="*/ 50338 w 59004"/>
                <a:gd name="connsiteY8" fmla="*/ 50338 h 58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04" h="58977">
                  <a:moveTo>
                    <a:pt x="50338" y="50338"/>
                  </a:moveTo>
                  <a:cubicBezTo>
                    <a:pt x="55852" y="44853"/>
                    <a:pt x="59004" y="37245"/>
                    <a:pt x="59004" y="29489"/>
                  </a:cubicBezTo>
                  <a:cubicBezTo>
                    <a:pt x="59004" y="21733"/>
                    <a:pt x="55852" y="14155"/>
                    <a:pt x="50338" y="8640"/>
                  </a:cubicBezTo>
                  <a:cubicBezTo>
                    <a:pt x="44853" y="3158"/>
                    <a:pt x="37271" y="0"/>
                    <a:pt x="29489" y="0"/>
                  </a:cubicBezTo>
                  <a:cubicBezTo>
                    <a:pt x="21733" y="0"/>
                    <a:pt x="14125" y="3155"/>
                    <a:pt x="8640" y="8640"/>
                  </a:cubicBezTo>
                  <a:cubicBezTo>
                    <a:pt x="3158" y="14125"/>
                    <a:pt x="0" y="21733"/>
                    <a:pt x="0" y="29489"/>
                  </a:cubicBezTo>
                  <a:cubicBezTo>
                    <a:pt x="0" y="37274"/>
                    <a:pt x="3155" y="44853"/>
                    <a:pt x="8640" y="50338"/>
                  </a:cubicBezTo>
                  <a:cubicBezTo>
                    <a:pt x="14125" y="55820"/>
                    <a:pt x="21733" y="58978"/>
                    <a:pt x="29489" y="58978"/>
                  </a:cubicBezTo>
                  <a:cubicBezTo>
                    <a:pt x="37271" y="58978"/>
                    <a:pt x="44853" y="55820"/>
                    <a:pt x="50338" y="50338"/>
                  </a:cubicBezTo>
                  <a:close/>
                </a:path>
              </a:pathLst>
            </a:custGeom>
            <a:grpFill/>
            <a:ln w="29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888271F8-4F05-47EE-9CFE-43E1428D9A4C}"/>
                </a:ext>
              </a:extLst>
            </p:cNvPr>
            <p:cNvSpPr/>
            <p:nvPr/>
          </p:nvSpPr>
          <p:spPr>
            <a:xfrm>
              <a:off x="2005707" y="3138089"/>
              <a:ext cx="59010" cy="58977"/>
            </a:xfrm>
            <a:custGeom>
              <a:avLst/>
              <a:gdLst>
                <a:gd name="connsiteX0" fmla="*/ 29489 w 59010"/>
                <a:gd name="connsiteY0" fmla="*/ 58978 h 58977"/>
                <a:gd name="connsiteX1" fmla="*/ 50367 w 59010"/>
                <a:gd name="connsiteY1" fmla="*/ 50338 h 58977"/>
                <a:gd name="connsiteX2" fmla="*/ 59010 w 59010"/>
                <a:gd name="connsiteY2" fmla="*/ 29489 h 58977"/>
                <a:gd name="connsiteX3" fmla="*/ 50367 w 59010"/>
                <a:gd name="connsiteY3" fmla="*/ 8640 h 58977"/>
                <a:gd name="connsiteX4" fmla="*/ 29489 w 59010"/>
                <a:gd name="connsiteY4" fmla="*/ 0 h 58977"/>
                <a:gd name="connsiteX5" fmla="*/ 8643 w 59010"/>
                <a:gd name="connsiteY5" fmla="*/ 8640 h 58977"/>
                <a:gd name="connsiteX6" fmla="*/ 0 w 59010"/>
                <a:gd name="connsiteY6" fmla="*/ 29489 h 58977"/>
                <a:gd name="connsiteX7" fmla="*/ 8643 w 59010"/>
                <a:gd name="connsiteY7" fmla="*/ 50338 h 58977"/>
                <a:gd name="connsiteX8" fmla="*/ 29489 w 59010"/>
                <a:gd name="connsiteY8" fmla="*/ 58978 h 58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10" h="58977">
                  <a:moveTo>
                    <a:pt x="29489" y="58978"/>
                  </a:moveTo>
                  <a:cubicBezTo>
                    <a:pt x="37277" y="58978"/>
                    <a:pt x="44885" y="55849"/>
                    <a:pt x="50367" y="50338"/>
                  </a:cubicBezTo>
                  <a:cubicBezTo>
                    <a:pt x="55852" y="44853"/>
                    <a:pt x="59010" y="37271"/>
                    <a:pt x="59010" y="29489"/>
                  </a:cubicBezTo>
                  <a:cubicBezTo>
                    <a:pt x="59010" y="21733"/>
                    <a:pt x="55855" y="14125"/>
                    <a:pt x="50367" y="8640"/>
                  </a:cubicBezTo>
                  <a:cubicBezTo>
                    <a:pt x="44885" y="3158"/>
                    <a:pt x="37277" y="0"/>
                    <a:pt x="29489" y="0"/>
                  </a:cubicBezTo>
                  <a:cubicBezTo>
                    <a:pt x="21733" y="0"/>
                    <a:pt x="14125" y="3155"/>
                    <a:pt x="8643" y="8640"/>
                  </a:cubicBezTo>
                  <a:cubicBezTo>
                    <a:pt x="3158" y="14125"/>
                    <a:pt x="0" y="21733"/>
                    <a:pt x="0" y="29489"/>
                  </a:cubicBezTo>
                  <a:cubicBezTo>
                    <a:pt x="0" y="37274"/>
                    <a:pt x="3155" y="44853"/>
                    <a:pt x="8643" y="50338"/>
                  </a:cubicBezTo>
                  <a:cubicBezTo>
                    <a:pt x="14125" y="55849"/>
                    <a:pt x="21733" y="58978"/>
                    <a:pt x="29489" y="58978"/>
                  </a:cubicBezTo>
                  <a:close/>
                </a:path>
              </a:pathLst>
            </a:custGeom>
            <a:grpFill/>
            <a:ln w="29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AB9BC345-2936-423D-93A2-79E10F062FCA}"/>
              </a:ext>
            </a:extLst>
          </p:cNvPr>
          <p:cNvSpPr txBox="1"/>
          <p:nvPr/>
        </p:nvSpPr>
        <p:spPr>
          <a:xfrm>
            <a:off x="1558561" y="3885223"/>
            <a:ext cx="543739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장점</a:t>
            </a:r>
            <a:endParaRPr 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BC9953D-65C0-4618-8086-A5DD55D43E43}"/>
              </a:ext>
            </a:extLst>
          </p:cNvPr>
          <p:cNvSpPr txBox="1"/>
          <p:nvPr/>
        </p:nvSpPr>
        <p:spPr>
          <a:xfrm>
            <a:off x="574319" y="4849489"/>
            <a:ext cx="2512226" cy="688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r">
              <a:defRPr sz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ko-KR" altLang="en-US" sz="1100" dirty="0" smtClean="0">
                <a:solidFill>
                  <a:schemeClr val="bg1">
                    <a:alpha val="80000"/>
                  </a:schemeClr>
                </a:solidFill>
              </a:rPr>
              <a:t>데이터 저장</a:t>
            </a:r>
            <a:r>
              <a:rPr lang="en-US" altLang="ko-KR" sz="1100" dirty="0" smtClean="0">
                <a:solidFill>
                  <a:schemeClr val="bg1">
                    <a:alpha val="80000"/>
                  </a:schemeClr>
                </a:solidFill>
              </a:rPr>
              <a:t>/</a:t>
            </a:r>
            <a:r>
              <a:rPr lang="ko-KR" altLang="en-US" sz="1100" dirty="0" smtClean="0">
                <a:solidFill>
                  <a:schemeClr val="bg1">
                    <a:alpha val="80000"/>
                  </a:schemeClr>
                </a:solidFill>
              </a:rPr>
              <a:t>읽기 속도 빠름</a:t>
            </a:r>
            <a:endParaRPr lang="en-US" altLang="ko-KR" sz="1100" dirty="0" smtClean="0">
              <a:solidFill>
                <a:schemeClr val="bg1">
                  <a:alpha val="80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endParaRPr lang="en-US" altLang="ko-KR" sz="1100" dirty="0" smtClean="0">
              <a:solidFill>
                <a:schemeClr val="bg1">
                  <a:alpha val="80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100" dirty="0" err="1" smtClean="0">
                <a:solidFill>
                  <a:schemeClr val="bg1">
                    <a:alpha val="80000"/>
                  </a:schemeClr>
                </a:solidFill>
              </a:rPr>
              <a:t>해쉬는</a:t>
            </a:r>
            <a:r>
              <a:rPr lang="ko-KR" altLang="en-US" sz="1100" dirty="0" smtClean="0">
                <a:solidFill>
                  <a:schemeClr val="bg1">
                    <a:alpha val="80000"/>
                  </a:schemeClr>
                </a:solidFill>
              </a:rPr>
              <a:t> 키에 대한 중복 확인이 쉽다</a:t>
            </a:r>
            <a:endParaRPr lang="en-US" sz="1100" dirty="0">
              <a:solidFill>
                <a:schemeClr val="bg1">
                  <a:alpha val="80000"/>
                </a:schemeClr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EFD5DA8-4E01-4447-B4EB-408B678B0C6F}"/>
              </a:ext>
            </a:extLst>
          </p:cNvPr>
          <p:cNvSpPr/>
          <p:nvPr/>
        </p:nvSpPr>
        <p:spPr>
          <a:xfrm>
            <a:off x="587375" y="5857714"/>
            <a:ext cx="2486112" cy="57459"/>
          </a:xfrm>
          <a:prstGeom prst="rect">
            <a:avLst/>
          </a:prstGeom>
          <a:solidFill>
            <a:srgbClr val="5DBC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8A7794D-A134-40F7-8582-4070CC6A063C}"/>
              </a:ext>
            </a:extLst>
          </p:cNvPr>
          <p:cNvSpPr txBox="1"/>
          <p:nvPr/>
        </p:nvSpPr>
        <p:spPr>
          <a:xfrm>
            <a:off x="4357236" y="3885223"/>
            <a:ext cx="633507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 점</a:t>
            </a:r>
            <a:endParaRPr 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D91BE2F-0462-4D84-AB85-5E8E16315768}"/>
              </a:ext>
            </a:extLst>
          </p:cNvPr>
          <p:cNvSpPr txBox="1"/>
          <p:nvPr/>
        </p:nvSpPr>
        <p:spPr>
          <a:xfrm>
            <a:off x="3629474" y="4849489"/>
            <a:ext cx="2089033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r">
              <a:defRPr sz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ko-KR" altLang="en-US" sz="1100" dirty="0" smtClean="0">
                <a:solidFill>
                  <a:schemeClr val="bg1">
                    <a:alpha val="80000"/>
                  </a:schemeClr>
                </a:solidFill>
              </a:rPr>
              <a:t>저장 공간이 좀 더 필요하다</a:t>
            </a:r>
            <a:endParaRPr lang="en-US" altLang="ko-KR" sz="1100" dirty="0" smtClean="0">
              <a:solidFill>
                <a:schemeClr val="bg1">
                  <a:alpha val="80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endParaRPr lang="en-US" sz="1100" dirty="0">
              <a:solidFill>
                <a:schemeClr val="bg1">
                  <a:alpha val="80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100" dirty="0" smtClean="0">
                <a:solidFill>
                  <a:schemeClr val="bg1">
                    <a:alpha val="80000"/>
                  </a:schemeClr>
                </a:solidFill>
              </a:rPr>
              <a:t>여러 키 주소가 동일할 경우</a:t>
            </a:r>
            <a:endParaRPr lang="en-US" altLang="ko-KR" sz="1100" dirty="0" smtClean="0">
              <a:solidFill>
                <a:schemeClr val="bg1">
                  <a:alpha val="80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100" dirty="0" smtClean="0">
                <a:solidFill>
                  <a:schemeClr val="bg1">
                    <a:alpha val="80000"/>
                  </a:schemeClr>
                </a:solidFill>
              </a:rPr>
              <a:t>즉</a:t>
            </a:r>
            <a:r>
              <a:rPr lang="en-US" altLang="ko-KR" sz="1100" dirty="0" smtClean="0">
                <a:solidFill>
                  <a:schemeClr val="bg1">
                    <a:alpha val="80000"/>
                  </a:schemeClr>
                </a:solidFill>
              </a:rPr>
              <a:t>, </a:t>
            </a:r>
            <a:r>
              <a:rPr lang="ko-KR" altLang="en-US" sz="1100" dirty="0" smtClean="0">
                <a:solidFill>
                  <a:schemeClr val="bg1">
                    <a:alpha val="80000"/>
                  </a:schemeClr>
                </a:solidFill>
              </a:rPr>
              <a:t>충돌 회피 알고리즘 필요</a:t>
            </a:r>
            <a:endParaRPr lang="en-US" sz="1100" dirty="0">
              <a:solidFill>
                <a:schemeClr val="bg1">
                  <a:alpha val="80000"/>
                </a:schemeClr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4353ECA-5B90-4454-B8FB-DF361322B7F6}"/>
              </a:ext>
            </a:extLst>
          </p:cNvPr>
          <p:cNvSpPr txBox="1"/>
          <p:nvPr/>
        </p:nvSpPr>
        <p:spPr>
          <a:xfrm>
            <a:off x="7021254" y="3885223"/>
            <a:ext cx="992579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주요 용도</a:t>
            </a:r>
            <a:endParaRPr 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B79A80D-DCA2-4406-9322-D089D67379C6}"/>
              </a:ext>
            </a:extLst>
          </p:cNvPr>
          <p:cNvSpPr txBox="1"/>
          <p:nvPr/>
        </p:nvSpPr>
        <p:spPr>
          <a:xfrm>
            <a:off x="6367228" y="4747922"/>
            <a:ext cx="230063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r">
              <a:defRPr sz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ko-KR" altLang="en-US" sz="1100" dirty="0" smtClean="0">
                <a:solidFill>
                  <a:schemeClr val="bg1">
                    <a:alpha val="80000"/>
                  </a:schemeClr>
                </a:solidFill>
              </a:rPr>
              <a:t>검색이 많이 필요한 경우</a:t>
            </a:r>
            <a:endParaRPr lang="en-US" altLang="ko-KR" sz="1100" dirty="0" smtClean="0">
              <a:solidFill>
                <a:schemeClr val="bg1">
                  <a:alpha val="80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endParaRPr lang="en-US" sz="1100" dirty="0">
              <a:solidFill>
                <a:schemeClr val="bg1">
                  <a:alpha val="80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100" dirty="0" smtClean="0">
                <a:solidFill>
                  <a:schemeClr val="bg1">
                    <a:alpha val="80000"/>
                  </a:schemeClr>
                </a:solidFill>
              </a:rPr>
              <a:t>저장</a:t>
            </a:r>
            <a:r>
              <a:rPr lang="en-US" altLang="ko-KR" sz="1100" dirty="0" smtClean="0">
                <a:solidFill>
                  <a:schemeClr val="bg1">
                    <a:alpha val="80000"/>
                  </a:schemeClr>
                </a:solidFill>
              </a:rPr>
              <a:t>, </a:t>
            </a:r>
            <a:r>
              <a:rPr lang="ko-KR" altLang="en-US" sz="1100" dirty="0" smtClean="0">
                <a:solidFill>
                  <a:schemeClr val="bg1">
                    <a:alpha val="80000"/>
                  </a:schemeClr>
                </a:solidFill>
              </a:rPr>
              <a:t>삭제</a:t>
            </a:r>
            <a:r>
              <a:rPr lang="en-US" altLang="ko-KR" sz="1100" dirty="0" smtClean="0">
                <a:solidFill>
                  <a:schemeClr val="bg1">
                    <a:alpha val="80000"/>
                  </a:schemeClr>
                </a:solidFill>
              </a:rPr>
              <a:t>, </a:t>
            </a:r>
            <a:r>
              <a:rPr lang="ko-KR" altLang="en-US" sz="1100" dirty="0" smtClean="0">
                <a:solidFill>
                  <a:schemeClr val="bg1">
                    <a:alpha val="80000"/>
                  </a:schemeClr>
                </a:solidFill>
              </a:rPr>
              <a:t>읽기가 빈번한 경우</a:t>
            </a:r>
            <a:endParaRPr lang="en-US" altLang="ko-KR" sz="1100" dirty="0" smtClean="0">
              <a:solidFill>
                <a:schemeClr val="bg1">
                  <a:alpha val="80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endParaRPr lang="en-US" sz="1100" dirty="0">
              <a:solidFill>
                <a:schemeClr val="bg1">
                  <a:alpha val="80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100" dirty="0" smtClean="0">
                <a:solidFill>
                  <a:schemeClr val="bg1">
                    <a:alpha val="80000"/>
                  </a:schemeClr>
                </a:solidFill>
              </a:rPr>
              <a:t>캐쉬 </a:t>
            </a:r>
            <a:r>
              <a:rPr lang="ko-KR" altLang="en-US" sz="1100" dirty="0" err="1" smtClean="0">
                <a:solidFill>
                  <a:schemeClr val="bg1">
                    <a:alpha val="80000"/>
                  </a:schemeClr>
                </a:solidFill>
              </a:rPr>
              <a:t>구현시</a:t>
            </a:r>
            <a:r>
              <a:rPr lang="en-US" altLang="ko-KR" sz="1100" dirty="0" smtClean="0">
                <a:solidFill>
                  <a:schemeClr val="bg1">
                    <a:alpha val="80000"/>
                  </a:schemeClr>
                </a:solidFill>
              </a:rPr>
              <a:t>(</a:t>
            </a:r>
            <a:r>
              <a:rPr lang="ko-KR" altLang="en-US" sz="1100" dirty="0" smtClean="0">
                <a:solidFill>
                  <a:schemeClr val="bg1">
                    <a:alpha val="80000"/>
                  </a:schemeClr>
                </a:solidFill>
              </a:rPr>
              <a:t>중복 확인이 쉬움</a:t>
            </a:r>
            <a:r>
              <a:rPr lang="en-US" altLang="ko-KR" sz="1100" dirty="0" smtClean="0">
                <a:solidFill>
                  <a:schemeClr val="bg1">
                    <a:alpha val="80000"/>
                  </a:schemeClr>
                </a:solidFill>
              </a:rPr>
              <a:t>)</a:t>
            </a:r>
            <a:endParaRPr lang="en-US" sz="1100" dirty="0">
              <a:solidFill>
                <a:schemeClr val="bg1">
                  <a:alpha val="80000"/>
                </a:schemeClr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34D317A-1D60-4045-A69C-178E91002437}"/>
              </a:ext>
            </a:extLst>
          </p:cNvPr>
          <p:cNvSpPr txBox="1"/>
          <p:nvPr/>
        </p:nvSpPr>
        <p:spPr>
          <a:xfrm>
            <a:off x="10089230" y="3885223"/>
            <a:ext cx="543739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</a:t>
            </a:r>
            <a:endParaRPr 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5072AF1-CE11-437F-BEA4-FDBAEE43E6DF}"/>
              </a:ext>
            </a:extLst>
          </p:cNvPr>
          <p:cNvSpPr txBox="1"/>
          <p:nvPr/>
        </p:nvSpPr>
        <p:spPr>
          <a:xfrm>
            <a:off x="9457646" y="4909198"/>
            <a:ext cx="1806906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r">
              <a:defRPr sz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ko-KR" altLang="en-US" sz="1100" dirty="0" err="1" smtClean="0">
                <a:solidFill>
                  <a:schemeClr val="bg1">
                    <a:alpha val="80000"/>
                  </a:schemeClr>
                </a:solidFill>
              </a:rPr>
              <a:t>해쉬</a:t>
            </a:r>
            <a:r>
              <a:rPr lang="ko-KR" altLang="en-US" sz="1100" dirty="0" smtClean="0">
                <a:solidFill>
                  <a:schemeClr val="bg1">
                    <a:alpha val="80000"/>
                  </a:schemeClr>
                </a:solidFill>
              </a:rPr>
              <a:t> 함수 구현</a:t>
            </a:r>
            <a:endParaRPr lang="en-US" altLang="ko-KR" sz="1100" dirty="0" smtClean="0">
              <a:solidFill>
                <a:schemeClr val="bg1">
                  <a:alpha val="80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endParaRPr lang="en-US" sz="1100" dirty="0">
              <a:solidFill>
                <a:schemeClr val="bg1">
                  <a:alpha val="80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100" dirty="0" err="1" smtClean="0">
                <a:solidFill>
                  <a:schemeClr val="bg1">
                    <a:alpha val="80000"/>
                  </a:schemeClr>
                </a:solidFill>
              </a:rPr>
              <a:t>해쉬</a:t>
            </a:r>
            <a:r>
              <a:rPr lang="ko-KR" altLang="en-US" sz="1100" dirty="0" smtClean="0">
                <a:solidFill>
                  <a:schemeClr val="bg1">
                    <a:alpha val="80000"/>
                  </a:schemeClr>
                </a:solidFill>
              </a:rPr>
              <a:t> 키와 </a:t>
            </a:r>
            <a:r>
              <a:rPr lang="en-US" altLang="ko-KR" sz="1100" dirty="0" smtClean="0">
                <a:solidFill>
                  <a:schemeClr val="bg1">
                    <a:alpha val="80000"/>
                  </a:schemeClr>
                </a:solidFill>
              </a:rPr>
              <a:t>value </a:t>
            </a:r>
            <a:r>
              <a:rPr lang="ko-KR" altLang="en-US" sz="1100" dirty="0" smtClean="0">
                <a:solidFill>
                  <a:schemeClr val="bg1">
                    <a:alpha val="80000"/>
                  </a:schemeClr>
                </a:solidFill>
              </a:rPr>
              <a:t>형 저장</a:t>
            </a:r>
            <a:endParaRPr lang="en-US" sz="1100" dirty="0">
              <a:solidFill>
                <a:schemeClr val="bg1">
                  <a:alpha val="80000"/>
                </a:schemeClr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0088626E-5836-49DB-A5E2-05C51966F020}"/>
              </a:ext>
            </a:extLst>
          </p:cNvPr>
          <p:cNvSpPr/>
          <p:nvPr/>
        </p:nvSpPr>
        <p:spPr>
          <a:xfrm>
            <a:off x="3430931" y="5857714"/>
            <a:ext cx="2486112" cy="57459"/>
          </a:xfrm>
          <a:prstGeom prst="rect">
            <a:avLst/>
          </a:prstGeom>
          <a:solidFill>
            <a:srgbClr val="5DBC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E0F6979F-FC1A-41D0-ACAF-0520C9D0E1E7}"/>
              </a:ext>
            </a:extLst>
          </p:cNvPr>
          <p:cNvSpPr/>
          <p:nvPr/>
        </p:nvSpPr>
        <p:spPr>
          <a:xfrm>
            <a:off x="6274488" y="5857714"/>
            <a:ext cx="2486112" cy="57459"/>
          </a:xfrm>
          <a:prstGeom prst="rect">
            <a:avLst/>
          </a:prstGeom>
          <a:solidFill>
            <a:srgbClr val="5DBC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7FAA7ED-802F-4849-BD2E-011CFAE25AFA}"/>
              </a:ext>
            </a:extLst>
          </p:cNvPr>
          <p:cNvSpPr/>
          <p:nvPr/>
        </p:nvSpPr>
        <p:spPr>
          <a:xfrm>
            <a:off x="9118044" y="5857714"/>
            <a:ext cx="2486112" cy="57459"/>
          </a:xfrm>
          <a:prstGeom prst="rect">
            <a:avLst/>
          </a:prstGeom>
          <a:solidFill>
            <a:srgbClr val="5DBC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grpSp>
        <p:nvGrpSpPr>
          <p:cNvPr id="42" name="그래픽 108">
            <a:extLst>
              <a:ext uri="{FF2B5EF4-FFF2-40B4-BE49-F238E27FC236}">
                <a16:creationId xmlns:a16="http://schemas.microsoft.com/office/drawing/2014/main" id="{E381F1AB-C9C2-46CF-9E5C-411EA92256FD}"/>
              </a:ext>
            </a:extLst>
          </p:cNvPr>
          <p:cNvGrpSpPr/>
          <p:nvPr/>
        </p:nvGrpSpPr>
        <p:grpSpPr>
          <a:xfrm>
            <a:off x="7229929" y="2978029"/>
            <a:ext cx="575231" cy="575231"/>
            <a:chOff x="7054649" y="2965792"/>
            <a:chExt cx="926415" cy="926415"/>
          </a:xfrm>
          <a:solidFill>
            <a:schemeClr val="bg1"/>
          </a:solidFill>
        </p:grpSpPr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64280023-B0D9-46BC-8BF4-335AA6B9ED3B}"/>
                </a:ext>
              </a:extLst>
            </p:cNvPr>
            <p:cNvSpPr/>
            <p:nvPr/>
          </p:nvSpPr>
          <p:spPr>
            <a:xfrm>
              <a:off x="7486976" y="3151075"/>
              <a:ext cx="123522" cy="123522"/>
            </a:xfrm>
            <a:custGeom>
              <a:avLst/>
              <a:gdLst>
                <a:gd name="connsiteX0" fmla="*/ 61761 w 123522"/>
                <a:gd name="connsiteY0" fmla="*/ 0 h 123522"/>
                <a:gd name="connsiteX1" fmla="*/ 0 w 123522"/>
                <a:gd name="connsiteY1" fmla="*/ 61761 h 123522"/>
                <a:gd name="connsiteX2" fmla="*/ 61761 w 123522"/>
                <a:gd name="connsiteY2" fmla="*/ 123522 h 123522"/>
                <a:gd name="connsiteX3" fmla="*/ 123522 w 123522"/>
                <a:gd name="connsiteY3" fmla="*/ 61761 h 123522"/>
                <a:gd name="connsiteX4" fmla="*/ 61761 w 123522"/>
                <a:gd name="connsiteY4" fmla="*/ 0 h 123522"/>
                <a:gd name="connsiteX5" fmla="*/ 61761 w 123522"/>
                <a:gd name="connsiteY5" fmla="*/ 92642 h 123522"/>
                <a:gd name="connsiteX6" fmla="*/ 30881 w 123522"/>
                <a:gd name="connsiteY6" fmla="*/ 61761 h 123522"/>
                <a:gd name="connsiteX7" fmla="*/ 61761 w 123522"/>
                <a:gd name="connsiteY7" fmla="*/ 30881 h 123522"/>
                <a:gd name="connsiteX8" fmla="*/ 92642 w 123522"/>
                <a:gd name="connsiteY8" fmla="*/ 61761 h 123522"/>
                <a:gd name="connsiteX9" fmla="*/ 61761 w 123522"/>
                <a:gd name="connsiteY9" fmla="*/ 92642 h 123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522" h="123522">
                  <a:moveTo>
                    <a:pt x="61761" y="0"/>
                  </a:moveTo>
                  <a:cubicBezTo>
                    <a:pt x="27652" y="0"/>
                    <a:pt x="0" y="27652"/>
                    <a:pt x="0" y="61761"/>
                  </a:cubicBezTo>
                  <a:cubicBezTo>
                    <a:pt x="0" y="95870"/>
                    <a:pt x="27652" y="123522"/>
                    <a:pt x="61761" y="123522"/>
                  </a:cubicBezTo>
                  <a:cubicBezTo>
                    <a:pt x="95870" y="123522"/>
                    <a:pt x="123522" y="95870"/>
                    <a:pt x="123522" y="61761"/>
                  </a:cubicBezTo>
                  <a:cubicBezTo>
                    <a:pt x="123522" y="27652"/>
                    <a:pt x="95870" y="0"/>
                    <a:pt x="61761" y="0"/>
                  </a:cubicBezTo>
                  <a:close/>
                  <a:moveTo>
                    <a:pt x="61761" y="92642"/>
                  </a:moveTo>
                  <a:cubicBezTo>
                    <a:pt x="44706" y="92642"/>
                    <a:pt x="30881" y="78816"/>
                    <a:pt x="30881" y="61761"/>
                  </a:cubicBezTo>
                  <a:cubicBezTo>
                    <a:pt x="30881" y="44706"/>
                    <a:pt x="44706" y="30881"/>
                    <a:pt x="61761" y="30881"/>
                  </a:cubicBezTo>
                  <a:cubicBezTo>
                    <a:pt x="78816" y="30881"/>
                    <a:pt x="92642" y="44706"/>
                    <a:pt x="92642" y="61761"/>
                  </a:cubicBezTo>
                  <a:cubicBezTo>
                    <a:pt x="92642" y="78816"/>
                    <a:pt x="78816" y="92642"/>
                    <a:pt x="61761" y="92642"/>
                  </a:cubicBezTo>
                  <a:close/>
                </a:path>
              </a:pathLst>
            </a:custGeom>
            <a:solidFill>
              <a:schemeClr val="bg1"/>
            </a:solidFill>
            <a:ln w="153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8617DECF-AAB1-45F7-9AD4-325977F5E542}"/>
                </a:ext>
              </a:extLst>
            </p:cNvPr>
            <p:cNvSpPr/>
            <p:nvPr/>
          </p:nvSpPr>
          <p:spPr>
            <a:xfrm>
              <a:off x="7641379" y="3228276"/>
              <a:ext cx="92641" cy="92641"/>
            </a:xfrm>
            <a:custGeom>
              <a:avLst/>
              <a:gdLst>
                <a:gd name="connsiteX0" fmla="*/ 46321 w 92641"/>
                <a:gd name="connsiteY0" fmla="*/ 0 h 92641"/>
                <a:gd name="connsiteX1" fmla="*/ 0 w 92641"/>
                <a:gd name="connsiteY1" fmla="*/ 46321 h 92641"/>
                <a:gd name="connsiteX2" fmla="*/ 46321 w 92641"/>
                <a:gd name="connsiteY2" fmla="*/ 92642 h 92641"/>
                <a:gd name="connsiteX3" fmla="*/ 92642 w 92641"/>
                <a:gd name="connsiteY3" fmla="*/ 46321 h 92641"/>
                <a:gd name="connsiteX4" fmla="*/ 46321 w 92641"/>
                <a:gd name="connsiteY4" fmla="*/ 0 h 92641"/>
                <a:gd name="connsiteX5" fmla="*/ 46321 w 92641"/>
                <a:gd name="connsiteY5" fmla="*/ 61761 h 92641"/>
                <a:gd name="connsiteX6" fmla="*/ 30881 w 92641"/>
                <a:gd name="connsiteY6" fmla="*/ 46321 h 92641"/>
                <a:gd name="connsiteX7" fmla="*/ 46321 w 92641"/>
                <a:gd name="connsiteY7" fmla="*/ 30881 h 92641"/>
                <a:gd name="connsiteX8" fmla="*/ 61761 w 92641"/>
                <a:gd name="connsiteY8" fmla="*/ 46321 h 92641"/>
                <a:gd name="connsiteX9" fmla="*/ 46321 w 92641"/>
                <a:gd name="connsiteY9" fmla="*/ 61761 h 92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2641" h="92641">
                  <a:moveTo>
                    <a:pt x="46321" y="0"/>
                  </a:moveTo>
                  <a:cubicBezTo>
                    <a:pt x="20738" y="0"/>
                    <a:pt x="0" y="20738"/>
                    <a:pt x="0" y="46321"/>
                  </a:cubicBezTo>
                  <a:cubicBezTo>
                    <a:pt x="0" y="71904"/>
                    <a:pt x="20738" y="92642"/>
                    <a:pt x="46321" y="92642"/>
                  </a:cubicBezTo>
                  <a:cubicBezTo>
                    <a:pt x="71904" y="92642"/>
                    <a:pt x="92642" y="71904"/>
                    <a:pt x="92642" y="46321"/>
                  </a:cubicBezTo>
                  <a:cubicBezTo>
                    <a:pt x="92642" y="20738"/>
                    <a:pt x="71904" y="0"/>
                    <a:pt x="46321" y="0"/>
                  </a:cubicBezTo>
                  <a:close/>
                  <a:moveTo>
                    <a:pt x="46321" y="61761"/>
                  </a:moveTo>
                  <a:cubicBezTo>
                    <a:pt x="37793" y="61761"/>
                    <a:pt x="30881" y="54848"/>
                    <a:pt x="30881" y="46321"/>
                  </a:cubicBezTo>
                  <a:cubicBezTo>
                    <a:pt x="30881" y="37793"/>
                    <a:pt x="37793" y="30881"/>
                    <a:pt x="46321" y="30881"/>
                  </a:cubicBezTo>
                  <a:cubicBezTo>
                    <a:pt x="54848" y="30881"/>
                    <a:pt x="61761" y="37793"/>
                    <a:pt x="61761" y="46321"/>
                  </a:cubicBezTo>
                  <a:cubicBezTo>
                    <a:pt x="61761" y="54848"/>
                    <a:pt x="54848" y="61761"/>
                    <a:pt x="46321" y="61761"/>
                  </a:cubicBezTo>
                  <a:close/>
                </a:path>
              </a:pathLst>
            </a:custGeom>
            <a:solidFill>
              <a:schemeClr val="bg1"/>
            </a:solidFill>
            <a:ln w="153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56932FC5-0111-41FA-8962-E75B8326D71E}"/>
                </a:ext>
              </a:extLst>
            </p:cNvPr>
            <p:cNvSpPr/>
            <p:nvPr/>
          </p:nvSpPr>
          <p:spPr>
            <a:xfrm>
              <a:off x="7687699" y="3351798"/>
              <a:ext cx="92641" cy="92641"/>
            </a:xfrm>
            <a:custGeom>
              <a:avLst/>
              <a:gdLst>
                <a:gd name="connsiteX0" fmla="*/ 0 w 92641"/>
                <a:gd name="connsiteY0" fmla="*/ 46321 h 92641"/>
                <a:gd name="connsiteX1" fmla="*/ 46321 w 92641"/>
                <a:gd name="connsiteY1" fmla="*/ 92642 h 92641"/>
                <a:gd name="connsiteX2" fmla="*/ 92642 w 92641"/>
                <a:gd name="connsiteY2" fmla="*/ 46321 h 92641"/>
                <a:gd name="connsiteX3" fmla="*/ 46321 w 92641"/>
                <a:gd name="connsiteY3" fmla="*/ 0 h 92641"/>
                <a:gd name="connsiteX4" fmla="*/ 0 w 92641"/>
                <a:gd name="connsiteY4" fmla="*/ 46321 h 92641"/>
                <a:gd name="connsiteX5" fmla="*/ 46321 w 92641"/>
                <a:gd name="connsiteY5" fmla="*/ 30881 h 92641"/>
                <a:gd name="connsiteX6" fmla="*/ 61761 w 92641"/>
                <a:gd name="connsiteY6" fmla="*/ 46321 h 92641"/>
                <a:gd name="connsiteX7" fmla="*/ 46321 w 92641"/>
                <a:gd name="connsiteY7" fmla="*/ 61761 h 92641"/>
                <a:gd name="connsiteX8" fmla="*/ 30881 w 92641"/>
                <a:gd name="connsiteY8" fmla="*/ 46321 h 92641"/>
                <a:gd name="connsiteX9" fmla="*/ 46321 w 92641"/>
                <a:gd name="connsiteY9" fmla="*/ 30881 h 92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2641" h="92641">
                  <a:moveTo>
                    <a:pt x="0" y="46321"/>
                  </a:moveTo>
                  <a:cubicBezTo>
                    <a:pt x="0" y="71904"/>
                    <a:pt x="20738" y="92642"/>
                    <a:pt x="46321" y="92642"/>
                  </a:cubicBezTo>
                  <a:cubicBezTo>
                    <a:pt x="71904" y="92642"/>
                    <a:pt x="92642" y="71904"/>
                    <a:pt x="92642" y="46321"/>
                  </a:cubicBezTo>
                  <a:cubicBezTo>
                    <a:pt x="92642" y="20738"/>
                    <a:pt x="71904" y="0"/>
                    <a:pt x="46321" y="0"/>
                  </a:cubicBezTo>
                  <a:cubicBezTo>
                    <a:pt x="20738" y="0"/>
                    <a:pt x="0" y="20738"/>
                    <a:pt x="0" y="46321"/>
                  </a:cubicBezTo>
                  <a:close/>
                  <a:moveTo>
                    <a:pt x="46321" y="30881"/>
                  </a:moveTo>
                  <a:cubicBezTo>
                    <a:pt x="54848" y="30881"/>
                    <a:pt x="61761" y="37793"/>
                    <a:pt x="61761" y="46321"/>
                  </a:cubicBezTo>
                  <a:cubicBezTo>
                    <a:pt x="61761" y="54848"/>
                    <a:pt x="54848" y="61761"/>
                    <a:pt x="46321" y="61761"/>
                  </a:cubicBezTo>
                  <a:cubicBezTo>
                    <a:pt x="37793" y="61761"/>
                    <a:pt x="30881" y="54848"/>
                    <a:pt x="30881" y="46321"/>
                  </a:cubicBezTo>
                  <a:cubicBezTo>
                    <a:pt x="30881" y="37793"/>
                    <a:pt x="37793" y="30881"/>
                    <a:pt x="46321" y="30881"/>
                  </a:cubicBezTo>
                  <a:close/>
                </a:path>
              </a:pathLst>
            </a:custGeom>
            <a:solidFill>
              <a:schemeClr val="bg1"/>
            </a:solidFill>
            <a:ln w="153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19BBC41A-4ED8-4677-96D0-F672710CF0CD}"/>
                </a:ext>
              </a:extLst>
            </p:cNvPr>
            <p:cNvSpPr/>
            <p:nvPr/>
          </p:nvSpPr>
          <p:spPr>
            <a:xfrm>
              <a:off x="7054649" y="2965792"/>
              <a:ext cx="926415" cy="926415"/>
            </a:xfrm>
            <a:custGeom>
              <a:avLst/>
              <a:gdLst>
                <a:gd name="connsiteX0" fmla="*/ 880094 w 926415"/>
                <a:gd name="connsiteY0" fmla="*/ 0 h 926415"/>
                <a:gd name="connsiteX1" fmla="*/ 46321 w 926415"/>
                <a:gd name="connsiteY1" fmla="*/ 0 h 926415"/>
                <a:gd name="connsiteX2" fmla="*/ 0 w 926415"/>
                <a:gd name="connsiteY2" fmla="*/ 46321 h 926415"/>
                <a:gd name="connsiteX3" fmla="*/ 0 w 926415"/>
                <a:gd name="connsiteY3" fmla="*/ 787453 h 926415"/>
                <a:gd name="connsiteX4" fmla="*/ 46321 w 926415"/>
                <a:gd name="connsiteY4" fmla="*/ 833774 h 926415"/>
                <a:gd name="connsiteX5" fmla="*/ 341693 w 926415"/>
                <a:gd name="connsiteY5" fmla="*/ 833774 h 926415"/>
                <a:gd name="connsiteX6" fmla="*/ 295990 w 926415"/>
                <a:gd name="connsiteY6" fmla="*/ 902483 h 926415"/>
                <a:gd name="connsiteX7" fmla="*/ 295218 w 926415"/>
                <a:gd name="connsiteY7" fmla="*/ 918232 h 926415"/>
                <a:gd name="connsiteX8" fmla="*/ 308805 w 926415"/>
                <a:gd name="connsiteY8" fmla="*/ 926415 h 926415"/>
                <a:gd name="connsiteX9" fmla="*/ 617610 w 926415"/>
                <a:gd name="connsiteY9" fmla="*/ 926415 h 926415"/>
                <a:gd name="connsiteX10" fmla="*/ 631197 w 926415"/>
                <a:gd name="connsiteY10" fmla="*/ 918232 h 926415"/>
                <a:gd name="connsiteX11" fmla="*/ 630425 w 926415"/>
                <a:gd name="connsiteY11" fmla="*/ 902483 h 926415"/>
                <a:gd name="connsiteX12" fmla="*/ 584722 w 926415"/>
                <a:gd name="connsiteY12" fmla="*/ 833774 h 926415"/>
                <a:gd name="connsiteX13" fmla="*/ 880094 w 926415"/>
                <a:gd name="connsiteY13" fmla="*/ 833774 h 926415"/>
                <a:gd name="connsiteX14" fmla="*/ 926415 w 926415"/>
                <a:gd name="connsiteY14" fmla="*/ 787453 h 926415"/>
                <a:gd name="connsiteX15" fmla="*/ 926415 w 926415"/>
                <a:gd name="connsiteY15" fmla="*/ 46321 h 926415"/>
                <a:gd name="connsiteX16" fmla="*/ 880094 w 926415"/>
                <a:gd name="connsiteY16" fmla="*/ 0 h 926415"/>
                <a:gd name="connsiteX17" fmla="*/ 588737 w 926415"/>
                <a:gd name="connsiteY17" fmla="*/ 895535 h 926415"/>
                <a:gd name="connsiteX18" fmla="*/ 337678 w 926415"/>
                <a:gd name="connsiteY18" fmla="*/ 895535 h 926415"/>
                <a:gd name="connsiteX19" fmla="*/ 378904 w 926415"/>
                <a:gd name="connsiteY19" fmla="*/ 833774 h 926415"/>
                <a:gd name="connsiteX20" fmla="*/ 547511 w 926415"/>
                <a:gd name="connsiteY20" fmla="*/ 833774 h 926415"/>
                <a:gd name="connsiteX21" fmla="*/ 895535 w 926415"/>
                <a:gd name="connsiteY21" fmla="*/ 787453 h 926415"/>
                <a:gd name="connsiteX22" fmla="*/ 880094 w 926415"/>
                <a:gd name="connsiteY22" fmla="*/ 802893 h 926415"/>
                <a:gd name="connsiteX23" fmla="*/ 46321 w 926415"/>
                <a:gd name="connsiteY23" fmla="*/ 802893 h 926415"/>
                <a:gd name="connsiteX24" fmla="*/ 30881 w 926415"/>
                <a:gd name="connsiteY24" fmla="*/ 787453 h 926415"/>
                <a:gd name="connsiteX25" fmla="*/ 30881 w 926415"/>
                <a:gd name="connsiteY25" fmla="*/ 741132 h 926415"/>
                <a:gd name="connsiteX26" fmla="*/ 895535 w 926415"/>
                <a:gd name="connsiteY26" fmla="*/ 741132 h 926415"/>
                <a:gd name="connsiteX27" fmla="*/ 895535 w 926415"/>
                <a:gd name="connsiteY27" fmla="*/ 710252 h 926415"/>
                <a:gd name="connsiteX28" fmla="*/ 30881 w 926415"/>
                <a:gd name="connsiteY28" fmla="*/ 710252 h 926415"/>
                <a:gd name="connsiteX29" fmla="*/ 30881 w 926415"/>
                <a:gd name="connsiteY29" fmla="*/ 46321 h 926415"/>
                <a:gd name="connsiteX30" fmla="*/ 46321 w 926415"/>
                <a:gd name="connsiteY30" fmla="*/ 30881 h 926415"/>
                <a:gd name="connsiteX31" fmla="*/ 880094 w 926415"/>
                <a:gd name="connsiteY31" fmla="*/ 30881 h 926415"/>
                <a:gd name="connsiteX32" fmla="*/ 895535 w 926415"/>
                <a:gd name="connsiteY32" fmla="*/ 46321 h 926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26415" h="926415">
                  <a:moveTo>
                    <a:pt x="880094" y="0"/>
                  </a:moveTo>
                  <a:lnTo>
                    <a:pt x="46321" y="0"/>
                  </a:lnTo>
                  <a:cubicBezTo>
                    <a:pt x="20770" y="76"/>
                    <a:pt x="76" y="20770"/>
                    <a:pt x="0" y="46321"/>
                  </a:cubicBezTo>
                  <a:lnTo>
                    <a:pt x="0" y="787453"/>
                  </a:lnTo>
                  <a:cubicBezTo>
                    <a:pt x="76" y="813003"/>
                    <a:pt x="20770" y="833698"/>
                    <a:pt x="46321" y="833774"/>
                  </a:cubicBezTo>
                  <a:lnTo>
                    <a:pt x="341693" y="833774"/>
                  </a:lnTo>
                  <a:lnTo>
                    <a:pt x="295990" y="902483"/>
                  </a:lnTo>
                  <a:cubicBezTo>
                    <a:pt x="292741" y="907152"/>
                    <a:pt x="292441" y="913266"/>
                    <a:pt x="295218" y="918232"/>
                  </a:cubicBezTo>
                  <a:cubicBezTo>
                    <a:pt x="297850" y="923295"/>
                    <a:pt x="303098" y="926455"/>
                    <a:pt x="308805" y="926415"/>
                  </a:cubicBezTo>
                  <a:lnTo>
                    <a:pt x="617610" y="926415"/>
                  </a:lnTo>
                  <a:cubicBezTo>
                    <a:pt x="623317" y="926455"/>
                    <a:pt x="628565" y="923295"/>
                    <a:pt x="631197" y="918232"/>
                  </a:cubicBezTo>
                  <a:cubicBezTo>
                    <a:pt x="633974" y="913266"/>
                    <a:pt x="633674" y="907152"/>
                    <a:pt x="630425" y="902483"/>
                  </a:cubicBezTo>
                  <a:lnTo>
                    <a:pt x="584722" y="833774"/>
                  </a:lnTo>
                  <a:lnTo>
                    <a:pt x="880094" y="833774"/>
                  </a:lnTo>
                  <a:cubicBezTo>
                    <a:pt x="905645" y="833698"/>
                    <a:pt x="926339" y="813003"/>
                    <a:pt x="926415" y="787453"/>
                  </a:cubicBezTo>
                  <a:lnTo>
                    <a:pt x="926415" y="46321"/>
                  </a:lnTo>
                  <a:cubicBezTo>
                    <a:pt x="926339" y="20770"/>
                    <a:pt x="905645" y="76"/>
                    <a:pt x="880094" y="0"/>
                  </a:cubicBezTo>
                  <a:close/>
                  <a:moveTo>
                    <a:pt x="588737" y="895535"/>
                  </a:moveTo>
                  <a:lnTo>
                    <a:pt x="337678" y="895535"/>
                  </a:lnTo>
                  <a:lnTo>
                    <a:pt x="378904" y="833774"/>
                  </a:lnTo>
                  <a:lnTo>
                    <a:pt x="547511" y="833774"/>
                  </a:lnTo>
                  <a:close/>
                  <a:moveTo>
                    <a:pt x="895535" y="787453"/>
                  </a:moveTo>
                  <a:cubicBezTo>
                    <a:pt x="895535" y="795980"/>
                    <a:pt x="888622" y="802893"/>
                    <a:pt x="880094" y="802893"/>
                  </a:cubicBezTo>
                  <a:lnTo>
                    <a:pt x="46321" y="802893"/>
                  </a:lnTo>
                  <a:cubicBezTo>
                    <a:pt x="37793" y="802893"/>
                    <a:pt x="30881" y="795980"/>
                    <a:pt x="30881" y="787453"/>
                  </a:cubicBezTo>
                  <a:lnTo>
                    <a:pt x="30881" y="741132"/>
                  </a:lnTo>
                  <a:lnTo>
                    <a:pt x="895535" y="741132"/>
                  </a:lnTo>
                  <a:close/>
                  <a:moveTo>
                    <a:pt x="895535" y="710252"/>
                  </a:moveTo>
                  <a:lnTo>
                    <a:pt x="30881" y="710252"/>
                  </a:lnTo>
                  <a:lnTo>
                    <a:pt x="30881" y="46321"/>
                  </a:lnTo>
                  <a:cubicBezTo>
                    <a:pt x="30881" y="37793"/>
                    <a:pt x="37793" y="30881"/>
                    <a:pt x="46321" y="30881"/>
                  </a:cubicBezTo>
                  <a:lnTo>
                    <a:pt x="880094" y="30881"/>
                  </a:lnTo>
                  <a:cubicBezTo>
                    <a:pt x="888622" y="30881"/>
                    <a:pt x="895535" y="37793"/>
                    <a:pt x="895535" y="46321"/>
                  </a:cubicBezTo>
                  <a:close/>
                </a:path>
              </a:pathLst>
            </a:custGeom>
            <a:solidFill>
              <a:schemeClr val="bg1"/>
            </a:solidFill>
            <a:ln w="153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61B35C1F-6B9A-4030-B2B1-CF9BE926799F}"/>
                </a:ext>
              </a:extLst>
            </p:cNvPr>
            <p:cNvSpPr/>
            <p:nvPr/>
          </p:nvSpPr>
          <p:spPr>
            <a:xfrm>
              <a:off x="7332554" y="3212013"/>
              <a:ext cx="254241" cy="355949"/>
            </a:xfrm>
            <a:custGeom>
              <a:avLst/>
              <a:gdLst>
                <a:gd name="connsiteX0" fmla="*/ 252158 w 254241"/>
                <a:gd name="connsiteY0" fmla="*/ 301908 h 355949"/>
                <a:gd name="connsiteX1" fmla="*/ 82316 w 254241"/>
                <a:gd name="connsiteY1" fmla="*/ 7771 h 355949"/>
                <a:gd name="connsiteX2" fmla="*/ 72897 w 254241"/>
                <a:gd name="connsiteY2" fmla="*/ 514 h 355949"/>
                <a:gd name="connsiteX3" fmla="*/ 61163 w 254241"/>
                <a:gd name="connsiteY3" fmla="*/ 2059 h 355949"/>
                <a:gd name="connsiteX4" fmla="*/ 7739 w 254241"/>
                <a:gd name="connsiteY4" fmla="*/ 32939 h 355949"/>
                <a:gd name="connsiteX5" fmla="*/ 2026 w 254241"/>
                <a:gd name="connsiteY5" fmla="*/ 54092 h 355949"/>
                <a:gd name="connsiteX6" fmla="*/ 171869 w 254241"/>
                <a:gd name="connsiteY6" fmla="*/ 348229 h 355949"/>
                <a:gd name="connsiteX7" fmla="*/ 181288 w 254241"/>
                <a:gd name="connsiteY7" fmla="*/ 355486 h 355949"/>
                <a:gd name="connsiteX8" fmla="*/ 185302 w 254241"/>
                <a:gd name="connsiteY8" fmla="*/ 355949 h 355949"/>
                <a:gd name="connsiteX9" fmla="*/ 193022 w 254241"/>
                <a:gd name="connsiteY9" fmla="*/ 353942 h 355949"/>
                <a:gd name="connsiteX10" fmla="*/ 246446 w 254241"/>
                <a:gd name="connsiteY10" fmla="*/ 323061 h 355949"/>
                <a:gd name="connsiteX11" fmla="*/ 252211 w 254241"/>
                <a:gd name="connsiteY11" fmla="*/ 302001 h 355949"/>
                <a:gd name="connsiteX12" fmla="*/ 252158 w 254241"/>
                <a:gd name="connsiteY12" fmla="*/ 301908 h 355949"/>
                <a:gd name="connsiteX13" fmla="*/ 191015 w 254241"/>
                <a:gd name="connsiteY13" fmla="*/ 319356 h 355949"/>
                <a:gd name="connsiteX14" fmla="*/ 36613 w 254241"/>
                <a:gd name="connsiteY14" fmla="*/ 51931 h 355949"/>
                <a:gd name="connsiteX15" fmla="*/ 63324 w 254241"/>
                <a:gd name="connsiteY15" fmla="*/ 36490 h 355949"/>
                <a:gd name="connsiteX16" fmla="*/ 217727 w 254241"/>
                <a:gd name="connsiteY16" fmla="*/ 303915 h 35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4241" h="355949">
                  <a:moveTo>
                    <a:pt x="252158" y="301908"/>
                  </a:moveTo>
                  <a:lnTo>
                    <a:pt x="82316" y="7771"/>
                  </a:lnTo>
                  <a:cubicBezTo>
                    <a:pt x="80271" y="4192"/>
                    <a:pt x="76879" y="1580"/>
                    <a:pt x="72897" y="514"/>
                  </a:cubicBezTo>
                  <a:cubicBezTo>
                    <a:pt x="68934" y="-528"/>
                    <a:pt x="64721" y="27"/>
                    <a:pt x="61163" y="2059"/>
                  </a:cubicBezTo>
                  <a:lnTo>
                    <a:pt x="7739" y="32939"/>
                  </a:lnTo>
                  <a:cubicBezTo>
                    <a:pt x="368" y="37239"/>
                    <a:pt x="-2178" y="46665"/>
                    <a:pt x="2026" y="54092"/>
                  </a:cubicBezTo>
                  <a:lnTo>
                    <a:pt x="171869" y="348229"/>
                  </a:lnTo>
                  <a:cubicBezTo>
                    <a:pt x="173983" y="351748"/>
                    <a:pt x="177347" y="354339"/>
                    <a:pt x="181288" y="355486"/>
                  </a:cubicBezTo>
                  <a:cubicBezTo>
                    <a:pt x="182603" y="355792"/>
                    <a:pt x="183951" y="355948"/>
                    <a:pt x="185302" y="355949"/>
                  </a:cubicBezTo>
                  <a:cubicBezTo>
                    <a:pt x="188000" y="355906"/>
                    <a:pt x="190646" y="355217"/>
                    <a:pt x="193022" y="353942"/>
                  </a:cubicBezTo>
                  <a:lnTo>
                    <a:pt x="246446" y="323061"/>
                  </a:lnTo>
                  <a:cubicBezTo>
                    <a:pt x="253854" y="318838"/>
                    <a:pt x="256435" y="309409"/>
                    <a:pt x="252211" y="302001"/>
                  </a:cubicBezTo>
                  <a:cubicBezTo>
                    <a:pt x="252194" y="301970"/>
                    <a:pt x="252177" y="301939"/>
                    <a:pt x="252158" y="301908"/>
                  </a:cubicBezTo>
                  <a:close/>
                  <a:moveTo>
                    <a:pt x="191015" y="319356"/>
                  </a:moveTo>
                  <a:lnTo>
                    <a:pt x="36613" y="51931"/>
                  </a:lnTo>
                  <a:lnTo>
                    <a:pt x="63324" y="36490"/>
                  </a:lnTo>
                  <a:lnTo>
                    <a:pt x="217727" y="303915"/>
                  </a:lnTo>
                  <a:close/>
                </a:path>
              </a:pathLst>
            </a:custGeom>
            <a:solidFill>
              <a:schemeClr val="bg1"/>
            </a:solidFill>
            <a:ln w="153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F8392B50-4CC5-47A6-AAFF-4B37EA2A5F8A}"/>
                </a:ext>
              </a:extLst>
            </p:cNvPr>
            <p:cNvSpPr/>
            <p:nvPr/>
          </p:nvSpPr>
          <p:spPr>
            <a:xfrm>
              <a:off x="7249961" y="3040273"/>
              <a:ext cx="138239" cy="176432"/>
            </a:xfrm>
            <a:custGeom>
              <a:avLst/>
              <a:gdLst>
                <a:gd name="connsiteX0" fmla="*/ 132021 w 138239"/>
                <a:gd name="connsiteY0" fmla="*/ 91501 h 176432"/>
                <a:gd name="connsiteX1" fmla="*/ 117353 w 138239"/>
                <a:gd name="connsiteY1" fmla="*/ 66179 h 176432"/>
                <a:gd name="connsiteX2" fmla="*/ 88016 w 138239"/>
                <a:gd name="connsiteY2" fmla="*/ 37306 h 176432"/>
                <a:gd name="connsiteX3" fmla="*/ 24248 w 138239"/>
                <a:gd name="connsiteY3" fmla="*/ 1948 h 176432"/>
                <a:gd name="connsiteX4" fmla="*/ 8962 w 138239"/>
                <a:gd name="connsiteY4" fmla="*/ 2102 h 176432"/>
                <a:gd name="connsiteX5" fmla="*/ 1242 w 138239"/>
                <a:gd name="connsiteY5" fmla="*/ 15227 h 176432"/>
                <a:gd name="connsiteX6" fmla="*/ 7 w 138239"/>
                <a:gd name="connsiteY6" fmla="*/ 88105 h 176432"/>
                <a:gd name="connsiteX7" fmla="*/ 10352 w 138239"/>
                <a:gd name="connsiteY7" fmla="*/ 127940 h 176432"/>
                <a:gd name="connsiteX8" fmla="*/ 25020 w 138239"/>
                <a:gd name="connsiteY8" fmla="*/ 153262 h 176432"/>
                <a:gd name="connsiteX9" fmla="*/ 88325 w 138239"/>
                <a:gd name="connsiteY9" fmla="*/ 170247 h 176432"/>
                <a:gd name="connsiteX10" fmla="*/ 115037 w 138239"/>
                <a:gd name="connsiteY10" fmla="*/ 154807 h 176432"/>
                <a:gd name="connsiteX11" fmla="*/ 132047 w 138239"/>
                <a:gd name="connsiteY11" fmla="*/ 91546 h 176432"/>
                <a:gd name="connsiteX12" fmla="*/ 132021 w 138239"/>
                <a:gd name="connsiteY12" fmla="*/ 91501 h 176432"/>
                <a:gd name="connsiteX13" fmla="*/ 106699 w 138239"/>
                <a:gd name="connsiteY13" fmla="*/ 118676 h 176432"/>
                <a:gd name="connsiteX14" fmla="*/ 99596 w 138239"/>
                <a:gd name="connsiteY14" fmla="*/ 128095 h 176432"/>
                <a:gd name="connsiteX15" fmla="*/ 72885 w 138239"/>
                <a:gd name="connsiteY15" fmla="*/ 143535 h 176432"/>
                <a:gd name="connsiteX16" fmla="*/ 51732 w 138239"/>
                <a:gd name="connsiteY16" fmla="*/ 137822 h 176432"/>
                <a:gd name="connsiteX17" fmla="*/ 37063 w 138239"/>
                <a:gd name="connsiteY17" fmla="*/ 112500 h 176432"/>
                <a:gd name="connsiteX18" fmla="*/ 30887 w 138239"/>
                <a:gd name="connsiteY18" fmla="*/ 88568 h 176432"/>
                <a:gd name="connsiteX19" fmla="*/ 31659 w 138239"/>
                <a:gd name="connsiteY19" fmla="*/ 41475 h 176432"/>
                <a:gd name="connsiteX20" fmla="*/ 73039 w 138239"/>
                <a:gd name="connsiteY20" fmla="*/ 64327 h 176432"/>
                <a:gd name="connsiteX21" fmla="*/ 90641 w 138239"/>
                <a:gd name="connsiteY21" fmla="*/ 81620 h 176432"/>
                <a:gd name="connsiteX22" fmla="*/ 105155 w 138239"/>
                <a:gd name="connsiteY22" fmla="*/ 106942 h 176432"/>
                <a:gd name="connsiteX23" fmla="*/ 106699 w 138239"/>
                <a:gd name="connsiteY23" fmla="*/ 118676 h 176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8239" h="176432">
                  <a:moveTo>
                    <a:pt x="132021" y="91501"/>
                  </a:moveTo>
                  <a:lnTo>
                    <a:pt x="117353" y="66179"/>
                  </a:lnTo>
                  <a:cubicBezTo>
                    <a:pt x="110357" y="54085"/>
                    <a:pt x="100220" y="44109"/>
                    <a:pt x="88016" y="37306"/>
                  </a:cubicBezTo>
                  <a:lnTo>
                    <a:pt x="24248" y="1948"/>
                  </a:lnTo>
                  <a:cubicBezTo>
                    <a:pt x="19483" y="-703"/>
                    <a:pt x="13673" y="-645"/>
                    <a:pt x="8962" y="2102"/>
                  </a:cubicBezTo>
                  <a:cubicBezTo>
                    <a:pt x="4292" y="4847"/>
                    <a:pt x="1372" y="9811"/>
                    <a:pt x="1242" y="15227"/>
                  </a:cubicBezTo>
                  <a:lnTo>
                    <a:pt x="7" y="88105"/>
                  </a:lnTo>
                  <a:cubicBezTo>
                    <a:pt x="-178" y="102070"/>
                    <a:pt x="3394" y="115829"/>
                    <a:pt x="10352" y="127940"/>
                  </a:cubicBezTo>
                  <a:lnTo>
                    <a:pt x="25020" y="153262"/>
                  </a:lnTo>
                  <a:cubicBezTo>
                    <a:pt x="37835" y="175402"/>
                    <a:pt x="66148" y="182999"/>
                    <a:pt x="88325" y="170247"/>
                  </a:cubicBezTo>
                  <a:lnTo>
                    <a:pt x="115037" y="154807"/>
                  </a:lnTo>
                  <a:cubicBezTo>
                    <a:pt x="137203" y="142034"/>
                    <a:pt x="144818" y="113712"/>
                    <a:pt x="132047" y="91546"/>
                  </a:cubicBezTo>
                  <a:cubicBezTo>
                    <a:pt x="132038" y="91531"/>
                    <a:pt x="132030" y="91517"/>
                    <a:pt x="132021" y="91501"/>
                  </a:cubicBezTo>
                  <a:close/>
                  <a:moveTo>
                    <a:pt x="106699" y="118676"/>
                  </a:moveTo>
                  <a:cubicBezTo>
                    <a:pt x="105712" y="122652"/>
                    <a:pt x="103148" y="126054"/>
                    <a:pt x="99596" y="128095"/>
                  </a:cubicBezTo>
                  <a:lnTo>
                    <a:pt x="72885" y="143535"/>
                  </a:lnTo>
                  <a:cubicBezTo>
                    <a:pt x="65458" y="147740"/>
                    <a:pt x="56032" y="145193"/>
                    <a:pt x="51732" y="137822"/>
                  </a:cubicBezTo>
                  <a:lnTo>
                    <a:pt x="37063" y="112500"/>
                  </a:lnTo>
                  <a:cubicBezTo>
                    <a:pt x="32867" y="105233"/>
                    <a:pt x="30731" y="96958"/>
                    <a:pt x="30887" y="88568"/>
                  </a:cubicBezTo>
                  <a:lnTo>
                    <a:pt x="31659" y="41475"/>
                  </a:lnTo>
                  <a:lnTo>
                    <a:pt x="73039" y="64327"/>
                  </a:lnTo>
                  <a:cubicBezTo>
                    <a:pt x="80367" y="68387"/>
                    <a:pt x="86452" y="74364"/>
                    <a:pt x="90641" y="81620"/>
                  </a:cubicBezTo>
                  <a:lnTo>
                    <a:pt x="105155" y="106942"/>
                  </a:lnTo>
                  <a:cubicBezTo>
                    <a:pt x="107272" y="110471"/>
                    <a:pt x="107831" y="114719"/>
                    <a:pt x="106699" y="118676"/>
                  </a:cubicBezTo>
                  <a:close/>
                </a:path>
              </a:pathLst>
            </a:custGeom>
            <a:solidFill>
              <a:schemeClr val="bg1"/>
            </a:solidFill>
            <a:ln w="153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58F46965-B17E-45CF-AFA1-5B6FDDC15035}"/>
                </a:ext>
              </a:extLst>
            </p:cNvPr>
            <p:cNvSpPr/>
            <p:nvPr/>
          </p:nvSpPr>
          <p:spPr>
            <a:xfrm>
              <a:off x="7440643" y="3073784"/>
              <a:ext cx="401309" cy="516257"/>
            </a:xfrm>
            <a:custGeom>
              <a:avLst/>
              <a:gdLst>
                <a:gd name="connsiteX0" fmla="*/ 20594 w 401309"/>
                <a:gd name="connsiteY0" fmla="*/ 45916 h 516257"/>
                <a:gd name="connsiteX1" fmla="*/ 355507 w 401309"/>
                <a:gd name="connsiteY1" fmla="*/ 206009 h 516257"/>
                <a:gd name="connsiteX2" fmla="*/ 304788 w 401309"/>
                <a:gd name="connsiteY2" fmla="*/ 467126 h 516257"/>
                <a:gd name="connsiteX3" fmla="*/ 216176 w 401309"/>
                <a:gd name="connsiteY3" fmla="*/ 401536 h 516257"/>
                <a:gd name="connsiteX4" fmla="*/ 200736 w 401309"/>
                <a:gd name="connsiteY4" fmla="*/ 416976 h 516257"/>
                <a:gd name="connsiteX5" fmla="*/ 216176 w 401309"/>
                <a:gd name="connsiteY5" fmla="*/ 432417 h 516257"/>
                <a:gd name="connsiteX6" fmla="*/ 277937 w 401309"/>
                <a:gd name="connsiteY6" fmla="*/ 494178 h 516257"/>
                <a:gd name="connsiteX7" fmla="*/ 277628 w 401309"/>
                <a:gd name="connsiteY7" fmla="*/ 498563 h 516257"/>
                <a:gd name="connsiteX8" fmla="*/ 290649 w 401309"/>
                <a:gd name="connsiteY8" fmla="*/ 516092 h 516257"/>
                <a:gd name="connsiteX9" fmla="*/ 303151 w 401309"/>
                <a:gd name="connsiteY9" fmla="*/ 512366 h 516257"/>
                <a:gd name="connsiteX10" fmla="*/ 326932 w 401309"/>
                <a:gd name="connsiteY10" fmla="*/ 98168 h 516257"/>
                <a:gd name="connsiteX11" fmla="*/ 10311 w 401309"/>
                <a:gd name="connsiteY11" fmla="*/ 16734 h 516257"/>
                <a:gd name="connsiteX12" fmla="*/ 885 w 401309"/>
                <a:gd name="connsiteY12" fmla="*/ 36444 h 516257"/>
                <a:gd name="connsiteX13" fmla="*/ 20594 w 401309"/>
                <a:gd name="connsiteY13" fmla="*/ 45870 h 516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1309" h="516257">
                  <a:moveTo>
                    <a:pt x="20594" y="45916"/>
                  </a:moveTo>
                  <a:cubicBezTo>
                    <a:pt x="157287" y="-2359"/>
                    <a:pt x="307232" y="69318"/>
                    <a:pt x="355507" y="206009"/>
                  </a:cubicBezTo>
                  <a:cubicBezTo>
                    <a:pt x="387220" y="295805"/>
                    <a:pt x="367810" y="395732"/>
                    <a:pt x="304788" y="467126"/>
                  </a:cubicBezTo>
                  <a:cubicBezTo>
                    <a:pt x="292842" y="428188"/>
                    <a:pt x="256906" y="401589"/>
                    <a:pt x="216176" y="401536"/>
                  </a:cubicBezTo>
                  <a:cubicBezTo>
                    <a:pt x="207648" y="401536"/>
                    <a:pt x="200736" y="408449"/>
                    <a:pt x="200736" y="416976"/>
                  </a:cubicBezTo>
                  <a:cubicBezTo>
                    <a:pt x="200736" y="425504"/>
                    <a:pt x="207648" y="432417"/>
                    <a:pt x="216176" y="432417"/>
                  </a:cubicBezTo>
                  <a:cubicBezTo>
                    <a:pt x="250285" y="432417"/>
                    <a:pt x="277937" y="460069"/>
                    <a:pt x="277937" y="494178"/>
                  </a:cubicBezTo>
                  <a:cubicBezTo>
                    <a:pt x="277946" y="495645"/>
                    <a:pt x="277843" y="497111"/>
                    <a:pt x="277628" y="498563"/>
                  </a:cubicBezTo>
                  <a:cubicBezTo>
                    <a:pt x="276384" y="506999"/>
                    <a:pt x="282212" y="514848"/>
                    <a:pt x="290649" y="516092"/>
                  </a:cubicBezTo>
                  <a:cubicBezTo>
                    <a:pt x="295162" y="516758"/>
                    <a:pt x="299739" y="515394"/>
                    <a:pt x="303151" y="512366"/>
                  </a:cubicBezTo>
                  <a:cubicBezTo>
                    <a:pt x="424096" y="404555"/>
                    <a:pt x="434742" y="219113"/>
                    <a:pt x="326932" y="98168"/>
                  </a:cubicBezTo>
                  <a:cubicBezTo>
                    <a:pt x="247699" y="9282"/>
                    <a:pt x="122597" y="-22893"/>
                    <a:pt x="10311" y="16734"/>
                  </a:cubicBezTo>
                  <a:cubicBezTo>
                    <a:pt x="2265" y="19574"/>
                    <a:pt x="-1955" y="28398"/>
                    <a:pt x="885" y="36444"/>
                  </a:cubicBezTo>
                  <a:cubicBezTo>
                    <a:pt x="3724" y="44490"/>
                    <a:pt x="12548" y="48710"/>
                    <a:pt x="20594" y="45870"/>
                  </a:cubicBezTo>
                  <a:close/>
                </a:path>
              </a:pathLst>
            </a:custGeom>
            <a:solidFill>
              <a:schemeClr val="bg1"/>
            </a:solidFill>
            <a:ln w="153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FAE25BA1-2015-4A84-B9C7-976C666338EB}"/>
                </a:ext>
              </a:extLst>
            </p:cNvPr>
            <p:cNvSpPr/>
            <p:nvPr/>
          </p:nvSpPr>
          <p:spPr>
            <a:xfrm>
              <a:off x="7261008" y="3275348"/>
              <a:ext cx="179639" cy="277173"/>
            </a:xfrm>
            <a:custGeom>
              <a:avLst/>
              <a:gdLst>
                <a:gd name="connsiteX0" fmla="*/ 168206 w 179639"/>
                <a:gd name="connsiteY0" fmla="*/ 246818 h 277173"/>
                <a:gd name="connsiteX1" fmla="*/ 37163 w 179639"/>
                <a:gd name="connsiteY1" fmla="*/ 19909 h 277173"/>
                <a:gd name="connsiteX2" fmla="*/ 37180 w 179639"/>
                <a:gd name="connsiteY2" fmla="*/ 19846 h 277173"/>
                <a:gd name="connsiteX3" fmla="*/ 26783 w 179639"/>
                <a:gd name="connsiteY3" fmla="*/ 644 h 277173"/>
                <a:gd name="connsiteX4" fmla="*/ 7581 w 179639"/>
                <a:gd name="connsiteY4" fmla="*/ 11043 h 277173"/>
                <a:gd name="connsiteX5" fmla="*/ 7365 w 179639"/>
                <a:gd name="connsiteY5" fmla="*/ 11848 h 277173"/>
                <a:gd name="connsiteX6" fmla="*/ 160224 w 179639"/>
                <a:gd name="connsiteY6" fmla="*/ 276602 h 277173"/>
                <a:gd name="connsiteX7" fmla="*/ 164207 w 179639"/>
                <a:gd name="connsiteY7" fmla="*/ 277173 h 277173"/>
                <a:gd name="connsiteX8" fmla="*/ 179640 w 179639"/>
                <a:gd name="connsiteY8" fmla="*/ 261725 h 277173"/>
                <a:gd name="connsiteX9" fmla="*/ 168191 w 179639"/>
                <a:gd name="connsiteY9" fmla="*/ 246818 h 277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9639" h="277173">
                  <a:moveTo>
                    <a:pt x="168206" y="246818"/>
                  </a:moveTo>
                  <a:cubicBezTo>
                    <a:pt x="69361" y="220345"/>
                    <a:pt x="10691" y="118755"/>
                    <a:pt x="37163" y="19909"/>
                  </a:cubicBezTo>
                  <a:cubicBezTo>
                    <a:pt x="37170" y="19888"/>
                    <a:pt x="37174" y="19868"/>
                    <a:pt x="37180" y="19846"/>
                  </a:cubicBezTo>
                  <a:cubicBezTo>
                    <a:pt x="39611" y="11672"/>
                    <a:pt x="34956" y="3076"/>
                    <a:pt x="26783" y="644"/>
                  </a:cubicBezTo>
                  <a:cubicBezTo>
                    <a:pt x="18609" y="-1786"/>
                    <a:pt x="10012" y="2869"/>
                    <a:pt x="7581" y="11043"/>
                  </a:cubicBezTo>
                  <a:cubicBezTo>
                    <a:pt x="7503" y="11309"/>
                    <a:pt x="7430" y="11578"/>
                    <a:pt x="7365" y="11848"/>
                  </a:cubicBezTo>
                  <a:cubicBezTo>
                    <a:pt x="-23393" y="127149"/>
                    <a:pt x="44990" y="245590"/>
                    <a:pt x="160224" y="276602"/>
                  </a:cubicBezTo>
                  <a:cubicBezTo>
                    <a:pt x="161522" y="276963"/>
                    <a:pt x="162861" y="277155"/>
                    <a:pt x="164207" y="277173"/>
                  </a:cubicBezTo>
                  <a:cubicBezTo>
                    <a:pt x="172735" y="277169"/>
                    <a:pt x="179645" y="270251"/>
                    <a:pt x="179640" y="261725"/>
                  </a:cubicBezTo>
                  <a:cubicBezTo>
                    <a:pt x="179635" y="254737"/>
                    <a:pt x="174940" y="248624"/>
                    <a:pt x="168191" y="246818"/>
                  </a:cubicBezTo>
                  <a:close/>
                </a:path>
              </a:pathLst>
            </a:custGeom>
            <a:solidFill>
              <a:schemeClr val="bg1"/>
            </a:solidFill>
            <a:ln w="153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15" name="그래픽 114">
            <a:extLst>
              <a:ext uri="{FF2B5EF4-FFF2-40B4-BE49-F238E27FC236}">
                <a16:creationId xmlns:a16="http://schemas.microsoft.com/office/drawing/2014/main" id="{05C666B3-3CFD-4B07-B324-2A58059450C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047970" y="2952514"/>
            <a:ext cx="626261" cy="626261"/>
          </a:xfrm>
          <a:prstGeom prst="rect">
            <a:avLst/>
          </a:prstGeom>
        </p:spPr>
      </p:pic>
      <p:pic>
        <p:nvPicPr>
          <p:cNvPr id="121" name="그래픽 120">
            <a:extLst>
              <a:ext uri="{FF2B5EF4-FFF2-40B4-BE49-F238E27FC236}">
                <a16:creationId xmlns:a16="http://schemas.microsoft.com/office/drawing/2014/main" id="{F467EF4D-FAB6-4508-8C57-7F653CA5743B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344485" y="2936142"/>
            <a:ext cx="659005" cy="659005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47BD87E-ACFD-4617-AF43-0B17315BC1B2}"/>
              </a:ext>
            </a:extLst>
          </p:cNvPr>
          <p:cNvCxnSpPr>
            <a:cxnSpLocks/>
          </p:cNvCxnSpPr>
          <p:nvPr/>
        </p:nvCxnSpPr>
        <p:spPr>
          <a:xfrm>
            <a:off x="587375" y="4675475"/>
            <a:ext cx="2486112" cy="0"/>
          </a:xfrm>
          <a:prstGeom prst="line">
            <a:avLst/>
          </a:prstGeom>
          <a:ln>
            <a:solidFill>
              <a:schemeClr val="bg1">
                <a:alpha val="3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7E6A28A7-5C5B-4442-A224-85E5AF82AB60}"/>
              </a:ext>
            </a:extLst>
          </p:cNvPr>
          <p:cNvCxnSpPr>
            <a:cxnSpLocks/>
          </p:cNvCxnSpPr>
          <p:nvPr/>
        </p:nvCxnSpPr>
        <p:spPr>
          <a:xfrm>
            <a:off x="3430931" y="4675475"/>
            <a:ext cx="2486112" cy="0"/>
          </a:xfrm>
          <a:prstGeom prst="line">
            <a:avLst/>
          </a:prstGeom>
          <a:ln>
            <a:solidFill>
              <a:schemeClr val="bg1">
                <a:alpha val="3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CDB00A32-CDF1-4EF0-A0DB-3BB9F48547C3}"/>
              </a:ext>
            </a:extLst>
          </p:cNvPr>
          <p:cNvCxnSpPr>
            <a:cxnSpLocks/>
          </p:cNvCxnSpPr>
          <p:nvPr/>
        </p:nvCxnSpPr>
        <p:spPr>
          <a:xfrm>
            <a:off x="6274488" y="4675475"/>
            <a:ext cx="2486112" cy="0"/>
          </a:xfrm>
          <a:prstGeom prst="line">
            <a:avLst/>
          </a:prstGeom>
          <a:ln>
            <a:solidFill>
              <a:schemeClr val="bg1">
                <a:alpha val="3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2BDA2E78-389C-463B-AC73-D0E791D0A456}"/>
              </a:ext>
            </a:extLst>
          </p:cNvPr>
          <p:cNvCxnSpPr>
            <a:cxnSpLocks/>
          </p:cNvCxnSpPr>
          <p:nvPr/>
        </p:nvCxnSpPr>
        <p:spPr>
          <a:xfrm>
            <a:off x="9118044" y="4675475"/>
            <a:ext cx="2486112" cy="0"/>
          </a:xfrm>
          <a:prstGeom prst="line">
            <a:avLst/>
          </a:prstGeom>
          <a:ln>
            <a:solidFill>
              <a:schemeClr val="bg1">
                <a:alpha val="3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359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실외, 포유류, 곰, 검은색이(가) 표시된 사진&#10;&#10;자동 생성된 설명">
            <a:extLst>
              <a:ext uri="{FF2B5EF4-FFF2-40B4-BE49-F238E27FC236}">
                <a16:creationId xmlns:a16="http://schemas.microsoft.com/office/drawing/2014/main" id="{CD6BDCD2-852B-45F7-9B17-C4A512DE69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88" b="33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FF29F24-F077-4362-BA2F-ADDF609A9C7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3C3A41C-68F3-4A21-A54E-9BBDB6BB783B}"/>
              </a:ext>
            </a:extLst>
          </p:cNvPr>
          <p:cNvGrpSpPr/>
          <p:nvPr/>
        </p:nvGrpSpPr>
        <p:grpSpPr>
          <a:xfrm>
            <a:off x="3370735" y="2512400"/>
            <a:ext cx="5450530" cy="1772149"/>
            <a:chOff x="3370735" y="2541964"/>
            <a:chExt cx="5450530" cy="1772149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DDD1055-B076-4A07-AE2A-D0CF37AEBB1B}"/>
                </a:ext>
              </a:extLst>
            </p:cNvPr>
            <p:cNvSpPr/>
            <p:nvPr/>
          </p:nvSpPr>
          <p:spPr>
            <a:xfrm>
              <a:off x="3370735" y="3284017"/>
              <a:ext cx="5450530" cy="576953"/>
            </a:xfrm>
            <a:prstGeom prst="rect">
              <a:avLst/>
            </a:prstGeom>
            <a:solidFill>
              <a:srgbClr val="5DBC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해쉬</a:t>
              </a:r>
              <a:r>
                <a:rPr lang="ko-KR" altLang="en-US" dirty="0" smtClean="0"/>
                <a:t> 충돌 회피 기법 알아보기</a:t>
              </a:r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5DC0AB4-113C-4BB4-8444-B78B97645522}"/>
                </a:ext>
              </a:extLst>
            </p:cNvPr>
            <p:cNvSpPr txBox="1"/>
            <p:nvPr/>
          </p:nvSpPr>
          <p:spPr>
            <a:xfrm>
              <a:off x="4855919" y="2541964"/>
              <a:ext cx="2480166" cy="6815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lnSpc>
                  <a:spcPct val="110000"/>
                </a:lnSpc>
                <a:defRPr sz="2800" spc="5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algn="ctr">
                <a:lnSpc>
                  <a:spcPct val="130000"/>
                </a:lnSpc>
              </a:pPr>
              <a:r>
                <a:rPr lang="ko-KR" altLang="en-US" sz="3200" dirty="0" smtClean="0"/>
                <a:t>추가 </a:t>
              </a:r>
              <a:r>
                <a:rPr lang="ko-KR" altLang="en-US" sz="3200" dirty="0" err="1" smtClean="0"/>
                <a:t>공부점</a:t>
              </a:r>
              <a:endParaRPr lang="en-US" altLang="ko-KR" sz="32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FB9391E-83D1-4BE3-99DB-0FC4A0526F3D}"/>
                </a:ext>
              </a:extLst>
            </p:cNvPr>
            <p:cNvSpPr txBox="1"/>
            <p:nvPr/>
          </p:nvSpPr>
          <p:spPr>
            <a:xfrm>
              <a:off x="5465071" y="3963953"/>
              <a:ext cx="1261884" cy="350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Ex) Chaining</a:t>
              </a:r>
              <a:endParaRPr 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A8434C6-BB9B-4FCD-A159-6D225B9062B0}"/>
              </a:ext>
            </a:extLst>
          </p:cNvPr>
          <p:cNvSpPr txBox="1"/>
          <p:nvPr/>
        </p:nvSpPr>
        <p:spPr>
          <a:xfrm>
            <a:off x="5852183" y="1979047"/>
            <a:ext cx="487634" cy="659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lnSpc>
                <a:spcPct val="110000"/>
              </a:lnSpc>
              <a:defRPr sz="2800" spc="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ctr">
              <a:lnSpc>
                <a:spcPct val="130000"/>
              </a:lnSpc>
            </a:pPr>
            <a:r>
              <a:rPr lang="en-US" altLang="ko-KR" sz="3200" dirty="0">
                <a:latin typeface="HelveticaNeueLT Std Blk Ext" panose="020B0A07040502030204" pitchFamily="34" charset="0"/>
              </a:rPr>
              <a:t>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0EB8E0-ECC4-44C8-ABF3-86219C25CB89}"/>
              </a:ext>
            </a:extLst>
          </p:cNvPr>
          <p:cNvSpPr txBox="1"/>
          <p:nvPr/>
        </p:nvSpPr>
        <p:spPr>
          <a:xfrm>
            <a:off x="5852183" y="4287671"/>
            <a:ext cx="487634" cy="659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lnSpc>
                <a:spcPct val="110000"/>
              </a:lnSpc>
              <a:defRPr sz="2800" spc="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ctr">
              <a:lnSpc>
                <a:spcPct val="130000"/>
              </a:lnSpc>
            </a:pPr>
            <a:r>
              <a:rPr lang="en-US" altLang="ko-KR" sz="3200" dirty="0">
                <a:latin typeface="HelveticaNeueLT Std Blk Ext" panose="020B0A07040502030204" pitchFamily="34" charset="0"/>
              </a:rPr>
              <a:t>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BAC655-91BE-497A-BBBC-941D8A7934F2}"/>
              </a:ext>
            </a:extLst>
          </p:cNvPr>
          <p:cNvSpPr txBox="1"/>
          <p:nvPr/>
        </p:nvSpPr>
        <p:spPr>
          <a:xfrm>
            <a:off x="484403" y="438931"/>
            <a:ext cx="1338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sz="1200" dirty="0">
                <a:solidFill>
                  <a:srgbClr val="98D4B3"/>
                </a:solidFill>
              </a:rPr>
              <a:t>Algorithm Study</a:t>
            </a:r>
            <a:endParaRPr lang="en-US" altLang="ko-KR" sz="1200" dirty="0">
              <a:solidFill>
                <a:srgbClr val="98D4B3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EBEF53-7986-409E-B757-F72D3DDC4986}"/>
              </a:ext>
            </a:extLst>
          </p:cNvPr>
          <p:cNvSpPr txBox="1"/>
          <p:nvPr/>
        </p:nvSpPr>
        <p:spPr>
          <a:xfrm>
            <a:off x="11141242" y="466924"/>
            <a:ext cx="569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SSAFY</a:t>
            </a:r>
            <a:endParaRPr 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alpha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FC5A62-B8A7-4B5F-9C48-E5483BF7F634}"/>
              </a:ext>
            </a:extLst>
          </p:cNvPr>
          <p:cNvSpPr txBox="1"/>
          <p:nvPr/>
        </p:nvSpPr>
        <p:spPr>
          <a:xfrm>
            <a:off x="496327" y="6197212"/>
            <a:ext cx="6832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Page 07</a:t>
            </a:r>
          </a:p>
        </p:txBody>
      </p:sp>
    </p:spTree>
    <p:extLst>
      <p:ext uri="{BB962C8B-B14F-4D97-AF65-F5344CB8AC3E}">
        <p14:creationId xmlns:p14="http://schemas.microsoft.com/office/powerpoint/2010/main" val="1415026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A8B416A-0197-4D92-AD03-F42DBD64F7CB}"/>
              </a:ext>
            </a:extLst>
          </p:cNvPr>
          <p:cNvSpPr/>
          <p:nvPr/>
        </p:nvSpPr>
        <p:spPr>
          <a:xfrm>
            <a:off x="9448800" y="-673100"/>
            <a:ext cx="508000" cy="50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90FCBE-91D8-4471-9B99-9A46FD44C59D}"/>
              </a:ext>
            </a:extLst>
          </p:cNvPr>
          <p:cNvSpPr/>
          <p:nvPr/>
        </p:nvSpPr>
        <p:spPr>
          <a:xfrm>
            <a:off x="10938934" y="-673100"/>
            <a:ext cx="508000" cy="508000"/>
          </a:xfrm>
          <a:prstGeom prst="rect">
            <a:avLst/>
          </a:prstGeom>
          <a:solidFill>
            <a:srgbClr val="71A4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33F370-7AFC-43E0-9B67-22E9570E7F74}"/>
              </a:ext>
            </a:extLst>
          </p:cNvPr>
          <p:cNvSpPr/>
          <p:nvPr/>
        </p:nvSpPr>
        <p:spPr>
          <a:xfrm>
            <a:off x="11684000" y="-673100"/>
            <a:ext cx="508000" cy="508000"/>
          </a:xfrm>
          <a:prstGeom prst="rect">
            <a:avLst/>
          </a:prstGeom>
          <a:solidFill>
            <a:srgbClr val="9EB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0EFE2F-71D7-4FA8-B39E-BC5C53FEB220}"/>
              </a:ext>
            </a:extLst>
          </p:cNvPr>
          <p:cNvSpPr/>
          <p:nvPr/>
        </p:nvSpPr>
        <p:spPr>
          <a:xfrm>
            <a:off x="10193867" y="-673100"/>
            <a:ext cx="508000" cy="508000"/>
          </a:xfrm>
          <a:prstGeom prst="rect">
            <a:avLst/>
          </a:prstGeom>
          <a:solidFill>
            <a:srgbClr val="5DBC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C084C3-BF82-488B-9D90-F6B36427FF23}"/>
              </a:ext>
            </a:extLst>
          </p:cNvPr>
          <p:cNvSpPr txBox="1"/>
          <p:nvPr/>
        </p:nvSpPr>
        <p:spPr>
          <a:xfrm>
            <a:off x="12429066" y="-30064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FA650E-E7BE-4C43-9E71-95ABD25E570A}"/>
              </a:ext>
            </a:extLst>
          </p:cNvPr>
          <p:cNvSpPr txBox="1"/>
          <p:nvPr/>
        </p:nvSpPr>
        <p:spPr>
          <a:xfrm>
            <a:off x="12429066" y="-71909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BDF8E5-EA68-4E24-87CD-CC87421532AB}"/>
              </a:ext>
            </a:extLst>
          </p:cNvPr>
          <p:cNvSpPr txBox="1"/>
          <p:nvPr/>
        </p:nvSpPr>
        <p:spPr>
          <a:xfrm>
            <a:off x="12429066" y="1178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3A9946-F3A5-43E0-9678-EE0BE6E5B7FF}"/>
              </a:ext>
            </a:extLst>
          </p:cNvPr>
          <p:cNvSpPr txBox="1"/>
          <p:nvPr/>
        </p:nvSpPr>
        <p:spPr>
          <a:xfrm>
            <a:off x="12429066" y="53625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글씨체</a:t>
            </a:r>
            <a:endParaRPr 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E8DFEE-0192-4A29-8F5E-6EE520A77289}"/>
              </a:ext>
            </a:extLst>
          </p:cNvPr>
          <p:cNvSpPr txBox="1"/>
          <p:nvPr/>
        </p:nvSpPr>
        <p:spPr>
          <a:xfrm>
            <a:off x="12429066" y="997092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Montserrat ExtraBold" panose="00000900000000000000" pitchFamily="2" charset="0"/>
              </a:rPr>
              <a:t>COMPANY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955DB8-0A7C-4430-9662-A3D92A1CF6F7}"/>
              </a:ext>
            </a:extLst>
          </p:cNvPr>
          <p:cNvSpPr txBox="1"/>
          <p:nvPr/>
        </p:nvSpPr>
        <p:spPr>
          <a:xfrm>
            <a:off x="4335960" y="1576362"/>
            <a:ext cx="32287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r"/>
            <a:r>
              <a:rPr lang="en-US" sz="4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DBC88"/>
                </a:solidFill>
                <a:latin typeface="Montserrat SemiBold" panose="00000700000000000000" pitchFamily="2" charset="0"/>
              </a:rPr>
              <a:t>Reference</a:t>
            </a:r>
            <a:endParaRPr lang="en-US" sz="4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DBC88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B6508C-6AD3-4ECF-92B7-5687C7C6E779}"/>
              </a:ext>
            </a:extLst>
          </p:cNvPr>
          <p:cNvSpPr txBox="1"/>
          <p:nvPr/>
        </p:nvSpPr>
        <p:spPr>
          <a:xfrm>
            <a:off x="1279079" y="2556196"/>
            <a:ext cx="952055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2"/>
              </a:rPr>
              <a:t>https://</a:t>
            </a:r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2"/>
              </a:rPr>
              <a:t>wangin9.tistory.com/entry/hash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endParaRPr 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https://study-grow.tistory.com/entry/%EC%9E%90%EB%A3%8C%EA%B5%AC%EC%A1%B0-hash-%EA%B5%AC%ED%98%84-python</a:t>
            </a:r>
            <a:endParaRPr 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1096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495</Words>
  <Application>Microsoft Office PowerPoint</Application>
  <PresentationFormat>와이드스크린</PresentationFormat>
  <Paragraphs>158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22" baseType="lpstr">
      <vt:lpstr>HelveticaNeueLT Std Blk Ext</vt:lpstr>
      <vt:lpstr>Montserrat ExtraBold</vt:lpstr>
      <vt:lpstr>Montserrat SemiBold</vt:lpstr>
      <vt:lpstr>나눔스퀘어</vt:lpstr>
      <vt:lpstr>나눔스퀘어 Bold</vt:lpstr>
      <vt:lpstr>나눔스퀘어 ExtraBold</vt:lpstr>
      <vt:lpstr>나눔스퀘어 Light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 병조</dc:creator>
  <cp:lastModifiedBy>taeroonie</cp:lastModifiedBy>
  <cp:revision>24</cp:revision>
  <dcterms:created xsi:type="dcterms:W3CDTF">2021-07-13T13:21:52Z</dcterms:created>
  <dcterms:modified xsi:type="dcterms:W3CDTF">2021-07-28T13:17:18Z</dcterms:modified>
</cp:coreProperties>
</file>