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8" r:id="rId5"/>
    <p:sldId id="273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4" r:id="rId16"/>
    <p:sldId id="282" r:id="rId17"/>
    <p:sldId id="283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8" r:id="rId30"/>
    <p:sldId id="296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BC88"/>
    <a:srgbClr val="9EBAAB"/>
    <a:srgbClr val="98D4B3"/>
    <a:srgbClr val="71A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84" y="120"/>
      </p:cViewPr>
      <p:guideLst>
        <p:guide orient="horz" pos="2183"/>
        <p:guide pos="3840"/>
        <p:guide pos="7310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C62FD-F84F-4ECE-9AD4-AE088C86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6C5BE-AC2E-40C9-9669-A65F8F1C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8A863-E518-481C-9848-DC374820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E4F35-1AD4-4BCF-8664-C74A4102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C3A02-2956-4AF2-AD6A-2FC3013D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3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630BA-2353-4FD4-B7E4-A9F63D31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1E4351-593C-44B3-B98C-0B4FEA21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21F33-29B2-459A-86FB-30F4A1F2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C99B-59EF-488C-B8A7-F08D3221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81A3C-E7A4-40DB-8AFD-E8340192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7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50F908-DC85-4F50-90B6-4AC17BD69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4F3DE-D10F-4A4E-96BE-1D339B22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9F471-5810-481C-8B4D-8D177ADE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EBD32-D097-4A15-8181-603E5407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AE21C-6730-4A8D-85AC-3E1BBF05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4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81F05-E420-4530-8CF1-E5D9CAA6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FC209-D495-49C0-A7EB-F8B7840B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5257A-BAF8-4675-A12E-E2E96DD2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4A500-8AE6-403F-B0B8-0E67B785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D27FA-78DA-4FE4-817E-26437667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0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DAD3B-67B4-4DE7-89A0-AD211CBC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21FFE-6067-4E11-B02E-5202053C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1DE7A-069F-48CB-A793-474D13D8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111F2-5917-4B85-9136-FC223B52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BC5D7-C89A-4B3E-9E03-3AB77F75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2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75C8-C2B4-46D9-A633-D8F25CDF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E7C69-F46F-4B4E-8EF7-919937565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7E1606-A950-408C-B011-DAB6884A0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E0DEF-F1C4-41D8-A96C-1ADF5A1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6E0FF-DD98-481E-9A8E-7BCABD19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21B53-EADE-4609-A263-C571AF12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2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CC213-D860-4D88-A88F-B2023CED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CCBD-5F5C-478D-AEB0-909D375E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C76F0-400D-4E11-AA45-958F0E6C3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F96789-ABD2-4C06-B086-2B22E373E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2C4423-A2B5-45CA-9F7F-F57828F48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33C7C5-7D23-48B4-B457-602DA441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2A694-E6B4-45E0-8F12-50471647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91A8A7-D40E-4AF3-93DC-4BC5019D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6E74B-9CB5-4451-8E2D-365CC839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CCDE4E-485D-4FF4-83DD-AC4968E7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83C395-8E3C-4AA7-A441-543517EE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01FE1B-92A3-40ED-A44E-46CFE8CD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7A326-95F3-40FE-8F50-3C2BE7D0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53160-0ECC-4C5B-93CB-10001061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EB2D0D-7F2C-4EB5-B0F0-72159FE9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4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E3686-046F-48FC-8098-69E64C8F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F9DF4-6E8C-447B-9884-6E4E1FAB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14A419-5FE8-40D0-884D-84E539BCB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717AA-EF31-4703-B799-7DB109EC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5B3506-1E0E-4E16-950E-E02C4E6A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392FC-5B14-47D5-8845-08695A7E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436E0-B424-404E-9585-29ABECBF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1C4BA8-B14B-4B24-A115-D7034F644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DFEB31-AF22-4B7C-B6E5-7002C2E8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EB52C-01D5-4E51-805D-1FEE11C2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90B96-77D0-4D78-846D-F34DD37B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AC09B2-DFF3-41EC-BDB0-629BAD68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E55775-7A1D-4B95-8D76-657ABD5E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CB013-0D08-43CE-8625-1DBDDA81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4AC8F-4727-4ACF-B5C3-CFE6AD366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7ADC-4B6A-4ED8-AACE-02E6B9E8FDE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6F071-9796-478C-BD8A-E64853A43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35C38-C88C-4B57-B75E-547A32B46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58D6D60-B1B4-4918-B6FC-1E518EAC80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09" t="11478" r="19182" b="6492"/>
          <a:stretch/>
        </p:blipFill>
        <p:spPr>
          <a:xfrm>
            <a:off x="10886017" y="5252212"/>
            <a:ext cx="766233" cy="1083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1213221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SORT</a:t>
            </a:r>
            <a:endParaRPr 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Montserrat ExtraBold" panose="000009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68E4A8-2E0E-4D99-A65E-D364410E3620}"/>
              </a:ext>
            </a:extLst>
          </p:cNvPr>
          <p:cNvSpPr txBox="1"/>
          <p:nvPr/>
        </p:nvSpPr>
        <p:spPr>
          <a:xfrm>
            <a:off x="496327" y="46692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GUMI_ALGORITHM_STUDY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41FAF8-6E8A-4596-AE66-9F41C5062492}"/>
              </a:ext>
            </a:extLst>
          </p:cNvPr>
          <p:cNvSpPr txBox="1"/>
          <p:nvPr/>
        </p:nvSpPr>
        <p:spPr>
          <a:xfrm>
            <a:off x="458227" y="2350934"/>
            <a:ext cx="4185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대표적인 정렬 알고리즘 알아보기 </a:t>
            </a:r>
            <a:endParaRPr 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01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1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Basic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129" y="3090815"/>
            <a:ext cx="334374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Basic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129" y="3071762"/>
            <a:ext cx="334374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Merge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937077" y="1033224"/>
            <a:ext cx="3903633" cy="54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Merge Sort Algorithm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8918A1-946D-40F0-9E35-D2A75BFCE6BE}"/>
              </a:ext>
            </a:extLst>
          </p:cNvPr>
          <p:cNvSpPr/>
          <p:nvPr/>
        </p:nvSpPr>
        <p:spPr>
          <a:xfrm>
            <a:off x="3114560" y="2038737"/>
            <a:ext cx="5527287" cy="3802741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E5A35-7709-4098-A973-4C3DF2B27556}"/>
              </a:ext>
            </a:extLst>
          </p:cNvPr>
          <p:cNvSpPr txBox="1"/>
          <p:nvPr/>
        </p:nvSpPr>
        <p:spPr>
          <a:xfrm>
            <a:off x="3052307" y="2239383"/>
            <a:ext cx="5660524" cy="80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‘John von Neumann’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제안된 방법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10000"/>
              </a:lnSpc>
            </a:pP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일반적 방법 구현 시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안정 정렬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‘, ‘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 정복 알고리즘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＇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하나</a:t>
            </a:r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E26561D-9C86-44F8-A85E-7C57B020073A}"/>
              </a:ext>
            </a:extLst>
          </p:cNvPr>
          <p:cNvCxnSpPr>
            <a:cxnSpLocks/>
          </p:cNvCxnSpPr>
          <p:nvPr/>
        </p:nvCxnSpPr>
        <p:spPr>
          <a:xfrm>
            <a:off x="3554454" y="3407561"/>
            <a:ext cx="4706409" cy="0"/>
          </a:xfrm>
          <a:prstGeom prst="line">
            <a:avLst/>
          </a:prstGeom>
          <a:ln w="15875">
            <a:solidFill>
              <a:srgbClr val="71A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DBEB354-2781-408A-893B-D2020BA3D600}"/>
              </a:ext>
            </a:extLst>
          </p:cNvPr>
          <p:cNvCxnSpPr>
            <a:cxnSpLocks/>
          </p:cNvCxnSpPr>
          <p:nvPr/>
        </p:nvCxnSpPr>
        <p:spPr>
          <a:xfrm>
            <a:off x="3524998" y="5367049"/>
            <a:ext cx="4706409" cy="0"/>
          </a:xfrm>
          <a:prstGeom prst="line">
            <a:avLst/>
          </a:prstGeom>
          <a:ln w="15875">
            <a:solidFill>
              <a:srgbClr val="71A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FEEEB8-B2B0-4884-8D58-4C89936059D6}"/>
              </a:ext>
            </a:extLst>
          </p:cNvPr>
          <p:cNvCxnSpPr>
            <a:cxnSpLocks/>
          </p:cNvCxnSpPr>
          <p:nvPr/>
        </p:nvCxnSpPr>
        <p:spPr>
          <a:xfrm>
            <a:off x="3553202" y="4055870"/>
            <a:ext cx="470640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BDFD5D-A91A-4E8A-81AB-78D9E1A158FA}"/>
              </a:ext>
            </a:extLst>
          </p:cNvPr>
          <p:cNvCxnSpPr>
            <a:cxnSpLocks/>
          </p:cNvCxnSpPr>
          <p:nvPr/>
        </p:nvCxnSpPr>
        <p:spPr>
          <a:xfrm>
            <a:off x="3551950" y="4704179"/>
            <a:ext cx="470640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AFF1B6-CE26-418A-AEB9-BCD5EBEF8AB9}"/>
              </a:ext>
            </a:extLst>
          </p:cNvPr>
          <p:cNvSpPr txBox="1"/>
          <p:nvPr/>
        </p:nvSpPr>
        <p:spPr>
          <a:xfrm>
            <a:off x="3467103" y="3588054"/>
            <a:ext cx="133882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(Divide)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DBC8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FE279-4156-4739-87B5-D4B30B7C651E}"/>
              </a:ext>
            </a:extLst>
          </p:cNvPr>
          <p:cNvSpPr txBox="1"/>
          <p:nvPr/>
        </p:nvSpPr>
        <p:spPr>
          <a:xfrm>
            <a:off x="3467103" y="4236363"/>
            <a:ext cx="141577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정복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(Conquer)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DBC8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895A2-70A6-4760-8901-597DC7602860}"/>
              </a:ext>
            </a:extLst>
          </p:cNvPr>
          <p:cNvSpPr txBox="1"/>
          <p:nvPr/>
        </p:nvSpPr>
        <p:spPr>
          <a:xfrm>
            <a:off x="3467103" y="4884672"/>
            <a:ext cx="141577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결합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(Combine)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DBC8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9562D1-8926-4C12-8817-2B973AEAF47A}"/>
              </a:ext>
            </a:extLst>
          </p:cNvPr>
          <p:cNvSpPr txBox="1"/>
          <p:nvPr/>
        </p:nvSpPr>
        <p:spPr>
          <a:xfrm>
            <a:off x="5398651" y="3536278"/>
            <a:ext cx="272382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900" dirty="0" smtClean="0"/>
              <a:t>입력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배열을 같은 크기의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개의 부분 배열 분할</a:t>
            </a:r>
            <a:endParaRPr lang="en-US" sz="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EF0F05-41EB-44C6-B1F3-5B4C07D94928}"/>
              </a:ext>
            </a:extLst>
          </p:cNvPr>
          <p:cNvSpPr txBox="1"/>
          <p:nvPr/>
        </p:nvSpPr>
        <p:spPr>
          <a:xfrm>
            <a:off x="5398651" y="4184587"/>
            <a:ext cx="289694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900" dirty="0" smtClean="0"/>
              <a:t>부분 배열을 정렬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부분 배열 크기가 충분히 작지 </a:t>
            </a:r>
            <a:endParaRPr lang="en-US" altLang="ko-KR" sz="900" dirty="0" smtClean="0"/>
          </a:p>
          <a:p>
            <a:pPr>
              <a:lnSpc>
                <a:spcPct val="110000"/>
              </a:lnSpc>
            </a:pPr>
            <a:r>
              <a:rPr lang="ko-KR" altLang="en-US" sz="900" dirty="0" smtClean="0"/>
              <a:t>않으면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순환 호출 이용하여 다시 분할 정복 적용</a:t>
            </a:r>
            <a:endParaRPr lang="en-US" sz="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9A85C5-4B99-43BC-80DF-709B9CF2C285}"/>
              </a:ext>
            </a:extLst>
          </p:cNvPr>
          <p:cNvSpPr txBox="1"/>
          <p:nvPr/>
        </p:nvSpPr>
        <p:spPr>
          <a:xfrm>
            <a:off x="5398651" y="4909070"/>
            <a:ext cx="2435282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900" dirty="0" smtClean="0"/>
              <a:t>정렬된 부분 배열들을 하나의 배열에 합병</a:t>
            </a:r>
            <a:endParaRPr lang="en-US" altLang="ko-KR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291E4C-FF29-4562-8B49-E4C61A504D88}"/>
              </a:ext>
            </a:extLst>
          </p:cNvPr>
          <p:cNvSpPr txBox="1"/>
          <p:nvPr/>
        </p:nvSpPr>
        <p:spPr>
          <a:xfrm>
            <a:off x="3257857" y="5539774"/>
            <a:ext cx="5750034" cy="26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리스트를 두 개의 부분 리스트 분할 후 각 정렬 후 합치는게 기본 개념</a:t>
            </a:r>
            <a:endParaRPr 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DBC8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9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Merge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89" y="2508127"/>
            <a:ext cx="8916644" cy="14480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1685989" y="4382371"/>
            <a:ext cx="9142246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 dirty="0" smtClean="0"/>
              <a:t>길이가 </a:t>
            </a:r>
            <a:r>
              <a:rPr lang="en-US" altLang="ko-KR" sz="1800" dirty="0" smtClean="0"/>
              <a:t>N, M</a:t>
            </a:r>
            <a:r>
              <a:rPr lang="ko-KR" altLang="en-US" sz="1800" dirty="0" smtClean="0"/>
              <a:t>인 두 정렬된 리스트를 합쳐서 길이 </a:t>
            </a:r>
            <a:r>
              <a:rPr lang="en-US" altLang="ko-KR" sz="1800" dirty="0" smtClean="0"/>
              <a:t>N + M</a:t>
            </a:r>
            <a:r>
              <a:rPr lang="ko-KR" altLang="en-US" sz="1800" dirty="0" smtClean="0"/>
              <a:t>의 정렬된 리스트를 만든다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982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Merge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2478838" y="5077572"/>
            <a:ext cx="734047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 dirty="0" smtClean="0"/>
              <a:t>제일 앞에 올 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최소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는 두 리스트의 앞 부분만 비교하면 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15" y="1347954"/>
            <a:ext cx="890711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Merge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1790453" y="5068632"/>
            <a:ext cx="891141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 dirty="0" smtClean="0"/>
              <a:t>두 번째 차례에 올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수는 </a:t>
            </a:r>
            <a:r>
              <a:rPr lang="en-US" altLang="ko-KR" sz="1800" dirty="0" smtClean="0"/>
              <a:t>‘1’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‘-7’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 리스트의 제일 앞만 비교하면 된다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89" y="1347954"/>
            <a:ext cx="8916644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Merge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83" y="1424165"/>
            <a:ext cx="881185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Merge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17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041" y="1304869"/>
            <a:ext cx="889759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Merge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147" y="1279930"/>
            <a:ext cx="885948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Merge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2629115" y="1042479"/>
            <a:ext cx="625684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 dirty="0" smtClean="0"/>
              <a:t>그렇다면 나누어진 두 리스트는 어떻게 정렬해야 할까</a:t>
            </a:r>
            <a:r>
              <a:rPr lang="en-US" altLang="ko-KR" sz="1800" dirty="0" smtClean="0"/>
              <a:t>?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582" y="1660520"/>
            <a:ext cx="508706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997092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CONTENTS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68E4A8-2E0E-4D99-A65E-D364410E3620}"/>
              </a:ext>
            </a:extLst>
          </p:cNvPr>
          <p:cNvSpPr txBox="1"/>
          <p:nvPr/>
        </p:nvSpPr>
        <p:spPr>
          <a:xfrm>
            <a:off x="496327" y="46692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GUMI_ALGORITHM_STUDY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10A290-6FAA-44DE-A4E8-543147A35DEE}"/>
              </a:ext>
            </a:extLst>
          </p:cNvPr>
          <p:cNvSpPr txBox="1"/>
          <p:nvPr/>
        </p:nvSpPr>
        <p:spPr>
          <a:xfrm>
            <a:off x="2027871" y="30925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dirty="0">
                <a:solidFill>
                  <a:srgbClr val="5DBC88"/>
                </a:solidFill>
              </a:rPr>
              <a:t>01.</a:t>
            </a:r>
          </a:p>
          <a:p>
            <a:r>
              <a:rPr lang="en-US" altLang="ko-KR" dirty="0" smtClean="0">
                <a:solidFill>
                  <a:srgbClr val="5DBC88"/>
                </a:solidFill>
              </a:rPr>
              <a:t>Basic Sort</a:t>
            </a:r>
            <a:endParaRPr lang="en-US" dirty="0">
              <a:solidFill>
                <a:srgbClr val="5DBC8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F380-8FEA-48DE-89FC-20568B009911}"/>
              </a:ext>
            </a:extLst>
          </p:cNvPr>
          <p:cNvSpPr txBox="1"/>
          <p:nvPr/>
        </p:nvSpPr>
        <p:spPr>
          <a:xfrm>
            <a:off x="4150306" y="309259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dirty="0">
                <a:solidFill>
                  <a:srgbClr val="5DBC88"/>
                </a:solidFill>
              </a:rPr>
              <a:t>02.</a:t>
            </a:r>
          </a:p>
          <a:p>
            <a:r>
              <a:rPr lang="en-US" dirty="0" smtClean="0">
                <a:solidFill>
                  <a:srgbClr val="5DBC88"/>
                </a:solidFill>
              </a:rPr>
              <a:t>Merge Sort</a:t>
            </a:r>
            <a:endParaRPr lang="en-US" dirty="0">
              <a:solidFill>
                <a:srgbClr val="5DBC88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B0AD7D-88B2-485E-A134-07DA33BBD08B}"/>
              </a:ext>
            </a:extLst>
          </p:cNvPr>
          <p:cNvSpPr txBox="1"/>
          <p:nvPr/>
        </p:nvSpPr>
        <p:spPr>
          <a:xfrm>
            <a:off x="6272741" y="309259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dirty="0">
                <a:solidFill>
                  <a:srgbClr val="5DBC88"/>
                </a:solidFill>
              </a:rPr>
              <a:t>03.</a:t>
            </a:r>
          </a:p>
          <a:p>
            <a:r>
              <a:rPr lang="en-US" altLang="ko-KR" dirty="0" smtClean="0">
                <a:solidFill>
                  <a:srgbClr val="5DBC88"/>
                </a:solidFill>
              </a:rPr>
              <a:t>Quick Sort</a:t>
            </a:r>
            <a:endParaRPr lang="en-US" dirty="0">
              <a:solidFill>
                <a:srgbClr val="5DBC88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D98424-BBFB-4C76-8275-C9E4D708333A}"/>
              </a:ext>
            </a:extLst>
          </p:cNvPr>
          <p:cNvSpPr txBox="1"/>
          <p:nvPr/>
        </p:nvSpPr>
        <p:spPr>
          <a:xfrm>
            <a:off x="8395175" y="309258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dirty="0">
                <a:solidFill>
                  <a:srgbClr val="5DBC88"/>
                </a:solidFill>
              </a:rPr>
              <a:t>04.</a:t>
            </a:r>
          </a:p>
          <a:p>
            <a:r>
              <a:rPr lang="ko-KR" altLang="en-US" dirty="0" smtClean="0">
                <a:solidFill>
                  <a:srgbClr val="5DBC88"/>
                </a:solidFill>
              </a:rPr>
              <a:t>구현</a:t>
            </a:r>
            <a:endParaRPr lang="en-US" dirty="0">
              <a:solidFill>
                <a:srgbClr val="5DBC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Merge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4432977" y="1106353"/>
            <a:ext cx="280717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 dirty="0" smtClean="0"/>
              <a:t>재귀를 통한 분할 정복</a:t>
            </a:r>
            <a:r>
              <a:rPr lang="en-US" altLang="ko-KR" sz="1800" dirty="0" smtClean="0"/>
              <a:t>!</a:t>
            </a:r>
            <a:endParaRPr lang="en-US" altLang="ko-KR" sz="1800" dirty="0"/>
          </a:p>
        </p:txBody>
      </p:sp>
      <p:pic>
        <p:nvPicPr>
          <p:cNvPr id="1028" name="Picture 4" descr="자료구조] 재귀함수 (Recursive function) :: Ahribori&amp;#39;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176" y="1735246"/>
            <a:ext cx="5752408" cy="391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1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Merge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21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05" y="997092"/>
            <a:ext cx="5410955" cy="41725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2490569" y="5439911"/>
            <a:ext cx="721223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 dirty="0" smtClean="0"/>
              <a:t>재귀 호출을 통해 리스트를 나누고 정렬한 뒤 합치는 과정 반복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410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Merge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22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2490569" y="5439911"/>
            <a:ext cx="685315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 dirty="0" smtClean="0"/>
              <a:t>간단하게 분할하는 곳과 결합하는 곳 두가지로 나누어 진다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211" y="1078031"/>
            <a:ext cx="690658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Merge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23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63" y="997092"/>
            <a:ext cx="8040222" cy="40963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2680901" y="5374576"/>
            <a:ext cx="7346883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ko-KR" altLang="en-US" sz="1800" dirty="0" smtClean="0"/>
              <a:t>분할하는 곳의 경우 </a:t>
            </a:r>
            <a:r>
              <a:rPr lang="en-US" altLang="ko-KR" sz="1800" dirty="0" smtClean="0"/>
              <a:t>O(N)</a:t>
            </a:r>
            <a:r>
              <a:rPr lang="ko-KR" altLang="en-US" sz="1800" dirty="0" smtClean="0"/>
              <a:t>시간이 소요하게 된다</a:t>
            </a:r>
            <a:r>
              <a:rPr lang="en-US" altLang="ko-KR" sz="1800" dirty="0" smtClean="0"/>
              <a:t>.</a:t>
            </a:r>
          </a:p>
          <a:p>
            <a:pPr algn="ctr"/>
            <a:r>
              <a:rPr lang="ko-KR" altLang="en-US" sz="1800" dirty="0" smtClean="0"/>
              <a:t>각 줄 별로 </a:t>
            </a:r>
            <a:r>
              <a:rPr lang="en-US" altLang="ko-KR" sz="1800" dirty="0" smtClean="0"/>
              <a:t>2**k </a:t>
            </a:r>
            <a:r>
              <a:rPr lang="ko-KR" altLang="en-US" sz="1800" dirty="0" smtClean="0"/>
              <a:t>만큼 분할하며 이는 리스트의 길이로 확인 가능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575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Merge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24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1562979" y="5464850"/>
            <a:ext cx="9174306" cy="686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 dirty="0" smtClean="0"/>
              <a:t>리스트의 원소는 </a:t>
            </a:r>
            <a:r>
              <a:rPr lang="en-US" altLang="ko-KR" sz="1800" dirty="0" smtClean="0"/>
              <a:t>1 -&gt; 2 ** k</a:t>
            </a:r>
            <a:r>
              <a:rPr lang="ko-KR" altLang="en-US" sz="1800" dirty="0" smtClean="0"/>
              <a:t>까지 매번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배씩 커진다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따라서 줄은 </a:t>
            </a:r>
            <a:r>
              <a:rPr lang="en-US" altLang="ko-KR" sz="1800" dirty="0" smtClean="0"/>
              <a:t>K</a:t>
            </a:r>
            <a:r>
              <a:rPr lang="ko-KR" altLang="en-US" sz="1800" dirty="0" smtClean="0"/>
              <a:t>개가 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따라서 분할과 정은 </a:t>
            </a:r>
            <a:r>
              <a:rPr lang="en-US" altLang="ko-KR" sz="1800" dirty="0" smtClean="0"/>
              <a:t>O(N) </a:t>
            </a:r>
            <a:r>
              <a:rPr lang="ko-KR" altLang="en-US" sz="1800" dirty="0" smtClean="0"/>
              <a:t>합치는 과정은 </a:t>
            </a:r>
            <a:r>
              <a:rPr lang="en-US" altLang="ko-KR" sz="1800" dirty="0" smtClean="0"/>
              <a:t>O(</a:t>
            </a:r>
            <a:r>
              <a:rPr lang="en-US" altLang="ko-KR" sz="1800" dirty="0" err="1" smtClean="0"/>
              <a:t>NlgN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되므로 최종 </a:t>
            </a:r>
            <a:r>
              <a:rPr lang="en-US" altLang="ko-KR" sz="1800" dirty="0" smtClean="0"/>
              <a:t>O(</a:t>
            </a:r>
            <a:r>
              <a:rPr lang="en-US" altLang="ko-KR" sz="1800" dirty="0" err="1" smtClean="0"/>
              <a:t>NlgN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83" y="905590"/>
            <a:ext cx="843080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0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Quick </a:t>
            </a:r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25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3271965" y="798576"/>
            <a:ext cx="503214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 dirty="0" smtClean="0"/>
              <a:t>추가 자료 </a:t>
            </a:r>
            <a:r>
              <a:rPr lang="en-US" altLang="ko-KR" sz="1800" dirty="0" smtClean="0"/>
              <a:t>: Stable Sort vs Unstable Sort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33" y="1477800"/>
            <a:ext cx="9297698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Merge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26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937077" y="1033224"/>
            <a:ext cx="390363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Quick Sort Algorithm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8918A1-946D-40F0-9E35-D2A75BFCE6BE}"/>
              </a:ext>
            </a:extLst>
          </p:cNvPr>
          <p:cNvSpPr/>
          <p:nvPr/>
        </p:nvSpPr>
        <p:spPr>
          <a:xfrm>
            <a:off x="3114560" y="2038737"/>
            <a:ext cx="5527287" cy="3802741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E5A35-7709-4098-A973-4C3DF2B27556}"/>
              </a:ext>
            </a:extLst>
          </p:cNvPr>
          <p:cNvSpPr txBox="1"/>
          <p:nvPr/>
        </p:nvSpPr>
        <p:spPr>
          <a:xfrm>
            <a:off x="3052307" y="2239383"/>
            <a:ext cx="5660524" cy="80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‘C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harles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Antony Richard Hoare</a:t>
            </a:r>
            <a:r>
              <a:rPr 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개발한 정렬 알고리즘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10000"/>
              </a:lnSpc>
            </a:pP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일반적 방법 구현 시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안정 정렬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‘, ‘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 정복 알고리즘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＇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하나</a:t>
            </a:r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E26561D-9C86-44F8-A85E-7C57B020073A}"/>
              </a:ext>
            </a:extLst>
          </p:cNvPr>
          <p:cNvCxnSpPr>
            <a:cxnSpLocks/>
          </p:cNvCxnSpPr>
          <p:nvPr/>
        </p:nvCxnSpPr>
        <p:spPr>
          <a:xfrm>
            <a:off x="3554454" y="3407561"/>
            <a:ext cx="4706409" cy="0"/>
          </a:xfrm>
          <a:prstGeom prst="line">
            <a:avLst/>
          </a:prstGeom>
          <a:ln w="15875">
            <a:solidFill>
              <a:srgbClr val="71A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DBEB354-2781-408A-893B-D2020BA3D600}"/>
              </a:ext>
            </a:extLst>
          </p:cNvPr>
          <p:cNvCxnSpPr>
            <a:cxnSpLocks/>
          </p:cNvCxnSpPr>
          <p:nvPr/>
        </p:nvCxnSpPr>
        <p:spPr>
          <a:xfrm>
            <a:off x="3524998" y="5367049"/>
            <a:ext cx="4706409" cy="0"/>
          </a:xfrm>
          <a:prstGeom prst="line">
            <a:avLst/>
          </a:prstGeom>
          <a:ln w="15875">
            <a:solidFill>
              <a:srgbClr val="71A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FEEEB8-B2B0-4884-8D58-4C89936059D6}"/>
              </a:ext>
            </a:extLst>
          </p:cNvPr>
          <p:cNvCxnSpPr>
            <a:cxnSpLocks/>
          </p:cNvCxnSpPr>
          <p:nvPr/>
        </p:nvCxnSpPr>
        <p:spPr>
          <a:xfrm>
            <a:off x="3553202" y="4055870"/>
            <a:ext cx="470640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BDFD5D-A91A-4E8A-81AB-78D9E1A158FA}"/>
              </a:ext>
            </a:extLst>
          </p:cNvPr>
          <p:cNvCxnSpPr>
            <a:cxnSpLocks/>
          </p:cNvCxnSpPr>
          <p:nvPr/>
        </p:nvCxnSpPr>
        <p:spPr>
          <a:xfrm>
            <a:off x="3551950" y="4704179"/>
            <a:ext cx="470640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AFF1B6-CE26-418A-AEB9-BCD5EBEF8AB9}"/>
              </a:ext>
            </a:extLst>
          </p:cNvPr>
          <p:cNvSpPr txBox="1"/>
          <p:nvPr/>
        </p:nvSpPr>
        <p:spPr>
          <a:xfrm>
            <a:off x="3467103" y="3588054"/>
            <a:ext cx="149271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기준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(Standard)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DBC8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FE279-4156-4739-87B5-D4B30B7C651E}"/>
              </a:ext>
            </a:extLst>
          </p:cNvPr>
          <p:cNvSpPr txBox="1"/>
          <p:nvPr/>
        </p:nvSpPr>
        <p:spPr>
          <a:xfrm>
            <a:off x="3467103" y="4236363"/>
            <a:ext cx="1338828" cy="28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(Divide)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DBC8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895A2-70A6-4760-8901-597DC7602860}"/>
              </a:ext>
            </a:extLst>
          </p:cNvPr>
          <p:cNvSpPr txBox="1"/>
          <p:nvPr/>
        </p:nvSpPr>
        <p:spPr>
          <a:xfrm>
            <a:off x="3467103" y="4884672"/>
            <a:ext cx="141577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결합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(Combine)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DBC8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9562D1-8926-4C12-8817-2B973AEAF47A}"/>
              </a:ext>
            </a:extLst>
          </p:cNvPr>
          <p:cNvSpPr txBox="1"/>
          <p:nvPr/>
        </p:nvSpPr>
        <p:spPr>
          <a:xfrm>
            <a:off x="5398651" y="3536278"/>
            <a:ext cx="2781531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900" dirty="0" smtClean="0"/>
              <a:t>리스트 내의 한 요소를 선택 이를 </a:t>
            </a:r>
            <a:r>
              <a:rPr lang="en-US" altLang="ko-KR" sz="900" dirty="0" smtClean="0"/>
              <a:t>‘pivot’</a:t>
            </a:r>
            <a:r>
              <a:rPr lang="ko-KR" altLang="en-US" sz="900" dirty="0" smtClean="0"/>
              <a:t>라 함</a:t>
            </a:r>
            <a:endParaRPr lang="en-US" sz="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EF0F05-41EB-44C6-B1F3-5B4C07D94928}"/>
              </a:ext>
            </a:extLst>
          </p:cNvPr>
          <p:cNvSpPr txBox="1"/>
          <p:nvPr/>
        </p:nvSpPr>
        <p:spPr>
          <a:xfrm>
            <a:off x="5398651" y="4184587"/>
            <a:ext cx="272382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900" dirty="0" smtClean="0"/>
              <a:t>‘pivot’ </a:t>
            </a:r>
            <a:r>
              <a:rPr lang="ko-KR" altLang="en-US" sz="900" dirty="0" smtClean="0"/>
              <a:t>기준으로 작으면 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크면 오른쪽 분할</a:t>
            </a:r>
            <a:endParaRPr lang="en-US" sz="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9A85C5-4B99-43BC-80DF-709B9CF2C285}"/>
              </a:ext>
            </a:extLst>
          </p:cNvPr>
          <p:cNvSpPr txBox="1"/>
          <p:nvPr/>
        </p:nvSpPr>
        <p:spPr>
          <a:xfrm>
            <a:off x="5398651" y="4909070"/>
            <a:ext cx="2781531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900" dirty="0" smtClean="0"/>
              <a:t>‘pivot’ </a:t>
            </a:r>
            <a:r>
              <a:rPr lang="ko-KR" altLang="en-US" sz="900" dirty="0" smtClean="0"/>
              <a:t>제외 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우 분할 구역 정렬 후 합친다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291E4C-FF29-4562-8B49-E4C61A504D88}"/>
              </a:ext>
            </a:extLst>
          </p:cNvPr>
          <p:cNvSpPr txBox="1"/>
          <p:nvPr/>
        </p:nvSpPr>
        <p:spPr>
          <a:xfrm>
            <a:off x="3376391" y="5526116"/>
            <a:ext cx="5200343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리스트를 </a:t>
            </a: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‘pivot’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기준으로 분할하여 각자 정렬하는게 핵심 개념</a:t>
            </a:r>
            <a:endParaRPr 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DBC8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9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Quick </a:t>
            </a:r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27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04" y="997092"/>
            <a:ext cx="4820323" cy="50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Quick </a:t>
            </a:r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28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2250844" y="5469422"/>
            <a:ext cx="7705956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 dirty="0" smtClean="0"/>
              <a:t>분할하는 과정에서 </a:t>
            </a:r>
            <a:r>
              <a:rPr lang="en-US" altLang="ko-KR" sz="1800" dirty="0" smtClean="0"/>
              <a:t>O(</a:t>
            </a:r>
            <a:r>
              <a:rPr lang="en-US" altLang="ko-KR" sz="1800" dirty="0" err="1" smtClean="0"/>
              <a:t>NlgN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소요되며 분할과 동시에 정렬이 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00" y="1367642"/>
            <a:ext cx="8707065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Quick </a:t>
            </a:r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29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1996844" y="5594655"/>
            <a:ext cx="8667757" cy="382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 dirty="0" smtClean="0"/>
              <a:t>하지만 최악의 경우 위와 같이 전 구간을 돌아야 하는 </a:t>
            </a:r>
            <a:r>
              <a:rPr lang="en-US" altLang="ko-KR" sz="1800" dirty="0" smtClean="0"/>
              <a:t>O(n**2)</a:t>
            </a:r>
            <a:r>
              <a:rPr lang="ko-KR" altLang="en-US" sz="1800" dirty="0" smtClean="0"/>
              <a:t>이 소요 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12" y="1039679"/>
            <a:ext cx="9173855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Basic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89" y="1779069"/>
            <a:ext cx="8422011" cy="374134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1BDCE63-0D60-4C10-A761-7279D1FC2750}"/>
              </a:ext>
            </a:extLst>
          </p:cNvPr>
          <p:cNvSpPr txBox="1"/>
          <p:nvPr/>
        </p:nvSpPr>
        <p:spPr>
          <a:xfrm>
            <a:off x="2882065" y="5722971"/>
            <a:ext cx="6032421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제일 큰 수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제일 작은 수 부터 순서대로 자리를 찾아가자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DBC8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937077" y="1033224"/>
            <a:ext cx="3717684" cy="54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Base Sort Algorithm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58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Merge Sort &amp; Quick </a:t>
            </a:r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" y="1676155"/>
            <a:ext cx="1014554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213113" y="2879180"/>
            <a:ext cx="376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r"/>
            <a:r>
              <a:rPr lang="en-US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Montserrat SemiBold" panose="00000700000000000000" pitchFamily="2" charset="0"/>
              </a:rPr>
              <a:t>Thank You :)</a:t>
            </a:r>
          </a:p>
        </p:txBody>
      </p:sp>
    </p:spTree>
    <p:extLst>
      <p:ext uri="{BB962C8B-B14F-4D97-AF65-F5344CB8AC3E}">
        <p14:creationId xmlns:p14="http://schemas.microsoft.com/office/powerpoint/2010/main" val="156109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Basic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08" y="3114631"/>
            <a:ext cx="3286584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Basic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08" y="3114631"/>
            <a:ext cx="3286584" cy="628738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4822528" y="2722959"/>
            <a:ext cx="519010" cy="253263"/>
          </a:xfrm>
          <a:custGeom>
            <a:avLst/>
            <a:gdLst>
              <a:gd name="connsiteX0" fmla="*/ 0 w 540327"/>
              <a:gd name="connsiteY0" fmla="*/ 216144 h 224457"/>
              <a:gd name="connsiteX1" fmla="*/ 290945 w 540327"/>
              <a:gd name="connsiteY1" fmla="*/ 13 h 224457"/>
              <a:gd name="connsiteX2" fmla="*/ 540327 w 540327"/>
              <a:gd name="connsiteY2" fmla="*/ 224457 h 22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327" h="224457">
                <a:moveTo>
                  <a:pt x="0" y="216144"/>
                </a:moveTo>
                <a:cubicBezTo>
                  <a:pt x="100445" y="107386"/>
                  <a:pt x="200891" y="-1372"/>
                  <a:pt x="290945" y="13"/>
                </a:cubicBezTo>
                <a:cubicBezTo>
                  <a:pt x="380999" y="1398"/>
                  <a:pt x="460663" y="112927"/>
                  <a:pt x="540327" y="224457"/>
                </a:cubicBezTo>
              </a:path>
            </a:pathLst>
          </a:custGeom>
          <a:noFill/>
          <a:ln w="34925" cap="rnd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Basic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18" y="3095578"/>
            <a:ext cx="3315163" cy="666843"/>
          </a:xfrm>
          <a:prstGeom prst="rect">
            <a:avLst/>
          </a:prstGeom>
        </p:spPr>
      </p:pic>
      <p:sp>
        <p:nvSpPr>
          <p:cNvPr id="16" name="자유형 15"/>
          <p:cNvSpPr/>
          <p:nvPr/>
        </p:nvSpPr>
        <p:spPr>
          <a:xfrm>
            <a:off x="5465324" y="2722959"/>
            <a:ext cx="519010" cy="253263"/>
          </a:xfrm>
          <a:custGeom>
            <a:avLst/>
            <a:gdLst>
              <a:gd name="connsiteX0" fmla="*/ 0 w 540327"/>
              <a:gd name="connsiteY0" fmla="*/ 216144 h 224457"/>
              <a:gd name="connsiteX1" fmla="*/ 290945 w 540327"/>
              <a:gd name="connsiteY1" fmla="*/ 13 h 224457"/>
              <a:gd name="connsiteX2" fmla="*/ 540327 w 540327"/>
              <a:gd name="connsiteY2" fmla="*/ 224457 h 22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327" h="224457">
                <a:moveTo>
                  <a:pt x="0" y="216144"/>
                </a:moveTo>
                <a:cubicBezTo>
                  <a:pt x="100445" y="107386"/>
                  <a:pt x="200891" y="-1372"/>
                  <a:pt x="290945" y="13"/>
                </a:cubicBezTo>
                <a:cubicBezTo>
                  <a:pt x="380999" y="1398"/>
                  <a:pt x="460663" y="112927"/>
                  <a:pt x="540327" y="224457"/>
                </a:cubicBezTo>
              </a:path>
            </a:pathLst>
          </a:custGeom>
          <a:noFill/>
          <a:ln w="34925" cap="rnd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Basic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6132206" y="2732012"/>
            <a:ext cx="519010" cy="253263"/>
          </a:xfrm>
          <a:custGeom>
            <a:avLst/>
            <a:gdLst>
              <a:gd name="connsiteX0" fmla="*/ 0 w 540327"/>
              <a:gd name="connsiteY0" fmla="*/ 216144 h 224457"/>
              <a:gd name="connsiteX1" fmla="*/ 290945 w 540327"/>
              <a:gd name="connsiteY1" fmla="*/ 13 h 224457"/>
              <a:gd name="connsiteX2" fmla="*/ 540327 w 540327"/>
              <a:gd name="connsiteY2" fmla="*/ 224457 h 22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327" h="224457">
                <a:moveTo>
                  <a:pt x="0" y="216144"/>
                </a:moveTo>
                <a:cubicBezTo>
                  <a:pt x="100445" y="107386"/>
                  <a:pt x="200891" y="-1372"/>
                  <a:pt x="290945" y="13"/>
                </a:cubicBezTo>
                <a:cubicBezTo>
                  <a:pt x="380999" y="1398"/>
                  <a:pt x="460663" y="112927"/>
                  <a:pt x="540327" y="224457"/>
                </a:cubicBezTo>
              </a:path>
            </a:pathLst>
          </a:custGeom>
          <a:noFill/>
          <a:ln w="34925" cap="rnd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892" y="3090815"/>
            <a:ext cx="333421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Basic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6784056" y="2722959"/>
            <a:ext cx="519010" cy="253263"/>
          </a:xfrm>
          <a:custGeom>
            <a:avLst/>
            <a:gdLst>
              <a:gd name="connsiteX0" fmla="*/ 0 w 540327"/>
              <a:gd name="connsiteY0" fmla="*/ 216144 h 224457"/>
              <a:gd name="connsiteX1" fmla="*/ 290945 w 540327"/>
              <a:gd name="connsiteY1" fmla="*/ 13 h 224457"/>
              <a:gd name="connsiteX2" fmla="*/ 540327 w 540327"/>
              <a:gd name="connsiteY2" fmla="*/ 224457 h 22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327" h="224457">
                <a:moveTo>
                  <a:pt x="0" y="216144"/>
                </a:moveTo>
                <a:cubicBezTo>
                  <a:pt x="100445" y="107386"/>
                  <a:pt x="200891" y="-1372"/>
                  <a:pt x="290945" y="13"/>
                </a:cubicBezTo>
                <a:cubicBezTo>
                  <a:pt x="380999" y="1398"/>
                  <a:pt x="460663" y="112927"/>
                  <a:pt x="540327" y="224457"/>
                </a:cubicBezTo>
              </a:path>
            </a:pathLst>
          </a:custGeom>
          <a:noFill/>
          <a:ln w="34925" cap="rnd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18" y="3076526"/>
            <a:ext cx="331516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Sort</a:t>
            </a:r>
            <a:r>
              <a:rPr lang="ko-KR" altLang="en-US" sz="1200" dirty="0" smtClean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</a:t>
            </a:r>
            <a:r>
              <a:rPr lang="en-US" altLang="ko-KR" sz="1200" dirty="0">
                <a:solidFill>
                  <a:srgbClr val="98D4B3"/>
                </a:solidFill>
              </a:rPr>
              <a:t> </a:t>
            </a:r>
            <a:r>
              <a:rPr lang="en-US" altLang="ko-KR" sz="1200" dirty="0" smtClean="0">
                <a:solidFill>
                  <a:srgbClr val="98D4B3"/>
                </a:solidFill>
              </a:rPr>
              <a:t>Basic Sort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0602633" y="4669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KANG TAE HUN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09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892" y="3100341"/>
            <a:ext cx="333421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0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823</Words>
  <Application>Microsoft Office PowerPoint</Application>
  <PresentationFormat>와이드스크린</PresentationFormat>
  <Paragraphs>296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Montserrat ExtraBold</vt:lpstr>
      <vt:lpstr>Montserrat SemiBold</vt:lpstr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taeroonie</cp:lastModifiedBy>
  <cp:revision>36</cp:revision>
  <dcterms:created xsi:type="dcterms:W3CDTF">2021-07-13T13:21:52Z</dcterms:created>
  <dcterms:modified xsi:type="dcterms:W3CDTF">2021-09-05T09:25:33Z</dcterms:modified>
</cp:coreProperties>
</file>