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8"/>
  </p:notesMasterIdLst>
  <p:sldIdLst>
    <p:sldId id="256" r:id="rId2"/>
    <p:sldId id="270" r:id="rId3"/>
    <p:sldId id="272" r:id="rId4"/>
    <p:sldId id="273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300" r:id="rId18"/>
    <p:sldId id="290" r:id="rId19"/>
    <p:sldId id="291" r:id="rId20"/>
    <p:sldId id="301" r:id="rId21"/>
    <p:sldId id="302" r:id="rId22"/>
    <p:sldId id="303" r:id="rId23"/>
    <p:sldId id="306" r:id="rId24"/>
    <p:sldId id="294" r:id="rId25"/>
    <p:sldId id="299" r:id="rId26"/>
    <p:sldId id="297" r:id="rId27"/>
  </p:sldIdLst>
  <p:sldSz cx="12192000" cy="6858000"/>
  <p:notesSz cx="6858000" cy="9144000"/>
  <p:embeddedFontLst>
    <p:embeddedFont>
      <p:font typeface="Lato" panose="020F0502020204030203" pitchFamily="34" charset="77"/>
      <p:regular r:id="rId29"/>
      <p:bold r:id="rId30"/>
      <p:italic r:id="rId31"/>
      <p:boldItalic r:id="rId32"/>
    </p:embeddedFont>
    <p:embeddedFont>
      <p:font typeface="Lato Black" panose="020F0502020204030203" pitchFamily="34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76">
          <p15:clr>
            <a:srgbClr val="A4A3A4"/>
          </p15:clr>
        </p15:guide>
        <p15:guide id="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D6B0"/>
    <a:srgbClr val="000000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9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57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80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65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89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26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0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41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8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155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6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77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077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92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968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610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174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880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첫 </a:t>
            </a:r>
            <a:r>
              <a:rPr lang="en-US" dirty="0" err="1"/>
              <a:t>번째로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말씀드리겠습니다</a:t>
            </a:r>
            <a:r>
              <a:rPr lang="en-US" dirty="0"/>
              <a:t>. </a:t>
            </a:r>
            <a:r>
              <a:rPr lang="en-US" dirty="0" err="1"/>
              <a:t>과거에</a:t>
            </a:r>
            <a:r>
              <a:rPr lang="en-US" dirty="0"/>
              <a:t> </a:t>
            </a:r>
            <a:r>
              <a:rPr lang="en-US" dirty="0" err="1"/>
              <a:t>비해</a:t>
            </a:r>
            <a:r>
              <a:rPr lang="en-US" dirty="0"/>
              <a:t> </a:t>
            </a:r>
            <a:r>
              <a:rPr lang="en-US" dirty="0" err="1"/>
              <a:t>기술이</a:t>
            </a:r>
            <a:r>
              <a:rPr lang="en-US" dirty="0"/>
              <a:t> </a:t>
            </a:r>
            <a:r>
              <a:rPr lang="en-US" dirty="0" err="1"/>
              <a:t>발전해</a:t>
            </a:r>
            <a:r>
              <a:rPr lang="en-US" dirty="0"/>
              <a:t>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현대인들의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사용량이</a:t>
            </a:r>
            <a:r>
              <a:rPr lang="en-US" dirty="0"/>
              <a:t> </a:t>
            </a:r>
            <a:r>
              <a:rPr lang="en-US" dirty="0" err="1"/>
              <a:t>증가하고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분들이</a:t>
            </a:r>
            <a:r>
              <a:rPr lang="en-US" dirty="0"/>
              <a:t> </a:t>
            </a:r>
            <a:r>
              <a:rPr lang="en-US" dirty="0" err="1"/>
              <a:t>공감하실텐데요</a:t>
            </a:r>
            <a:r>
              <a:rPr lang="en-US" dirty="0"/>
              <a:t>, </a:t>
            </a:r>
            <a:r>
              <a:rPr lang="en-US" dirty="0" err="1"/>
              <a:t>아마</a:t>
            </a:r>
            <a:r>
              <a:rPr lang="en-US" dirty="0"/>
              <a:t> </a:t>
            </a:r>
            <a:r>
              <a:rPr lang="en-US" dirty="0" err="1"/>
              <a:t>허리에</a:t>
            </a:r>
            <a:r>
              <a:rPr lang="en-US" dirty="0"/>
              <a:t> </a:t>
            </a:r>
            <a:r>
              <a:rPr lang="en-US" dirty="0" err="1"/>
              <a:t>좋지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자세로</a:t>
            </a:r>
            <a:r>
              <a:rPr lang="en-US" dirty="0"/>
              <a:t> </a:t>
            </a:r>
            <a:r>
              <a:rPr lang="en-US" dirty="0" err="1"/>
              <a:t>IT기기를</a:t>
            </a:r>
            <a:r>
              <a:rPr lang="en-US" dirty="0"/>
              <a:t> </a:t>
            </a:r>
            <a:r>
              <a:rPr lang="en-US" dirty="0" err="1"/>
              <a:t>사용하고</a:t>
            </a:r>
            <a:r>
              <a:rPr lang="en-US" dirty="0"/>
              <a:t> </a:t>
            </a:r>
            <a:r>
              <a:rPr lang="en-US" dirty="0" err="1"/>
              <a:t>있어서</a:t>
            </a:r>
            <a:r>
              <a:rPr lang="en-US" dirty="0"/>
              <a:t>, </a:t>
            </a:r>
            <a:r>
              <a:rPr lang="en-US" dirty="0" err="1"/>
              <a:t>장시간</a:t>
            </a:r>
            <a:r>
              <a:rPr lang="en-US" dirty="0"/>
              <a:t> </a:t>
            </a:r>
            <a:r>
              <a:rPr lang="en-US" dirty="0" err="1"/>
              <a:t>IT기기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후 </a:t>
            </a:r>
            <a:r>
              <a:rPr lang="en-US" dirty="0" err="1"/>
              <a:t>허리가</a:t>
            </a:r>
            <a:r>
              <a:rPr lang="en-US" dirty="0"/>
              <a:t> </a:t>
            </a:r>
            <a:r>
              <a:rPr lang="en-US" dirty="0" err="1"/>
              <a:t>아픈</a:t>
            </a:r>
            <a:r>
              <a:rPr lang="en-US" dirty="0"/>
              <a:t> </a:t>
            </a:r>
            <a:r>
              <a:rPr lang="en-US" dirty="0" err="1"/>
              <a:t>경험이</a:t>
            </a:r>
            <a:r>
              <a:rPr lang="en-US" dirty="0"/>
              <a:t> </a:t>
            </a:r>
            <a:r>
              <a:rPr lang="en-US" dirty="0" err="1"/>
              <a:t>있으셨을</a:t>
            </a:r>
            <a:r>
              <a:rPr lang="en-US" dirty="0"/>
              <a:t> </a:t>
            </a:r>
            <a:r>
              <a:rPr lang="en-US" dirty="0" err="1"/>
              <a:t>겁니다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그럴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바른</a:t>
            </a:r>
            <a:r>
              <a:rPr lang="en-US" dirty="0"/>
              <a:t> 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세로</a:t>
            </a:r>
            <a:r>
              <a:rPr lang="en-US" dirty="0"/>
              <a:t> </a:t>
            </a:r>
            <a:r>
              <a:rPr lang="en-US" dirty="0" err="1"/>
              <a:t>앉아서</a:t>
            </a:r>
            <a:r>
              <a:rPr lang="en-US" dirty="0"/>
              <a:t> </a:t>
            </a:r>
            <a:r>
              <a:rPr lang="en-US" dirty="0" err="1"/>
              <a:t>사용해지~하고</a:t>
            </a:r>
            <a:r>
              <a:rPr lang="en-US" dirty="0"/>
              <a:t> </a:t>
            </a:r>
            <a:r>
              <a:rPr lang="en-US" dirty="0" err="1"/>
              <a:t>생각하지만</a:t>
            </a:r>
            <a:r>
              <a:rPr lang="en-US" dirty="0"/>
              <a:t> </a:t>
            </a:r>
            <a:r>
              <a:rPr lang="en-US" dirty="0" err="1"/>
              <a:t>쉽지</a:t>
            </a:r>
            <a:r>
              <a:rPr lang="en-US" dirty="0"/>
              <a:t> </a:t>
            </a:r>
            <a:r>
              <a:rPr lang="en-US" dirty="0" err="1"/>
              <a:t>않을</a:t>
            </a:r>
            <a:r>
              <a:rPr lang="en-US" dirty="0"/>
              <a:t> 것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경험하고</a:t>
            </a:r>
            <a:r>
              <a:rPr lang="en-US" dirty="0"/>
              <a:t> </a:t>
            </a:r>
            <a:r>
              <a:rPr lang="en-US" dirty="0" err="1"/>
              <a:t>계실</a:t>
            </a:r>
            <a:r>
              <a:rPr lang="en-US" dirty="0"/>
              <a:t> 것 </a:t>
            </a:r>
            <a:r>
              <a:rPr lang="en-US" dirty="0" err="1"/>
              <a:t>같습니다</a:t>
            </a:r>
            <a:r>
              <a:rPr lang="en-US" dirty="0"/>
              <a:t>. </a:t>
            </a:r>
            <a:r>
              <a:rPr lang="en-US" dirty="0" err="1"/>
              <a:t>그래서</a:t>
            </a:r>
            <a:r>
              <a:rPr lang="en-US" dirty="0"/>
              <a:t> </a:t>
            </a:r>
            <a:r>
              <a:rPr lang="en-US" dirty="0" err="1"/>
              <a:t>저희는</a:t>
            </a:r>
            <a:r>
              <a:rPr lang="en-US" dirty="0"/>
              <a:t> 이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해결하고</a:t>
            </a:r>
            <a:r>
              <a:rPr lang="en-US" dirty="0"/>
              <a:t> </a:t>
            </a:r>
            <a:r>
              <a:rPr lang="en-US" dirty="0" err="1"/>
              <a:t>싶어서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본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진행하게</a:t>
            </a:r>
            <a:r>
              <a:rPr lang="en-US" dirty="0"/>
              <a:t> </a:t>
            </a:r>
            <a:r>
              <a:rPr lang="en-US" dirty="0" err="1"/>
              <a:t>되었습니다</a:t>
            </a:r>
            <a:r>
              <a:rPr lang="en-US" dirty="0"/>
              <a:t>. 4차 </a:t>
            </a:r>
            <a:r>
              <a:rPr lang="en-US" dirty="0" err="1"/>
              <a:t>산업혁명</a:t>
            </a:r>
            <a:r>
              <a:rPr lang="en-US" dirty="0"/>
              <a:t> </a:t>
            </a:r>
            <a:r>
              <a:rPr lang="en-US" dirty="0" err="1"/>
              <a:t>시대의</a:t>
            </a:r>
            <a:r>
              <a:rPr lang="en-US" dirty="0"/>
              <a:t> </a:t>
            </a:r>
            <a:r>
              <a:rPr lang="en-US" dirty="0" err="1"/>
              <a:t>키워드</a:t>
            </a:r>
            <a:r>
              <a:rPr lang="en-US" dirty="0"/>
              <a:t> 중 </a:t>
            </a:r>
            <a:r>
              <a:rPr lang="en-US" dirty="0" err="1"/>
              <a:t>하나인</a:t>
            </a:r>
            <a:r>
              <a:rPr lang="en-US" dirty="0"/>
              <a:t> IoT !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dirty="0"/>
              <a:t> </a:t>
            </a:r>
            <a:r>
              <a:rPr lang="en-US" dirty="0" err="1"/>
              <a:t>보셨을</a:t>
            </a:r>
            <a:r>
              <a:rPr lang="en-US" dirty="0"/>
              <a:t> </a:t>
            </a:r>
            <a:r>
              <a:rPr lang="en-US" dirty="0" err="1"/>
              <a:t>텐데요</a:t>
            </a:r>
            <a:r>
              <a:rPr lang="en-US" dirty="0"/>
              <a:t>. </a:t>
            </a:r>
            <a:r>
              <a:rPr lang="en-US" dirty="0" err="1"/>
              <a:t>공원에만</a:t>
            </a:r>
            <a:r>
              <a:rPr lang="en-US" dirty="0"/>
              <a:t> </a:t>
            </a:r>
            <a:r>
              <a:rPr lang="en-US" dirty="0" err="1"/>
              <a:t>나가도</a:t>
            </a:r>
            <a:r>
              <a:rPr lang="en-US" dirty="0"/>
              <a:t> </a:t>
            </a:r>
            <a:r>
              <a:rPr lang="en-US" dirty="0" err="1"/>
              <a:t>실시간으로</a:t>
            </a:r>
            <a:r>
              <a:rPr lang="en-US" dirty="0"/>
              <a:t> </a:t>
            </a:r>
            <a:r>
              <a:rPr lang="en-US" dirty="0" err="1"/>
              <a:t>미세</a:t>
            </a:r>
            <a:r>
              <a:rPr lang="en-US" dirty="0"/>
              <a:t> </a:t>
            </a:r>
            <a:r>
              <a:rPr lang="en-US" dirty="0" err="1"/>
              <a:t>먼지</a:t>
            </a:r>
            <a:r>
              <a:rPr lang="en-US" dirty="0"/>
              <a:t> </a:t>
            </a:r>
            <a:r>
              <a:rPr lang="en-US" dirty="0" err="1"/>
              <a:t>놓도를</a:t>
            </a:r>
            <a:r>
              <a:rPr lang="en-US" dirty="0"/>
              <a:t> </a:t>
            </a:r>
            <a:r>
              <a:rPr lang="en-US" dirty="0" err="1"/>
              <a:t>측정해</a:t>
            </a:r>
            <a:r>
              <a:rPr lang="en-US" dirty="0"/>
              <a:t> </a:t>
            </a:r>
            <a:r>
              <a:rPr lang="en-US" dirty="0" err="1"/>
              <a:t>보여주고</a:t>
            </a:r>
            <a:r>
              <a:rPr lang="en-US" dirty="0"/>
              <a:t> </a:t>
            </a:r>
            <a:r>
              <a:rPr lang="en-US" dirty="0" err="1"/>
              <a:t>온도를</a:t>
            </a:r>
            <a:r>
              <a:rPr lang="en-US" dirty="0"/>
              <a:t> </a:t>
            </a:r>
            <a:r>
              <a:rPr lang="en-US" dirty="0" err="1"/>
              <a:t>디스플레이에</a:t>
            </a:r>
            <a:r>
              <a:rPr lang="en-US" dirty="0"/>
              <a:t> </a:t>
            </a:r>
            <a:r>
              <a:rPr lang="en-US" dirty="0" err="1"/>
              <a:t>시각화</a:t>
            </a:r>
            <a:r>
              <a:rPr lang="en-US" dirty="0"/>
              <a:t> </a:t>
            </a:r>
            <a:r>
              <a:rPr lang="en-US" dirty="0" err="1"/>
              <a:t>해주는</a:t>
            </a:r>
            <a:r>
              <a:rPr lang="en-US" dirty="0"/>
              <a:t> 등 </a:t>
            </a: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삶에</a:t>
            </a:r>
            <a:r>
              <a:rPr lang="en-US" dirty="0"/>
              <a:t> </a:t>
            </a:r>
            <a:r>
              <a:rPr lang="en-US" dirty="0" err="1"/>
              <a:t>다양한</a:t>
            </a:r>
            <a:r>
              <a:rPr lang="en-US" dirty="0"/>
              <a:t> </a:t>
            </a:r>
            <a:r>
              <a:rPr lang="en-US" dirty="0" err="1"/>
              <a:t>분야에서</a:t>
            </a:r>
            <a:r>
              <a:rPr lang="en-US" dirty="0"/>
              <a:t> </a:t>
            </a:r>
            <a:r>
              <a:rPr lang="en-US" dirty="0" err="1"/>
              <a:t>사용되고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그리고</a:t>
            </a:r>
            <a:r>
              <a:rPr lang="en-US" dirty="0"/>
              <a:t> 2020년 </a:t>
            </a:r>
            <a:r>
              <a:rPr lang="en-US" dirty="0" err="1"/>
              <a:t>창궐한</a:t>
            </a:r>
            <a:r>
              <a:rPr lang="en-US" dirty="0"/>
              <a:t> </a:t>
            </a:r>
            <a:r>
              <a:rPr lang="en-US" dirty="0" err="1"/>
              <a:t>코로나</a:t>
            </a:r>
            <a:r>
              <a:rPr lang="en-US" dirty="0"/>
              <a:t>! 이 </a:t>
            </a:r>
            <a:r>
              <a:rPr lang="en-US" dirty="0" err="1"/>
              <a:t>또한</a:t>
            </a:r>
            <a:r>
              <a:rPr lang="en-US" dirty="0"/>
              <a:t> </a:t>
            </a:r>
            <a:r>
              <a:rPr lang="en-US" dirty="0" err="1"/>
              <a:t>빼놓을</a:t>
            </a:r>
            <a:r>
              <a:rPr lang="en-US" dirty="0"/>
              <a:t> 수 </a:t>
            </a:r>
            <a:r>
              <a:rPr lang="en-US" dirty="0" err="1"/>
              <a:t>없죠</a:t>
            </a:r>
            <a:r>
              <a:rPr lang="en-US" dirty="0"/>
              <a:t>. </a:t>
            </a:r>
            <a:r>
              <a:rPr lang="en-US" dirty="0" err="1"/>
              <a:t>코로나로</a:t>
            </a:r>
            <a:r>
              <a:rPr lang="en-US" dirty="0"/>
              <a:t> </a:t>
            </a:r>
            <a:r>
              <a:rPr lang="en-US" dirty="0" err="1"/>
              <a:t>인해</a:t>
            </a:r>
            <a:r>
              <a:rPr lang="en-US" dirty="0"/>
              <a:t> </a:t>
            </a:r>
            <a:r>
              <a:rPr lang="en-US" dirty="0" err="1"/>
              <a:t>급속히</a:t>
            </a:r>
            <a:r>
              <a:rPr lang="en-US" dirty="0"/>
              <a:t> </a:t>
            </a:r>
            <a:r>
              <a:rPr lang="en-US" dirty="0" err="1"/>
              <a:t>진행되고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언텍트의</a:t>
            </a:r>
            <a:r>
              <a:rPr lang="en-US" dirty="0"/>
              <a:t> </a:t>
            </a:r>
            <a:r>
              <a:rPr lang="en-US" dirty="0" err="1"/>
              <a:t>시대</a:t>
            </a:r>
            <a:r>
              <a:rPr lang="en-US" dirty="0"/>
              <a:t>! 이 </a:t>
            </a:r>
            <a:r>
              <a:rPr lang="en-US" dirty="0" err="1"/>
              <a:t>언텍트</a:t>
            </a:r>
            <a:r>
              <a:rPr lang="en-US" dirty="0"/>
              <a:t> </a:t>
            </a:r>
            <a:r>
              <a:rPr lang="en-US" dirty="0" err="1"/>
              <a:t>시대에</a:t>
            </a:r>
            <a:r>
              <a:rPr lang="en-US" dirty="0"/>
              <a:t> IoT </a:t>
            </a:r>
            <a:r>
              <a:rPr lang="en-US" dirty="0" err="1"/>
              <a:t>기술을</a:t>
            </a:r>
            <a:r>
              <a:rPr lang="en-US" dirty="0"/>
              <a:t> </a:t>
            </a:r>
            <a:r>
              <a:rPr lang="en-US" dirty="0" err="1"/>
              <a:t>이용해</a:t>
            </a:r>
            <a:r>
              <a:rPr lang="en-US" dirty="0"/>
              <a:t> </a:t>
            </a:r>
            <a:r>
              <a:rPr lang="en-US" dirty="0" err="1"/>
              <a:t>집에서</a:t>
            </a:r>
            <a:r>
              <a:rPr lang="en-US" dirty="0"/>
              <a:t> </a:t>
            </a:r>
            <a:r>
              <a:rPr lang="en-US" dirty="0" err="1"/>
              <a:t>홀로</a:t>
            </a:r>
            <a:r>
              <a:rPr lang="en-US" dirty="0"/>
              <a:t> </a:t>
            </a:r>
            <a:r>
              <a:rPr lang="en-US" dirty="0" err="1"/>
              <a:t>교정할</a:t>
            </a:r>
            <a:r>
              <a:rPr lang="en-US" dirty="0"/>
              <a:t> 수 </a:t>
            </a:r>
            <a:r>
              <a:rPr lang="en-US" dirty="0" err="1"/>
              <a:t>있게</a:t>
            </a:r>
            <a:r>
              <a:rPr lang="en-US" dirty="0"/>
              <a:t> ‘</a:t>
            </a:r>
            <a:r>
              <a:rPr lang="en-US" dirty="0" err="1"/>
              <a:t>센세</a:t>
            </a:r>
            <a:r>
              <a:rPr lang="en-US" dirty="0"/>
              <a:t> </a:t>
            </a:r>
            <a:r>
              <a:rPr lang="en-US" dirty="0" err="1"/>
              <a:t>기반</a:t>
            </a:r>
            <a:r>
              <a:rPr lang="en-US" dirty="0"/>
              <a:t> 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열심히</a:t>
            </a:r>
            <a:r>
              <a:rPr lang="en-US" dirty="0"/>
              <a:t> </a:t>
            </a:r>
            <a:r>
              <a:rPr lang="en-US" dirty="0" err="1"/>
              <a:t>개발하고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지금까지의</a:t>
            </a:r>
            <a:r>
              <a:rPr lang="en-US" dirty="0"/>
              <a:t> </a:t>
            </a:r>
            <a:r>
              <a:rPr lang="en-US" dirty="0" err="1"/>
              <a:t>말을</a:t>
            </a:r>
            <a:r>
              <a:rPr lang="en-US" dirty="0"/>
              <a:t> </a:t>
            </a:r>
            <a:r>
              <a:rPr lang="en-US" dirty="0" err="1"/>
              <a:t>정리서</a:t>
            </a:r>
            <a:r>
              <a:rPr lang="en-US" dirty="0"/>
              <a:t> 본 </a:t>
            </a:r>
            <a:r>
              <a:rPr lang="en-US" dirty="0" err="1"/>
              <a:t>프로젝트의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목표를</a:t>
            </a:r>
            <a:r>
              <a:rPr lang="en-US" dirty="0"/>
              <a:t> 한 </a:t>
            </a:r>
            <a:r>
              <a:rPr lang="en-US" dirty="0" err="1"/>
              <a:t>줄로</a:t>
            </a:r>
            <a:r>
              <a:rPr lang="en-US" dirty="0"/>
              <a:t> </a:t>
            </a:r>
            <a:r>
              <a:rPr lang="en-US" dirty="0" err="1"/>
              <a:t>설명하자면</a:t>
            </a:r>
            <a:r>
              <a:rPr lang="en-US" dirty="0"/>
              <a:t>,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 </a:t>
            </a:r>
            <a:r>
              <a:rPr lang="en-US" dirty="0" err="1"/>
              <a:t>값을</a:t>
            </a:r>
            <a:r>
              <a:rPr lang="en-US" dirty="0"/>
              <a:t> </a:t>
            </a:r>
            <a:r>
              <a:rPr lang="en-US" dirty="0" err="1"/>
              <a:t>머신</a:t>
            </a:r>
            <a:r>
              <a:rPr lang="en-US" dirty="0"/>
              <a:t> </a:t>
            </a:r>
            <a:r>
              <a:rPr lang="en-US" dirty="0" err="1"/>
              <a:t>러닝에</a:t>
            </a:r>
            <a:r>
              <a:rPr lang="en-US" dirty="0"/>
              <a:t> </a:t>
            </a:r>
            <a:r>
              <a:rPr lang="en-US" dirty="0" err="1"/>
              <a:t>기반한</a:t>
            </a:r>
            <a:r>
              <a:rPr lang="en-US" dirty="0"/>
              <a:t> </a:t>
            </a:r>
            <a:r>
              <a:rPr lang="en-US" dirty="0" err="1"/>
              <a:t>알고리즘으로</a:t>
            </a:r>
            <a:r>
              <a:rPr lang="en-US" dirty="0"/>
              <a:t> </a:t>
            </a:r>
            <a:r>
              <a:rPr lang="en-US" dirty="0" err="1"/>
              <a:t>분석하여</a:t>
            </a:r>
            <a:r>
              <a:rPr lang="en-US" dirty="0"/>
              <a:t> ‘</a:t>
            </a:r>
            <a:r>
              <a:rPr lang="en-US" dirty="0" err="1"/>
              <a:t>자세</a:t>
            </a:r>
            <a:r>
              <a:rPr lang="en-US" dirty="0"/>
              <a:t>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</a:t>
            </a:r>
            <a:r>
              <a:rPr lang="en-US" dirty="0" err="1"/>
              <a:t>앱’을</a:t>
            </a:r>
            <a:r>
              <a:rPr lang="en-US" dirty="0"/>
              <a:t> </a:t>
            </a:r>
            <a:r>
              <a:rPr lang="en-US" dirty="0" err="1"/>
              <a:t>개발하는</a:t>
            </a:r>
            <a:r>
              <a:rPr lang="en-US" dirty="0"/>
              <a:t> 것 </a:t>
            </a:r>
            <a:r>
              <a:rPr lang="en-US" dirty="0" err="1"/>
              <a:t>이라고</a:t>
            </a:r>
            <a:r>
              <a:rPr lang="en-US" dirty="0"/>
              <a:t> </a:t>
            </a:r>
            <a:r>
              <a:rPr lang="en-US" dirty="0" err="1"/>
              <a:t>정리할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진행하면서</a:t>
            </a:r>
            <a:r>
              <a:rPr lang="en-US" dirty="0"/>
              <a:t> 9축 </a:t>
            </a:r>
            <a:r>
              <a:rPr lang="en-US" dirty="0" err="1"/>
              <a:t>자이로</a:t>
            </a:r>
            <a:r>
              <a:rPr lang="en-US" dirty="0"/>
              <a:t> </a:t>
            </a:r>
            <a:r>
              <a:rPr lang="en-US" dirty="0" err="1"/>
              <a:t>센서</a:t>
            </a:r>
            <a:r>
              <a:rPr lang="en-US" dirty="0"/>
              <a:t>, </a:t>
            </a:r>
            <a:r>
              <a:rPr lang="en-US" dirty="0" err="1"/>
              <a:t>라즈베리파이</a:t>
            </a:r>
            <a:r>
              <a:rPr lang="en-US" dirty="0"/>
              <a:t>, </a:t>
            </a:r>
            <a:r>
              <a:rPr lang="en-US" dirty="0" err="1"/>
              <a:t>블루투스</a:t>
            </a:r>
            <a:r>
              <a:rPr lang="en-US" dirty="0"/>
              <a:t> </a:t>
            </a:r>
            <a:r>
              <a:rPr lang="en-US" dirty="0" err="1"/>
              <a:t>통신</a:t>
            </a:r>
            <a:r>
              <a:rPr lang="en-US" dirty="0"/>
              <a:t>, iOS, </a:t>
            </a:r>
            <a:r>
              <a:rPr lang="en-US" dirty="0" err="1"/>
              <a:t>교정</a:t>
            </a:r>
            <a:r>
              <a:rPr lang="en-US" dirty="0"/>
              <a:t> </a:t>
            </a:r>
            <a:r>
              <a:rPr lang="en-US" dirty="0" err="1"/>
              <a:t>보조</a:t>
            </a:r>
            <a:r>
              <a:rPr lang="en-US" dirty="0"/>
              <a:t> 이 5가지가 </a:t>
            </a:r>
            <a:r>
              <a:rPr lang="en-US" dirty="0" err="1"/>
              <a:t>중요하고</a:t>
            </a:r>
            <a:r>
              <a:rPr lang="en-US" dirty="0"/>
              <a:t> </a:t>
            </a:r>
            <a:r>
              <a:rPr lang="en-US" dirty="0" err="1"/>
              <a:t>생각되어</a:t>
            </a:r>
            <a:r>
              <a:rPr lang="en-US" dirty="0"/>
              <a:t> </a:t>
            </a:r>
            <a:r>
              <a:rPr lang="en-US" dirty="0" err="1"/>
              <a:t>대표</a:t>
            </a:r>
            <a:r>
              <a:rPr lang="en-US" dirty="0"/>
              <a:t> </a:t>
            </a:r>
            <a:r>
              <a:rPr lang="en-US" dirty="0" err="1"/>
              <a:t>중심어로</a:t>
            </a:r>
            <a:r>
              <a:rPr lang="en-US" dirty="0"/>
              <a:t> </a:t>
            </a:r>
            <a:r>
              <a:rPr lang="en-US" dirty="0" err="1"/>
              <a:t>선정하였습니다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37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00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8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30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19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번째로 프로젝트 개요에 대해서 말씀드리겠습니다. 과거에 비해 기술이 발전해 갈수록 현대인들의 IT기기 사용량이 증가하고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많은 분들이 공감하실텐데요, 아마 허리에 좋지 않은 자세로 IT기기를 사용하고 있어서, 장시간 IT기기 사용 후 허리가 아픈 경험이 있으셨을 겁니다.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그럴 때마다 바른 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세로 앉아서 사용해지~하고 생각하지만 쉽지 않을 것 또한 경험하고 계실 것 같습니다. 그래서 저희는 이 문제를 해결하고 싶어서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본 프로젝트를 진행하게 되었습니다. 4차 산업혁명 시대의 키워드 중 하나인 IoT ! 많이 들어 보셨을 텐데요. 공원에만 나가도 실시간으로 미세 먼지 놓도를 측정해 보여주고 온도를 디스플레이에 시각화 해주는 등 우리 삶에 다양한 분야에서 사용되고 있습니다. 그리고 2020년 창궐한 코로나! 이 또한 빼놓을 수 없죠. 코로나로 인해 급속히 진행되고 있는 언텍트의 시대! 이 언텍트 시대에 IoT 기술을 이용해 집에서 홀로 교정할 수 있게 ‘센세 기반 자세 교정 보조 앱’을 열심히 개발하고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지금까지의 말을 정리서 본 프로젝트의 최종 목표를 한 줄로 설명하자면, 9축 자이로 센서 값을 머신 러닝에 기반한 알고리즘으로 분석하여 ‘자세 교정 보조 앱’을 개발하는 것 이라고 정리할 수 있습니다. 프로젝트를 진행하면서 9축 자이로 센서, 라즈베리파이, 블루투스 통신, iOS, 교정 보조 이 5가지가 중요하고 생각되어 대표 중심어로 선정하였습니다. </a:t>
            </a: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14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 ‘센서 기반 자세 교정 보조 앱’ 개발 중인 숭솦 산악회 입니다. 저희 조의 중간 보고서 발표를 시작하겠습니다.</a:t>
            </a: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63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>
            <a:spLocks noGrp="1"/>
          </p:cNvSpPr>
          <p:nvPr>
            <p:ph type="pic" idx="2"/>
          </p:nvPr>
        </p:nvSpPr>
        <p:spPr>
          <a:xfrm>
            <a:off x="0" y="1612233"/>
            <a:ext cx="12192000" cy="273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3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;p3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1121648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0534176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5443" y="6506949"/>
            <a:ext cx="146261" cy="96400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300060" y="6490329"/>
            <a:ext cx="69807" cy="129641"/>
          </a:xfrm>
          <a:custGeom>
            <a:avLst/>
            <a:gdLst/>
            <a:ahLst/>
            <a:cxnLst/>
            <a:rect l="l" t="t" r="r" b="b"/>
            <a:pathLst>
              <a:path w="249" h="453" extrusionOk="0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978162" y="6502379"/>
            <a:ext cx="131303" cy="105541"/>
          </a:xfrm>
          <a:custGeom>
            <a:avLst/>
            <a:gdLst/>
            <a:ahLst/>
            <a:cxnLst/>
            <a:rect l="l" t="t" r="r" b="b"/>
            <a:pathLst>
              <a:path w="462" h="374" extrusionOk="0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1545443" y="6506949"/>
            <a:ext cx="146261" cy="96400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300060" y="6490329"/>
            <a:ext cx="69807" cy="129641"/>
          </a:xfrm>
          <a:custGeom>
            <a:avLst/>
            <a:gdLst/>
            <a:ahLst/>
            <a:cxnLst/>
            <a:rect l="l" t="t" r="r" b="b"/>
            <a:pathLst>
              <a:path w="249" h="453" extrusionOk="0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978162" y="6502379"/>
            <a:ext cx="131303" cy="105541"/>
          </a:xfrm>
          <a:custGeom>
            <a:avLst/>
            <a:gdLst/>
            <a:ahLst/>
            <a:cxnLst/>
            <a:rect l="l" t="t" r="r" b="b"/>
            <a:pathLst>
              <a:path w="462" h="374" extrusionOk="0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918298" y="1877093"/>
            <a:ext cx="220370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3"/>
          </p:nvPr>
        </p:nvSpPr>
        <p:spPr>
          <a:xfrm>
            <a:off x="3637108" y="1877093"/>
            <a:ext cx="220370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pic" idx="4"/>
          </p:nvPr>
        </p:nvSpPr>
        <p:spPr>
          <a:xfrm>
            <a:off x="6355917" y="1877093"/>
            <a:ext cx="220370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5"/>
          </p:nvPr>
        </p:nvSpPr>
        <p:spPr>
          <a:xfrm>
            <a:off x="9074727" y="1877093"/>
            <a:ext cx="220370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1121648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0534176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1545443" y="6506949"/>
            <a:ext cx="146261" cy="96400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300060" y="6490329"/>
            <a:ext cx="69807" cy="129641"/>
          </a:xfrm>
          <a:custGeom>
            <a:avLst/>
            <a:gdLst/>
            <a:ahLst/>
            <a:cxnLst/>
            <a:rect l="l" t="t" r="r" b="b"/>
            <a:pathLst>
              <a:path w="249" h="453" extrusionOk="0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978162" y="6502379"/>
            <a:ext cx="131303" cy="105541"/>
          </a:xfrm>
          <a:custGeom>
            <a:avLst/>
            <a:gdLst/>
            <a:ahLst/>
            <a:cxnLst/>
            <a:rect l="l" t="t" r="r" b="b"/>
            <a:pathLst>
              <a:path w="462" h="374" extrusionOk="0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>
            <a:spLocks noGrp="1"/>
          </p:cNvSpPr>
          <p:nvPr>
            <p:ph type="pic" idx="2"/>
          </p:nvPr>
        </p:nvSpPr>
        <p:spPr>
          <a:xfrm>
            <a:off x="918298" y="1706879"/>
            <a:ext cx="2589826" cy="205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pic" idx="3"/>
          </p:nvPr>
        </p:nvSpPr>
        <p:spPr>
          <a:xfrm>
            <a:off x="6097949" y="1706879"/>
            <a:ext cx="2589826" cy="205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4"/>
          </p:nvPr>
        </p:nvSpPr>
        <p:spPr>
          <a:xfrm>
            <a:off x="3508124" y="3762103"/>
            <a:ext cx="2589826" cy="205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>
            <a:spLocks noGrp="1"/>
          </p:cNvSpPr>
          <p:nvPr>
            <p:ph type="pic" idx="5"/>
          </p:nvPr>
        </p:nvSpPr>
        <p:spPr>
          <a:xfrm>
            <a:off x="8687775" y="3762103"/>
            <a:ext cx="2589826" cy="205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1121648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0534176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545443" y="6506949"/>
            <a:ext cx="146261" cy="96400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300060" y="6490329"/>
            <a:ext cx="69807" cy="129641"/>
          </a:xfrm>
          <a:custGeom>
            <a:avLst/>
            <a:gdLst/>
            <a:ahLst/>
            <a:cxnLst/>
            <a:rect l="l" t="t" r="r" b="b"/>
            <a:pathLst>
              <a:path w="249" h="453" extrusionOk="0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978162" y="6502379"/>
            <a:ext cx="131303" cy="105541"/>
          </a:xfrm>
          <a:custGeom>
            <a:avLst/>
            <a:gdLst/>
            <a:ahLst/>
            <a:cxnLst/>
            <a:rect l="l" t="t" r="r" b="b"/>
            <a:pathLst>
              <a:path w="462" h="374" extrusionOk="0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1118752" y="1917215"/>
            <a:ext cx="4760037" cy="267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1121648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534176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1545443" y="6506949"/>
            <a:ext cx="146261" cy="96400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300060" y="6490329"/>
            <a:ext cx="69807" cy="129641"/>
          </a:xfrm>
          <a:custGeom>
            <a:avLst/>
            <a:gdLst/>
            <a:ahLst/>
            <a:cxnLst/>
            <a:rect l="l" t="t" r="r" b="b"/>
            <a:pathLst>
              <a:path w="249" h="453" extrusionOk="0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978162" y="6502379"/>
            <a:ext cx="131303" cy="105541"/>
          </a:xfrm>
          <a:custGeom>
            <a:avLst/>
            <a:gdLst/>
            <a:ahLst/>
            <a:cxnLst/>
            <a:rect l="l" t="t" r="r" b="b"/>
            <a:pathLst>
              <a:path w="462" h="374" extrusionOk="0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222A35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11121648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10534176" y="513134"/>
            <a:ext cx="75935" cy="131426"/>
          </a:xfrm>
          <a:custGeom>
            <a:avLst/>
            <a:gdLst/>
            <a:ahLst/>
            <a:cxnLst/>
            <a:rect l="l" t="t" r="r" b="b"/>
            <a:pathLst>
              <a:path w="228" h="396" extrusionOk="0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1545443" y="6506949"/>
            <a:ext cx="146261" cy="96400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300060" y="6490329"/>
            <a:ext cx="69807" cy="129641"/>
          </a:xfrm>
          <a:custGeom>
            <a:avLst/>
            <a:gdLst/>
            <a:ahLst/>
            <a:cxnLst/>
            <a:rect l="l" t="t" r="r" b="b"/>
            <a:pathLst>
              <a:path w="249" h="453" extrusionOk="0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978162" y="6502379"/>
            <a:ext cx="131303" cy="105541"/>
          </a:xfrm>
          <a:custGeom>
            <a:avLst/>
            <a:gdLst/>
            <a:ahLst/>
            <a:cxnLst/>
            <a:rect l="l" t="t" r="r" b="b"/>
            <a:pathLst>
              <a:path w="462" h="374" extrusionOk="0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센서</a:t>
            </a:r>
            <a:r>
              <a:rPr 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sz="47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기반</a:t>
            </a:r>
            <a:r>
              <a:rPr 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sz="47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자세</a:t>
            </a:r>
            <a:r>
              <a:rPr 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sz="47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교정</a:t>
            </a:r>
            <a:r>
              <a:rPr 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sz="47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보조</a:t>
            </a:r>
            <a:r>
              <a:rPr 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 앱 </a:t>
            </a:r>
            <a:r>
              <a:rPr lang="en-US" sz="4700" b="1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개발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앉은 자세 식별 알고리즘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SVM – </a:t>
            </a:r>
            <a:r>
              <a:rPr lang="ko-KR" altLang="en-US" sz="2500" b="1" dirty="0">
                <a:solidFill>
                  <a:srgbClr val="FFFFFF"/>
                </a:solidFill>
              </a:rPr>
              <a:t>바른 앉은 자세와 바르지 않은 자세  분류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Decision Tree – </a:t>
            </a:r>
            <a:r>
              <a:rPr lang="ko-KR" altLang="en-US" sz="2500" b="1" dirty="0">
                <a:solidFill>
                  <a:srgbClr val="FFFFFF"/>
                </a:solidFill>
              </a:rPr>
              <a:t>바르지 않은 </a:t>
            </a:r>
            <a:r>
              <a:rPr lang="en-US" altLang="ko-KR" sz="2500" b="1" dirty="0">
                <a:solidFill>
                  <a:srgbClr val="FFFFFF"/>
                </a:solidFill>
              </a:rPr>
              <a:t>5</a:t>
            </a:r>
            <a:r>
              <a:rPr lang="ko-KR" altLang="en-US" sz="2500" b="1" dirty="0">
                <a:solidFill>
                  <a:srgbClr val="FFFFFF"/>
                </a:solidFill>
              </a:rPr>
              <a:t>가지 자세 분류</a:t>
            </a:r>
            <a:endParaRPr lang="en-US" altLang="ko-KR" sz="2500" b="1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시스템 구조도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7814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시스템 구조도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(</a:t>
            </a:r>
            <a:r>
              <a:rPr lang="ko-KR" altLang="en-US" sz="2500" b="1" dirty="0">
                <a:solidFill>
                  <a:srgbClr val="FFFFFF"/>
                </a:solidFill>
              </a:rPr>
              <a:t>내용 입력</a:t>
            </a:r>
            <a:r>
              <a:rPr lang="en-US" altLang="ko-KR" sz="2500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9542B7-6725-40DD-9789-30472954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7" y="1720833"/>
            <a:ext cx="57340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E67B83-C78A-4451-8CD5-CB9F1CB4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29" y="3014507"/>
            <a:ext cx="57340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User Interface </a:t>
            </a:r>
            <a:r>
              <a:rPr lang="ko-KR" alt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및 사용자 메뉴얼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054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0937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User Interface </a:t>
            </a: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및 사용자 메뉴얼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(</a:t>
            </a:r>
            <a:r>
              <a:rPr lang="ko-KR" altLang="en-US" sz="2500" b="1" dirty="0">
                <a:solidFill>
                  <a:srgbClr val="FFFFFF"/>
                </a:solidFill>
              </a:rPr>
              <a:t>내용 입력</a:t>
            </a:r>
            <a:r>
              <a:rPr lang="en-US" altLang="ko-KR" sz="2500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5F828A-7803-FE46-BCA4-8D227ACD4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2" t="2485" r="6285"/>
          <a:stretch/>
        </p:blipFill>
        <p:spPr>
          <a:xfrm>
            <a:off x="6354427" y="1838425"/>
            <a:ext cx="5216892" cy="351845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9EA193-6F6D-F449-A00D-05F00E829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4" t="2306" r="8924"/>
          <a:stretch/>
        </p:blipFill>
        <p:spPr>
          <a:xfrm>
            <a:off x="869186" y="1797558"/>
            <a:ext cx="4968388" cy="35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센서 데이터 수집 결과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6111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센서 데이터 </a:t>
            </a:r>
            <a:r>
              <a:rPr lang="ko-KR" alt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수집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 err="1">
                <a:solidFill>
                  <a:srgbClr val="FFFFFF"/>
                </a:solidFill>
              </a:rPr>
              <a:t>ㅇ</a:t>
            </a:r>
            <a:endParaRPr lang="en-US" altLang="ko-KR" sz="2500" b="1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ADBEB-0794-4ABF-A2BA-5F3E8E89BF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2" y="1774841"/>
            <a:ext cx="5055907" cy="32449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0;p11">
            <a:extLst>
              <a:ext uri="{FF2B5EF4-FFF2-40B4-BE49-F238E27FC236}">
                <a16:creationId xmlns:a16="http://schemas.microsoft.com/office/drawing/2014/main" id="{C1D6969C-842F-408D-9C29-3A59341A61F8}"/>
              </a:ext>
            </a:extLst>
          </p:cNvPr>
          <p:cNvSpPr txBox="1">
            <a:spLocks/>
          </p:cNvSpPr>
          <p:nvPr/>
        </p:nvSpPr>
        <p:spPr>
          <a:xfrm>
            <a:off x="6096000" y="1690749"/>
            <a:ext cx="5951456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Acc(</a:t>
            </a:r>
            <a:r>
              <a:rPr lang="ko-KR" altLang="en-US" sz="2500" b="1" dirty="0">
                <a:solidFill>
                  <a:srgbClr val="FFFFFF"/>
                </a:solidFill>
              </a:rPr>
              <a:t>가속도</a:t>
            </a:r>
            <a:r>
              <a:rPr lang="en-US" altLang="ko-KR" sz="2500" b="1" dirty="0">
                <a:solidFill>
                  <a:srgbClr val="FFFFFF"/>
                </a:solidFill>
              </a:rPr>
              <a:t>), Gyro(</a:t>
            </a:r>
            <a:r>
              <a:rPr lang="ko-KR" altLang="en-US" sz="2500" b="1" dirty="0">
                <a:solidFill>
                  <a:srgbClr val="FFFFFF"/>
                </a:solidFill>
              </a:rPr>
              <a:t>각속도</a:t>
            </a:r>
            <a:r>
              <a:rPr lang="en-US" altLang="ko-KR" sz="2500" b="1" dirty="0">
                <a:solidFill>
                  <a:srgbClr val="FFFFFF"/>
                </a:solidFill>
              </a:rPr>
              <a:t>),Mag(</a:t>
            </a:r>
            <a:r>
              <a:rPr lang="ko-KR" altLang="en-US" sz="2500" b="1" dirty="0">
                <a:solidFill>
                  <a:srgbClr val="FFFFFF"/>
                </a:solidFill>
              </a:rPr>
              <a:t>지자기</a:t>
            </a:r>
            <a:r>
              <a:rPr lang="en-US" altLang="ko-KR" sz="2500" b="1" dirty="0">
                <a:solidFill>
                  <a:srgbClr val="FFFFFF"/>
                </a:solidFill>
              </a:rPr>
              <a:t>)</a:t>
            </a:r>
          </a:p>
          <a:p>
            <a:pPr marL="69850">
              <a:buClr>
                <a:srgbClr val="FFFFFF"/>
              </a:buClr>
              <a:buSzPts val="2500"/>
              <a:buNone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 err="1">
                <a:solidFill>
                  <a:srgbClr val="FFFFFF"/>
                </a:solidFill>
              </a:rPr>
              <a:t>IsCorrect</a:t>
            </a:r>
            <a:r>
              <a:rPr lang="en-US" altLang="ko-KR" sz="2500" b="1" dirty="0">
                <a:solidFill>
                  <a:srgbClr val="FFFFFF"/>
                </a:solidFill>
              </a:rPr>
              <a:t> – 0, 1</a:t>
            </a:r>
          </a:p>
          <a:p>
            <a:pPr marL="69850">
              <a:buClr>
                <a:srgbClr val="FFFFFF"/>
              </a:buClr>
              <a:buSzPts val="2500"/>
              <a:buNone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 err="1">
                <a:solidFill>
                  <a:srgbClr val="FFFFFF"/>
                </a:solidFill>
              </a:rPr>
              <a:t>badType</a:t>
            </a:r>
            <a:r>
              <a:rPr lang="en-US" altLang="ko-KR" sz="2500" b="1" dirty="0">
                <a:solidFill>
                  <a:srgbClr val="FFFFFF"/>
                </a:solidFill>
              </a:rPr>
              <a:t> – 0, 1, 2, 3, 4, 5</a:t>
            </a:r>
          </a:p>
          <a:p>
            <a:pPr marL="69850">
              <a:buClr>
                <a:srgbClr val="FFFFFF"/>
              </a:buClr>
              <a:buSzPts val="2500"/>
              <a:buNone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User – 1, 2, 3</a:t>
            </a:r>
            <a:endParaRPr lang="ko-KR" altLang="en-US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ko-KR" altLang="en-US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ko-KR" altLang="en-US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ko-KR" altLang="en-US" sz="2500" b="1" dirty="0">
              <a:solidFill>
                <a:srgbClr val="FFFFFF"/>
              </a:solidFill>
            </a:endParaRPr>
          </a:p>
          <a:p>
            <a:pPr marL="457200" indent="-387350">
              <a:buClr>
                <a:srgbClr val="FFFFFF"/>
              </a:buClr>
              <a:buSzPts val="2500"/>
            </a:pPr>
            <a:endParaRPr lang="ko-KR" altLang="en-US" sz="2000" b="1" u="sng" dirty="0">
              <a:solidFill>
                <a:srgbClr val="FFFFFF"/>
              </a:solidFill>
            </a:endParaRPr>
          </a:p>
          <a:p>
            <a:pPr marL="342900" indent="-342900"/>
            <a:endParaRPr lang="ko-KR" altLang="en-US" sz="2000" b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센서 데이터 수집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A27D759-3DB9-45AD-8BA0-5DDF8E5ED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37245"/>
              </p:ext>
            </p:extLst>
          </p:nvPr>
        </p:nvGraphicFramePr>
        <p:xfrm>
          <a:off x="1363744" y="2456864"/>
          <a:ext cx="9464512" cy="194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334">
                  <a:extLst>
                    <a:ext uri="{9D8B030D-6E8A-4147-A177-3AD203B41FA5}">
                      <a16:colId xmlns:a16="http://schemas.microsoft.com/office/drawing/2014/main" val="828915876"/>
                    </a:ext>
                  </a:extLst>
                </a:gridCol>
                <a:gridCol w="1099794">
                  <a:extLst>
                    <a:ext uri="{9D8B030D-6E8A-4147-A177-3AD203B41FA5}">
                      <a16:colId xmlns:a16="http://schemas.microsoft.com/office/drawing/2014/main" val="3958325874"/>
                    </a:ext>
                  </a:extLst>
                </a:gridCol>
                <a:gridCol w="1183064">
                  <a:extLst>
                    <a:ext uri="{9D8B030D-6E8A-4147-A177-3AD203B41FA5}">
                      <a16:colId xmlns:a16="http://schemas.microsoft.com/office/drawing/2014/main" val="1548789379"/>
                    </a:ext>
                  </a:extLst>
                </a:gridCol>
                <a:gridCol w="1183064">
                  <a:extLst>
                    <a:ext uri="{9D8B030D-6E8A-4147-A177-3AD203B41FA5}">
                      <a16:colId xmlns:a16="http://schemas.microsoft.com/office/drawing/2014/main" val="1287419041"/>
                    </a:ext>
                  </a:extLst>
                </a:gridCol>
                <a:gridCol w="1183064">
                  <a:extLst>
                    <a:ext uri="{9D8B030D-6E8A-4147-A177-3AD203B41FA5}">
                      <a16:colId xmlns:a16="http://schemas.microsoft.com/office/drawing/2014/main" val="79734409"/>
                    </a:ext>
                  </a:extLst>
                </a:gridCol>
                <a:gridCol w="1183064">
                  <a:extLst>
                    <a:ext uri="{9D8B030D-6E8A-4147-A177-3AD203B41FA5}">
                      <a16:colId xmlns:a16="http://schemas.microsoft.com/office/drawing/2014/main" val="3882064563"/>
                    </a:ext>
                  </a:extLst>
                </a:gridCol>
                <a:gridCol w="1183064">
                  <a:extLst>
                    <a:ext uri="{9D8B030D-6E8A-4147-A177-3AD203B41FA5}">
                      <a16:colId xmlns:a16="http://schemas.microsoft.com/office/drawing/2014/main" val="907647289"/>
                    </a:ext>
                  </a:extLst>
                </a:gridCol>
                <a:gridCol w="1183064">
                  <a:extLst>
                    <a:ext uri="{9D8B030D-6E8A-4147-A177-3AD203B41FA5}">
                      <a16:colId xmlns:a16="http://schemas.microsoft.com/office/drawing/2014/main" val="2712606239"/>
                    </a:ext>
                  </a:extLst>
                </a:gridCol>
              </a:tblGrid>
              <a:tr h="6100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lt1"/>
                          </a:solidFill>
                          <a:sym typeface="Lato Black"/>
                        </a:rPr>
                        <a:t>IsCorrect</a:t>
                      </a:r>
                      <a:endParaRPr lang="ko-KR" altLang="en-US" sz="1800" dirty="0">
                        <a:latin typeface="Lato" panose="020B0600000101010101" charset="0"/>
                      </a:endParaRPr>
                    </a:p>
                  </a:txBody>
                  <a:tcPr marL="118451" marR="118451" marT="59225" marB="59225">
                    <a:solidFill>
                      <a:srgbClr val="4DD6B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Lato" panose="020B0600000101010101" charset="0"/>
                      </a:endParaRPr>
                    </a:p>
                  </a:txBody>
                  <a:tcPr marL="118451" marR="118451" marT="59225" marB="59225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>
                        <a:latin typeface="Lato" panose="020B0600000101010101" charset="0"/>
                      </a:endParaRPr>
                    </a:p>
                  </a:txBody>
                  <a:tcPr marL="118451" marR="118451" marT="59225" marB="5922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4663"/>
                  </a:ext>
                </a:extLst>
              </a:tr>
              <a:tr h="6197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전체</a:t>
                      </a:r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Type1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Type2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Type3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Type4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Type5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extLst>
                  <a:ext uri="{0D108BD9-81ED-4DB2-BD59-A6C34878D82A}">
                    <a16:rowId xmlns:a16="http://schemas.microsoft.com/office/drawing/2014/main" val="3973640450"/>
                  </a:ext>
                </a:extLst>
              </a:tr>
              <a:tr h="619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lt1"/>
                          </a:solidFill>
                          <a:sym typeface="Lato Black"/>
                        </a:rPr>
                        <a:t>개수</a:t>
                      </a:r>
                      <a:endParaRPr lang="ko-KR" altLang="en-US" sz="1800" dirty="0">
                        <a:latin typeface="Lato" panose="020B0600000101010101" charset="0"/>
                      </a:endParaRPr>
                    </a:p>
                  </a:txBody>
                  <a:tcPr marL="118451" marR="118451" marT="59225" marB="59225">
                    <a:solidFill>
                      <a:srgbClr val="4DD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1140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3223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437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660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660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775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691</a:t>
                      </a:r>
                      <a:endParaRPr lang="ko-KR" altLang="en-US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118451" marR="118451" marT="59225" marB="59225"/>
                </a:tc>
                <a:extLst>
                  <a:ext uri="{0D108BD9-81ED-4DB2-BD59-A6C34878D82A}">
                    <a16:rowId xmlns:a16="http://schemas.microsoft.com/office/drawing/2014/main" val="15376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5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머신 러닝 학습 결과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8525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머신 러닝 </a:t>
            </a:r>
            <a:r>
              <a:rPr lang="ko-KR" alt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학습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 err="1">
                <a:solidFill>
                  <a:srgbClr val="FFFFFF"/>
                </a:solidFill>
              </a:rPr>
              <a:t>전처리</a:t>
            </a:r>
            <a:r>
              <a:rPr lang="ko-KR" altLang="en-US" sz="2500" b="1" dirty="0">
                <a:solidFill>
                  <a:srgbClr val="FFFFFF"/>
                </a:solidFill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</a:rPr>
              <a:t>– Max Normalization</a:t>
            </a: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SVM – C, gamma</a:t>
            </a: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Decision Tree – </a:t>
            </a:r>
            <a:r>
              <a:rPr lang="en-US" altLang="ko-KR" sz="2500" b="1" dirty="0" err="1">
                <a:solidFill>
                  <a:srgbClr val="FFFFFF"/>
                </a:solidFill>
              </a:rPr>
              <a:t>max_depth</a:t>
            </a:r>
            <a:r>
              <a:rPr lang="en-US" altLang="ko-KR" sz="2500" b="1" dirty="0">
                <a:solidFill>
                  <a:srgbClr val="FFFFFF"/>
                </a:solidFill>
              </a:rPr>
              <a:t>, </a:t>
            </a:r>
            <a:r>
              <a:rPr lang="en-US" altLang="ko-KR" sz="2500" b="1" dirty="0" err="1">
                <a:solidFill>
                  <a:srgbClr val="FFFFFF"/>
                </a:solidFill>
              </a:rPr>
              <a:t>min_samples_split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column- ① [acc, gyro] ② [acc, gyro, mag]</a:t>
            </a:r>
            <a:r>
              <a:rPr lang="ko-KR" altLang="en-US" sz="2500" b="1" dirty="0">
                <a:solidFill>
                  <a:srgbClr val="FFFFFF"/>
                </a:solidFill>
              </a:rPr>
              <a:t> </a:t>
            </a:r>
            <a:endParaRPr lang="en-US" altLang="ko-KR" sz="2500" b="1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4496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목차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1" y="1746372"/>
            <a:ext cx="5261810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r>
              <a:rPr lang="ko-KR" altLang="en-US" sz="2500" b="1" dirty="0">
                <a:solidFill>
                  <a:srgbClr val="FFFFFF"/>
                </a:solidFill>
              </a:rPr>
              <a:t>프로젝트 배경 및 목표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r>
              <a:rPr lang="en-US" altLang="ko-KR" sz="2500" b="1" dirty="0">
                <a:solidFill>
                  <a:srgbClr val="FFFFFF"/>
                </a:solidFill>
              </a:rPr>
              <a:t>App</a:t>
            </a:r>
            <a:r>
              <a:rPr lang="ko-KR" altLang="en-US" sz="2500" b="1" dirty="0">
                <a:solidFill>
                  <a:srgbClr val="FFFFFF"/>
                </a:solidFill>
              </a:rPr>
              <a:t>의 주요 기능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r>
              <a:rPr lang="ko-KR" altLang="en-US" sz="2500" b="1" dirty="0">
                <a:solidFill>
                  <a:srgbClr val="FFFFFF"/>
                </a:solidFill>
              </a:rPr>
              <a:t>앉은 자세 정의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r>
              <a:rPr lang="ko-KR" altLang="en-US" sz="2500" b="1" dirty="0">
                <a:solidFill>
                  <a:srgbClr val="FFFFFF"/>
                </a:solidFill>
              </a:rPr>
              <a:t>앉은 자세 식별 알고리즘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r>
              <a:rPr lang="ko-KR" altLang="en-US" sz="2500" b="1" dirty="0">
                <a:solidFill>
                  <a:srgbClr val="FFFFFF"/>
                </a:solidFill>
              </a:rPr>
              <a:t>시스템 구조도 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AutoNum type="arabicPeriod"/>
            </a:pPr>
            <a:endParaRPr lang="ko-KR" altLang="en-US" sz="2000" b="1" u="sng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u="sng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110;p11">
            <a:extLst>
              <a:ext uri="{FF2B5EF4-FFF2-40B4-BE49-F238E27FC236}">
                <a16:creationId xmlns:a16="http://schemas.microsoft.com/office/drawing/2014/main" id="{5FEB93E3-DC6C-44A6-81FE-D91B917D4666}"/>
              </a:ext>
            </a:extLst>
          </p:cNvPr>
          <p:cNvSpPr txBox="1">
            <a:spLocks/>
          </p:cNvSpPr>
          <p:nvPr/>
        </p:nvSpPr>
        <p:spPr>
          <a:xfrm>
            <a:off x="6095999" y="1746372"/>
            <a:ext cx="5261810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r>
              <a:rPr lang="en-US" altLang="ko-KR" sz="2500" b="1" dirty="0">
                <a:solidFill>
                  <a:srgbClr val="FFFFFF"/>
                </a:solidFill>
              </a:rPr>
              <a:t>User Interface </a:t>
            </a:r>
            <a:r>
              <a:rPr lang="ko-KR" altLang="en-US" sz="2500" b="1" dirty="0">
                <a:solidFill>
                  <a:srgbClr val="FFFFFF"/>
                </a:solidFill>
              </a:rPr>
              <a:t>및 사용자 메뉴얼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r>
              <a:rPr lang="ko-KR" altLang="en-US" sz="2500" b="1" dirty="0">
                <a:solidFill>
                  <a:srgbClr val="FFFFFF"/>
                </a:solidFill>
              </a:rPr>
              <a:t>센서 데이터 수집 결과</a:t>
            </a:r>
            <a:endParaRPr lang="en-US" altLang="ko-KR" sz="2000" b="1" u="sng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endParaRPr lang="en-US" altLang="ko-KR" sz="2000" b="1" u="sng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r>
              <a:rPr lang="ko-KR" altLang="en-US" sz="2500" b="1" dirty="0">
                <a:solidFill>
                  <a:srgbClr val="FFFFFF"/>
                </a:solidFill>
              </a:rPr>
              <a:t>머신 러닝 학습 결과 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endParaRPr lang="en-US" altLang="ko-KR" sz="2000" b="1" u="sng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r>
              <a:rPr lang="en-US" altLang="ko-KR" sz="2500" b="1" dirty="0">
                <a:solidFill>
                  <a:srgbClr val="FFFFFF"/>
                </a:solidFill>
              </a:rPr>
              <a:t>Test</a:t>
            </a:r>
            <a:r>
              <a:rPr lang="ko-KR" altLang="en-US" sz="2500" b="1" dirty="0">
                <a:solidFill>
                  <a:srgbClr val="FFFFFF"/>
                </a:solidFill>
              </a:rPr>
              <a:t> 결과 및 기대 효과 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69850">
              <a:buClr>
                <a:srgbClr val="FFFFFF"/>
              </a:buClr>
              <a:buSzPts val="2500"/>
              <a:buNone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527050" indent="-457200">
              <a:buClr>
                <a:srgbClr val="FFFFFF"/>
              </a:buClr>
              <a:buSzPts val="2500"/>
              <a:buFont typeface="+mj-lt"/>
              <a:buAutoNum type="arabicPeriod" startAt="6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>
              <a:buFont typeface="Arial"/>
              <a:buNone/>
            </a:pPr>
            <a:endParaRPr lang="ko-KR" altLang="en-US" sz="2000" b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4520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머신 러닝 학습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column- ① [acc, gyro]</a:t>
            </a: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column- ② [acc, gyro, mag]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6C6A35F-531A-40A9-B79E-77E8744E00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90" y="2422548"/>
            <a:ext cx="6050804" cy="1600339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FF6E2BC-42CB-44D8-96CC-857FC840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85" y="2422548"/>
            <a:ext cx="4549534" cy="1402202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70EDD10-8FAF-47B0-963E-A200DE1009FE}"/>
              </a:ext>
            </a:extLst>
          </p:cNvPr>
          <p:cNvSpPr/>
          <p:nvPr/>
        </p:nvSpPr>
        <p:spPr>
          <a:xfrm>
            <a:off x="5354934" y="3469064"/>
            <a:ext cx="1511900" cy="553826"/>
          </a:xfrm>
          <a:prstGeom prst="donut">
            <a:avLst>
              <a:gd name="adj" fmla="val 16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3E49E1F-FDB3-4D07-A976-8156C035E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22" y="4696643"/>
            <a:ext cx="6058425" cy="1585097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4AAC381-7712-44FE-B48E-D2E17A851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820" y="4696643"/>
            <a:ext cx="4564776" cy="1409822"/>
          </a:xfrm>
          <a:prstGeom prst="rect">
            <a:avLst/>
          </a:prstGeom>
        </p:spPr>
      </p:pic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D1C04C09-7001-456E-B5FE-C9D6A72A0F87}"/>
              </a:ext>
            </a:extLst>
          </p:cNvPr>
          <p:cNvSpPr/>
          <p:nvPr/>
        </p:nvSpPr>
        <p:spPr>
          <a:xfrm>
            <a:off x="3821884" y="5335565"/>
            <a:ext cx="1511900" cy="553826"/>
          </a:xfrm>
          <a:prstGeom prst="donut">
            <a:avLst>
              <a:gd name="adj" fmla="val 16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Google Shape;108;p11">
            <a:extLst>
              <a:ext uri="{FF2B5EF4-FFF2-40B4-BE49-F238E27FC236}">
                <a16:creationId xmlns:a16="http://schemas.microsoft.com/office/drawing/2014/main" id="{0CBD6F91-7012-4470-A21A-54DAB42555C8}"/>
              </a:ext>
            </a:extLst>
          </p:cNvPr>
          <p:cNvSpPr txBox="1"/>
          <p:nvPr/>
        </p:nvSpPr>
        <p:spPr>
          <a:xfrm>
            <a:off x="5879099" y="583350"/>
            <a:ext cx="4520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IsCorrect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969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4520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머신 러닝 학습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column- ① [acc, gyro]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70EDD10-8FAF-47B0-963E-A200DE1009FE}"/>
              </a:ext>
            </a:extLst>
          </p:cNvPr>
          <p:cNvSpPr/>
          <p:nvPr/>
        </p:nvSpPr>
        <p:spPr>
          <a:xfrm>
            <a:off x="5354934" y="3469064"/>
            <a:ext cx="1511900" cy="553826"/>
          </a:xfrm>
          <a:prstGeom prst="donut">
            <a:avLst>
              <a:gd name="adj" fmla="val 16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Google Shape;108;p11">
            <a:extLst>
              <a:ext uri="{FF2B5EF4-FFF2-40B4-BE49-F238E27FC236}">
                <a16:creationId xmlns:a16="http://schemas.microsoft.com/office/drawing/2014/main" id="{0CBD6F91-7012-4470-A21A-54DAB42555C8}"/>
              </a:ext>
            </a:extLst>
          </p:cNvPr>
          <p:cNvSpPr txBox="1"/>
          <p:nvPr/>
        </p:nvSpPr>
        <p:spPr>
          <a:xfrm>
            <a:off x="5879099" y="583350"/>
            <a:ext cx="4520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Decision Tree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F3C751A-7992-4074-BD3B-307A5679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90" y="2437790"/>
            <a:ext cx="6073666" cy="277392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029A44A-A612-4EA3-96FC-A8797ADB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33" y="2437790"/>
            <a:ext cx="4717189" cy="2613887"/>
          </a:xfrm>
          <a:prstGeom prst="rect">
            <a:avLst/>
          </a:prstGeom>
        </p:spPr>
      </p:pic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86F189F0-DB9C-4652-A5EB-D159BCF6B7C1}"/>
              </a:ext>
            </a:extLst>
          </p:cNvPr>
          <p:cNvSpPr/>
          <p:nvPr/>
        </p:nvSpPr>
        <p:spPr>
          <a:xfrm>
            <a:off x="5295145" y="4276226"/>
            <a:ext cx="1722787" cy="935484"/>
          </a:xfrm>
          <a:prstGeom prst="donut">
            <a:avLst>
              <a:gd name="adj" fmla="val 1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4520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머신 러닝 학습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column- ② [acc, gyro, mag]</a:t>
            </a:r>
            <a:r>
              <a:rPr lang="ko-KR" altLang="en-US" sz="2500" b="1" dirty="0">
                <a:solidFill>
                  <a:srgbClr val="FFFFFF"/>
                </a:solidFill>
              </a:rPr>
              <a:t> </a:t>
            </a:r>
            <a:endParaRPr lang="en-US" altLang="ko-KR" sz="2500" b="1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70EDD10-8FAF-47B0-963E-A200DE1009FE}"/>
              </a:ext>
            </a:extLst>
          </p:cNvPr>
          <p:cNvSpPr/>
          <p:nvPr/>
        </p:nvSpPr>
        <p:spPr>
          <a:xfrm>
            <a:off x="5354934" y="3469064"/>
            <a:ext cx="1511900" cy="553826"/>
          </a:xfrm>
          <a:prstGeom prst="donut">
            <a:avLst>
              <a:gd name="adj" fmla="val 16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Google Shape;108;p11">
            <a:extLst>
              <a:ext uri="{FF2B5EF4-FFF2-40B4-BE49-F238E27FC236}">
                <a16:creationId xmlns:a16="http://schemas.microsoft.com/office/drawing/2014/main" id="{0CBD6F91-7012-4470-A21A-54DAB42555C8}"/>
              </a:ext>
            </a:extLst>
          </p:cNvPr>
          <p:cNvSpPr txBox="1"/>
          <p:nvPr/>
        </p:nvSpPr>
        <p:spPr>
          <a:xfrm>
            <a:off x="5879099" y="583350"/>
            <a:ext cx="4520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Decision Tree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7452876-42C7-4E88-9F20-2A61FAFD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53" y="2445122"/>
            <a:ext cx="6050804" cy="2743438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0F44857-195C-421D-98FA-9452912F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33" y="2440447"/>
            <a:ext cx="4732430" cy="2613887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E94B53AA-7250-47DF-842D-E8CAC1A6EF11}"/>
              </a:ext>
            </a:extLst>
          </p:cNvPr>
          <p:cNvSpPr/>
          <p:nvPr/>
        </p:nvSpPr>
        <p:spPr>
          <a:xfrm>
            <a:off x="3742127" y="3545185"/>
            <a:ext cx="1722787" cy="935484"/>
          </a:xfrm>
          <a:prstGeom prst="donut">
            <a:avLst>
              <a:gd name="adj" fmla="val 1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머신 러닝 </a:t>
            </a:r>
            <a:r>
              <a:rPr lang="ko-KR" alt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학습 결과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1053010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SVM – column [acc, gyro, mag],</a:t>
            </a:r>
            <a:r>
              <a:rPr lang="ko-KR" altLang="en-US" sz="2500" b="1" dirty="0">
                <a:solidFill>
                  <a:srgbClr val="FFFFFF"/>
                </a:solidFill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</a:rPr>
              <a:t>C=1, gamma=1</a:t>
            </a: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Decision Tree – column [acc, gyro, mag],</a:t>
            </a:r>
            <a:r>
              <a:rPr lang="ko-KR" altLang="en-US" sz="2500" b="1" dirty="0">
                <a:solidFill>
                  <a:srgbClr val="FFFFFF"/>
                </a:solidFill>
              </a:rPr>
              <a:t> </a:t>
            </a:r>
            <a:r>
              <a:rPr lang="en-US" altLang="ko-KR" sz="2500" b="1" dirty="0" err="1">
                <a:solidFill>
                  <a:srgbClr val="FFFFFF"/>
                </a:solidFill>
              </a:rPr>
              <a:t>max_depth</a:t>
            </a:r>
            <a:r>
              <a:rPr lang="en-US" altLang="ko-KR" sz="2500" b="1" dirty="0">
                <a:solidFill>
                  <a:srgbClr val="FFFFFF"/>
                </a:solidFill>
              </a:rPr>
              <a:t>=5, </a:t>
            </a:r>
            <a:r>
              <a:rPr lang="en-US" altLang="ko-KR" sz="2500" b="1" dirty="0" err="1">
                <a:solidFill>
                  <a:srgbClr val="FFFFFF"/>
                </a:solidFill>
              </a:rPr>
              <a:t>min_samples_split</a:t>
            </a:r>
            <a:r>
              <a:rPr lang="en-US" altLang="ko-KR" sz="2500" b="1" dirty="0">
                <a:solidFill>
                  <a:srgbClr val="FFFFFF"/>
                </a:solidFill>
              </a:rPr>
              <a:t>=4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Test </a:t>
            </a:r>
            <a:r>
              <a:rPr lang="ko-KR" alt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결과 및 기대 효과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9244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Test </a:t>
            </a: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결과 및 기대 효과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E134112F-79AF-774A-9302-874B4911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87" y="1780064"/>
            <a:ext cx="2090926" cy="4527552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51EA091-9FC3-BD49-AA89-7B59412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512" y="1780064"/>
            <a:ext cx="2090926" cy="4527551"/>
          </a:xfrm>
          <a:prstGeom prst="rect">
            <a:avLst/>
          </a:prstGeom>
        </p:spPr>
      </p:pic>
      <p:pic>
        <p:nvPicPr>
          <p:cNvPr id="13" name="Picture 12" descr="A picture containing circle&#10;&#10;Description automatically generated">
            <a:extLst>
              <a:ext uri="{FF2B5EF4-FFF2-40B4-BE49-F238E27FC236}">
                <a16:creationId xmlns:a16="http://schemas.microsoft.com/office/drawing/2014/main" id="{436C8DF5-4D42-7C48-975B-B9368AB86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38" y="1780065"/>
            <a:ext cx="2090925" cy="4527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8F09E6-68B0-E145-AB23-C231720F9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4061" y="1780064"/>
            <a:ext cx="2090925" cy="4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Test </a:t>
            </a: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결과 및 기대 효과</a:t>
            </a: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습관적을 취하는 바르지  않은 앉은 자세를 지양하고 좋은 자세를 유도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치료 경과 및 향후 진료 방향을 위한 보조 자료</a:t>
            </a:r>
            <a:endParaRPr lang="en-US" altLang="ko-KR" sz="2500" b="1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700" b="1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프로젝트 배경 및 목표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93016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프로젝트 배경 및 목표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IT </a:t>
            </a:r>
            <a:r>
              <a:rPr lang="ko-KR" altLang="en-US" sz="2500" b="1" dirty="0">
                <a:solidFill>
                  <a:srgbClr val="FFFFFF"/>
                </a:solidFill>
              </a:rPr>
              <a:t>기기 사용 시간 증가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 err="1">
                <a:solidFill>
                  <a:srgbClr val="FFFFFF"/>
                </a:solidFill>
              </a:rPr>
              <a:t>Untact</a:t>
            </a:r>
            <a:r>
              <a:rPr lang="en-US" altLang="ko-KR" sz="2500" b="1" dirty="0">
                <a:solidFill>
                  <a:srgbClr val="FFFFFF"/>
                </a:solidFill>
              </a:rPr>
              <a:t> </a:t>
            </a:r>
            <a:r>
              <a:rPr lang="ko-KR" altLang="en-US" sz="2500" b="1" dirty="0">
                <a:solidFill>
                  <a:srgbClr val="FFFFFF"/>
                </a:solidFill>
              </a:rPr>
              <a:t>시대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en-US" altLang="ko-KR" sz="2500" b="1" dirty="0">
                <a:solidFill>
                  <a:srgbClr val="FFFFFF"/>
                </a:solidFill>
              </a:rPr>
              <a:t>IoT</a:t>
            </a:r>
            <a:r>
              <a:rPr lang="ko-KR" altLang="en-US" sz="2500" b="1" dirty="0">
                <a:solidFill>
                  <a:srgbClr val="FFFFFF"/>
                </a:solidFill>
              </a:rPr>
              <a:t>의 발전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69850">
              <a:buClr>
                <a:srgbClr val="FFFFFF"/>
              </a:buClr>
              <a:buSzPts val="2500"/>
              <a:buNone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올바른 앉은 자세 습관을 위한 </a:t>
            </a:r>
            <a:r>
              <a:rPr lang="en-US" altLang="ko-KR" sz="2500" b="1" dirty="0">
                <a:solidFill>
                  <a:srgbClr val="FFFFFF"/>
                </a:solidFill>
              </a:rPr>
              <a:t>‘</a:t>
            </a:r>
            <a:r>
              <a:rPr lang="ko-KR" altLang="en-US" sz="2500" b="1" dirty="0">
                <a:solidFill>
                  <a:srgbClr val="FFFFFF"/>
                </a:solidFill>
              </a:rPr>
              <a:t>센서 기반 앱</a:t>
            </a:r>
            <a:r>
              <a:rPr lang="en-US" altLang="ko-KR" sz="2500" b="1" dirty="0">
                <a:solidFill>
                  <a:srgbClr val="FFFFFF"/>
                </a:solidFill>
              </a:rPr>
              <a:t>’</a:t>
            </a:r>
            <a:r>
              <a:rPr lang="ko-KR" altLang="en-US" sz="2500" b="1" dirty="0">
                <a:solidFill>
                  <a:srgbClr val="FFFFFF"/>
                </a:solidFill>
              </a:rPr>
              <a:t> 개발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57200" indent="-387350">
              <a:buClr>
                <a:srgbClr val="FFFFFF"/>
              </a:buClr>
              <a:buSzPts val="2500"/>
            </a:pPr>
            <a:endParaRPr lang="ko-KR" altLang="en-US" sz="2000" b="1" u="sng" dirty="0">
              <a:solidFill>
                <a:srgbClr val="FFFFFF"/>
              </a:solidFill>
            </a:endParaRPr>
          </a:p>
          <a:p>
            <a:pPr marL="342900" indent="-342900"/>
            <a:endParaRPr sz="2000" b="1" u="sng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App</a:t>
            </a:r>
            <a:r>
              <a:rPr lang="ko-KR" alt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의 주요 기능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1776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App</a:t>
            </a:r>
            <a:r>
              <a:rPr lang="ko-KR" altLang="en-US" sz="3600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의 주요 기능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34190" y="1748792"/>
            <a:ext cx="10553388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사용자가 취하고 있는 앉은 자세 분류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사용자의 앉은 자세 경향성 제공</a:t>
            </a:r>
            <a:endParaRPr lang="en-US" altLang="ko-KR" sz="2500" b="1" dirty="0">
              <a:solidFill>
                <a:srgbClr val="FFFF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700" b="1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앉은 자세 정의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4002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4190" y="583350"/>
            <a:ext cx="927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앉은 자세 정의</a:t>
            </a:r>
            <a:endParaRPr sz="3600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918298" y="1255729"/>
            <a:ext cx="914602" cy="0"/>
          </a:xfrm>
          <a:prstGeom prst="straightConnector1">
            <a:avLst/>
          </a:prstGeom>
          <a:noFill/>
          <a:ln w="57150" cap="flat" cmpd="sng">
            <a:solidFill>
              <a:srgbClr val="01CEA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개체 틀 2">
            <a:extLst>
              <a:ext uri="{FF2B5EF4-FFF2-40B4-BE49-F238E27FC236}">
                <a16:creationId xmlns:a16="http://schemas.microsoft.com/office/drawing/2014/main" id="{E97C0CCC-6E1D-4D07-81E9-8E8CE4A342E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716" b="2716"/>
          <a:stretch>
            <a:fillRect/>
          </a:stretch>
        </p:blipFill>
        <p:spPr>
          <a:xfrm>
            <a:off x="833438" y="1749425"/>
            <a:ext cx="4887418" cy="20967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4863D3-0BE5-40AF-AF71-0670BAD8E844}"/>
              </a:ext>
            </a:extLst>
          </p:cNvPr>
          <p:cNvSpPr/>
          <p:nvPr/>
        </p:nvSpPr>
        <p:spPr>
          <a:xfrm>
            <a:off x="650449" y="6240543"/>
            <a:ext cx="2535811" cy="495293"/>
          </a:xfrm>
          <a:prstGeom prst="rect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image9.png">
            <a:extLst>
              <a:ext uri="{FF2B5EF4-FFF2-40B4-BE49-F238E27FC236}">
                <a16:creationId xmlns:a16="http://schemas.microsoft.com/office/drawing/2014/main" id="{E1371527-73DF-410C-B197-3E49A383409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18298" y="4587725"/>
            <a:ext cx="1012190" cy="911225"/>
          </a:xfrm>
          <a:prstGeom prst="rect">
            <a:avLst/>
          </a:prstGeom>
          <a:ln/>
        </p:spPr>
      </p:pic>
      <p:pic>
        <p:nvPicPr>
          <p:cNvPr id="9" name="image3.png">
            <a:extLst>
              <a:ext uri="{FF2B5EF4-FFF2-40B4-BE49-F238E27FC236}">
                <a16:creationId xmlns:a16="http://schemas.microsoft.com/office/drawing/2014/main" id="{FC81497A-27EB-4685-B1E8-CDED918FFBCE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362747" y="4581058"/>
            <a:ext cx="960120" cy="924560"/>
          </a:xfrm>
          <a:prstGeom prst="rect">
            <a:avLst/>
          </a:prstGeom>
          <a:ln/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2C7AF3E4-FF14-421D-9E5D-F006A38BB751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755126" y="4574390"/>
            <a:ext cx="998220" cy="924560"/>
          </a:xfrm>
          <a:prstGeom prst="rect">
            <a:avLst/>
          </a:prstGeom>
          <a:ln/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2BAB1AAF-6220-439E-94D6-94A08CEA495E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185605" y="4576294"/>
            <a:ext cx="952500" cy="934085"/>
          </a:xfrm>
          <a:prstGeom prst="rect">
            <a:avLst/>
          </a:prstGeom>
          <a:ln/>
        </p:spPr>
      </p:pic>
      <p:pic>
        <p:nvPicPr>
          <p:cNvPr id="12" name="image12.png">
            <a:extLst>
              <a:ext uri="{FF2B5EF4-FFF2-40B4-BE49-F238E27FC236}">
                <a16:creationId xmlns:a16="http://schemas.microsoft.com/office/drawing/2014/main" id="{86FF9625-97D8-468B-9A91-D566F553498B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6570364" y="4570580"/>
            <a:ext cx="989965" cy="928370"/>
          </a:xfrm>
          <a:prstGeom prst="rect">
            <a:avLst/>
          </a:prstGeom>
          <a:ln/>
        </p:spPr>
      </p:pic>
      <p:sp>
        <p:nvSpPr>
          <p:cNvPr id="13" name="Google Shape;110;p11">
            <a:extLst>
              <a:ext uri="{FF2B5EF4-FFF2-40B4-BE49-F238E27FC236}">
                <a16:creationId xmlns:a16="http://schemas.microsoft.com/office/drawing/2014/main" id="{84E8C969-D387-4286-A393-5FD95882538F}"/>
              </a:ext>
            </a:extLst>
          </p:cNvPr>
          <p:cNvSpPr txBox="1">
            <a:spLocks/>
          </p:cNvSpPr>
          <p:nvPr/>
        </p:nvSpPr>
        <p:spPr>
          <a:xfrm>
            <a:off x="6096000" y="1690749"/>
            <a:ext cx="5527249" cy="452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올바른 앉은 자세</a:t>
            </a: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en-US" altLang="ko-KR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r>
              <a:rPr lang="ko-KR" altLang="en-US" sz="2500" b="1" dirty="0">
                <a:solidFill>
                  <a:srgbClr val="FFFFFF"/>
                </a:solidFill>
              </a:rPr>
              <a:t>올바르지 않은 앉은 자세 </a:t>
            </a:r>
            <a:r>
              <a:rPr lang="en-US" altLang="ko-KR" sz="2500" b="1" dirty="0">
                <a:solidFill>
                  <a:srgbClr val="FFFFFF"/>
                </a:solidFill>
              </a:rPr>
              <a:t>5</a:t>
            </a:r>
            <a:r>
              <a:rPr lang="ko-KR" altLang="en-US" sz="2500" b="1" dirty="0">
                <a:solidFill>
                  <a:srgbClr val="FFFFFF"/>
                </a:solidFill>
              </a:rPr>
              <a:t>가지</a:t>
            </a:r>
          </a:p>
          <a:p>
            <a:pPr marL="412750" indent="-342900">
              <a:buClr>
                <a:srgbClr val="FFFFFF"/>
              </a:buClr>
              <a:buSzPts val="2500"/>
            </a:pPr>
            <a:endParaRPr lang="ko-KR" altLang="en-US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ko-KR" altLang="en-US" sz="2500" b="1" dirty="0">
              <a:solidFill>
                <a:srgbClr val="FFFFFF"/>
              </a:solidFill>
            </a:endParaRPr>
          </a:p>
          <a:p>
            <a:pPr marL="412750" indent="-342900">
              <a:buClr>
                <a:srgbClr val="FFFFFF"/>
              </a:buClr>
              <a:buSzPts val="2500"/>
            </a:pPr>
            <a:endParaRPr lang="ko-KR" altLang="en-US" sz="2500" b="1" dirty="0">
              <a:solidFill>
                <a:srgbClr val="FFFFFF"/>
              </a:solidFill>
            </a:endParaRPr>
          </a:p>
          <a:p>
            <a:pPr marL="457200" indent="-387350">
              <a:buClr>
                <a:srgbClr val="FFFFFF"/>
              </a:buClr>
              <a:buSzPts val="2500"/>
            </a:pPr>
            <a:endParaRPr lang="ko-KR" altLang="en-US" sz="2000" b="1" u="sng" dirty="0">
              <a:solidFill>
                <a:srgbClr val="FFFFFF"/>
              </a:solidFill>
            </a:endParaRPr>
          </a:p>
          <a:p>
            <a:pPr marL="342900" indent="-342900"/>
            <a:endParaRPr lang="ko-KR" altLang="en-US" sz="2000" b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177800" y="2759550"/>
            <a:ext cx="98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7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앉은 자세 식별 알고리즘</a:t>
            </a:r>
            <a:endParaRPr sz="4700" b="1" i="0" u="none" strike="noStrike" cap="none" dirty="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6818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ZColor Dark Theme">
      <a:dk1>
        <a:srgbClr val="000000"/>
      </a:dk1>
      <a:lt1>
        <a:srgbClr val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4005</Words>
  <Application>Microsoft Macintosh PowerPoint</Application>
  <PresentationFormat>Widescreen</PresentationFormat>
  <Paragraphs>259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양승현</dc:creator>
  <cp:lastModifiedBy>Kim Geonwoo</cp:lastModifiedBy>
  <cp:revision>47</cp:revision>
  <dcterms:modified xsi:type="dcterms:W3CDTF">2021-07-18T11:56:21Z</dcterms:modified>
</cp:coreProperties>
</file>