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261" r:id="rId4"/>
    <p:sldId id="324" r:id="rId5"/>
    <p:sldId id="287" r:id="rId6"/>
    <p:sldId id="305" r:id="rId7"/>
    <p:sldId id="281" r:id="rId8"/>
    <p:sldId id="332" r:id="rId9"/>
    <p:sldId id="333" r:id="rId10"/>
    <p:sldId id="328" r:id="rId11"/>
    <p:sldId id="334" r:id="rId12"/>
    <p:sldId id="329" r:id="rId13"/>
    <p:sldId id="283" r:id="rId14"/>
    <p:sldId id="25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JI" initials="M" lastIdx="1" clrIdx="0">
    <p:extLst>
      <p:ext uri="{19B8F6BF-5375-455C-9EA6-DF929625EA0E}">
        <p15:presenceInfo xmlns:p15="http://schemas.microsoft.com/office/powerpoint/2012/main" userId="MIJ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0076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4" autoAdjust="0"/>
    <p:restoredTop sz="78763" autoAdjust="0"/>
  </p:normalViewPr>
  <p:slideViewPr>
    <p:cSldViewPr>
      <p:cViewPr varScale="1">
        <p:scale>
          <a:sx n="86" d="100"/>
          <a:sy n="86" d="100"/>
        </p:scale>
        <p:origin x="25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 custT="1"/>
      <dgm:spPr/>
      <dgm:t>
        <a:bodyPr/>
        <a:lstStyle/>
        <a:p>
          <a:pPr latinLnBrk="1"/>
          <a:r>
            <a:rPr lang="ko-KR" altLang="en-US" sz="2000" b="1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김가영</a:t>
          </a:r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 custT="1"/>
      <dgm:spPr/>
      <dgm:t>
        <a:bodyPr/>
        <a:lstStyle/>
        <a:p>
          <a:pPr latinLnBrk="1"/>
          <a:r>
            <a:rPr lang="ko-KR" altLang="en-US" sz="2000" b="1" spc="0" dirty="0" err="1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박미지</a:t>
          </a:r>
          <a:endParaRPr lang="ko-KR" altLang="en-US" sz="2000" b="1" spc="0" dirty="0">
            <a:latin typeface="나눔고딕OTF ExtraBold" panose="020D0904000000000000" pitchFamily="34" charset="-127"/>
            <a:ea typeface="나눔고딕OTF ExtraBold" panose="020D0904000000000000" pitchFamily="34" charset="-127"/>
          </a:endParaRPr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 custT="1"/>
      <dgm:spPr/>
      <dgm:t>
        <a:bodyPr/>
        <a:lstStyle/>
        <a:p>
          <a:pPr latinLnBrk="1"/>
          <a:r>
            <a:rPr lang="ko-KR" altLang="en-US" sz="2000" b="1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박수현</a:t>
          </a:r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 custT="1"/>
      <dgm:spPr/>
      <dgm:t>
        <a:bodyPr/>
        <a:lstStyle/>
        <a:p>
          <a:pPr algn="l" latinLnBrk="1">
            <a:lnSpc>
              <a:spcPct val="80000"/>
            </a:lnSpc>
            <a:buFont typeface="Wingdings" panose="05000000000000000000" pitchFamily="2" charset="2"/>
            <a:buChar char="ü"/>
          </a:pPr>
          <a:r>
            <a:rPr lang="ko-KR" altLang="en-US" sz="1600" b="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증상에 따른 </a:t>
          </a:r>
          <a:r>
            <a:rPr lang="en-US" altLang="ko-KR" sz="1600" b="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chat-bot </a:t>
          </a:r>
          <a:r>
            <a:rPr lang="ko-KR" altLang="en-US" sz="1600" b="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서비스</a:t>
          </a:r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 custT="1"/>
      <dgm:spPr/>
      <dgm:t>
        <a:bodyPr/>
        <a:lstStyle/>
        <a:p>
          <a:pPr algn="l" latinLnBrk="1">
            <a:lnSpc>
              <a:spcPct val="70000"/>
            </a:lnSpc>
            <a:buFont typeface="Wingdings" panose="05000000000000000000" pitchFamily="2" charset="2"/>
            <a:buChar char="ü"/>
          </a:pPr>
          <a:r>
            <a:rPr lang="ko-KR" altLang="en-US" sz="1600" b="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전체적 </a:t>
          </a:r>
          <a:r>
            <a:rPr lang="en-US" altLang="ko-KR" sz="1600" b="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App development &amp; maintenance</a:t>
          </a:r>
          <a:endParaRPr lang="ko-KR" altLang="en-US" sz="1600" b="0" spc="0" dirty="0">
            <a:latin typeface="나눔고딕OTF ExtraBold" panose="020D0904000000000000" pitchFamily="34" charset="-127"/>
            <a:ea typeface="나눔고딕OTF ExtraBold" panose="020D0904000000000000" pitchFamily="34" charset="-127"/>
          </a:endParaRP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 custT="1"/>
      <dgm:spPr/>
      <dgm:t>
        <a:bodyPr/>
        <a:lstStyle/>
        <a:p>
          <a:pPr algn="l" latinLnBrk="1">
            <a:lnSpc>
              <a:spcPct val="80000"/>
            </a:lnSpc>
            <a:buFont typeface="Wingdings" panose="05000000000000000000" pitchFamily="2" charset="2"/>
            <a:buChar char="ü"/>
          </a:pPr>
          <a:r>
            <a:rPr lang="en-US" altLang="ko-KR" sz="1600" b="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 </a:t>
          </a:r>
          <a:r>
            <a:rPr lang="ko-KR" altLang="en-US" sz="1600" b="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병원 및 지도 기능 구현</a:t>
          </a:r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3AE7AA55-B25C-41C8-B991-F5F11A9215C0}">
      <dgm:prSet phldrT="[텍스트]" custT="1"/>
      <dgm:spPr/>
      <dgm:t>
        <a:bodyPr/>
        <a:lstStyle/>
        <a:p>
          <a:pPr algn="l" latinLnBrk="1">
            <a:lnSpc>
              <a:spcPct val="80000"/>
            </a:lnSpc>
            <a:buFont typeface="Wingdings" panose="05000000000000000000" pitchFamily="2" charset="2"/>
            <a:buChar char="ü"/>
          </a:pPr>
          <a:r>
            <a:rPr lang="ko-KR" altLang="en-US" sz="1600" b="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증상 별 병원분류 및 가까운 병원 추천</a:t>
          </a:r>
        </a:p>
      </dgm:t>
    </dgm:pt>
    <dgm:pt modelId="{A35FC442-A5B7-4EB5-B7AF-1BA2EC5988A5}" type="parTrans" cxnId="{CD0449C5-BD4D-44A5-B321-74B68D9647BC}">
      <dgm:prSet/>
      <dgm:spPr/>
      <dgm:t>
        <a:bodyPr/>
        <a:lstStyle/>
        <a:p>
          <a:pPr latinLnBrk="1"/>
          <a:endParaRPr lang="ko-KR" altLang="en-US"/>
        </a:p>
      </dgm:t>
    </dgm:pt>
    <dgm:pt modelId="{22175D91-6591-4789-BC50-75D4C6AB2C96}" type="sibTrans" cxnId="{CD0449C5-BD4D-44A5-B321-74B68D9647BC}">
      <dgm:prSet/>
      <dgm:spPr/>
      <dgm:t>
        <a:bodyPr/>
        <a:lstStyle/>
        <a:p>
          <a:pPr latinLnBrk="1"/>
          <a:endParaRPr lang="ko-KR" altLang="en-US"/>
        </a:p>
      </dgm:t>
    </dgm:pt>
    <dgm:pt modelId="{00F6AD57-BEA4-4931-BE33-30050B37B671}">
      <dgm:prSet phldrT="[텍스트]" custT="1"/>
      <dgm:spPr/>
      <dgm:t>
        <a:bodyPr/>
        <a:lstStyle/>
        <a:p>
          <a:pPr algn="l" latinLnBrk="1">
            <a:lnSpc>
              <a:spcPct val="80000"/>
            </a:lnSpc>
            <a:buFont typeface="Wingdings" panose="05000000000000000000" pitchFamily="2" charset="2"/>
            <a:buChar char="ü"/>
          </a:pPr>
          <a:r>
            <a:rPr lang="ko-KR" altLang="en-US" sz="1600" b="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질병 코드에 대한 </a:t>
          </a:r>
          <a:r>
            <a:rPr lang="ko-KR" altLang="en-US" sz="1600" b="0" spc="0" dirty="0" err="1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질병명</a:t>
          </a:r>
          <a:r>
            <a:rPr lang="ko-KR" altLang="en-US" sz="1600" b="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 검색 기능</a:t>
          </a:r>
        </a:p>
      </dgm:t>
    </dgm:pt>
    <dgm:pt modelId="{654D3548-B56F-403D-80F9-D436DA080C6F}" type="parTrans" cxnId="{792011B0-64F3-492A-907F-7EBC90198502}">
      <dgm:prSet/>
      <dgm:spPr/>
      <dgm:t>
        <a:bodyPr/>
        <a:lstStyle/>
        <a:p>
          <a:pPr latinLnBrk="1"/>
          <a:endParaRPr lang="ko-KR" altLang="en-US"/>
        </a:p>
      </dgm:t>
    </dgm:pt>
    <dgm:pt modelId="{B5C02072-3029-42F9-A325-02344B1482FB}" type="sibTrans" cxnId="{792011B0-64F3-492A-907F-7EBC90198502}">
      <dgm:prSet/>
      <dgm:spPr/>
      <dgm:t>
        <a:bodyPr/>
        <a:lstStyle/>
        <a:p>
          <a:pPr latinLnBrk="1"/>
          <a:endParaRPr lang="ko-KR" altLang="en-US"/>
        </a:p>
      </dgm:t>
    </dgm:pt>
    <dgm:pt modelId="{9C5F6C59-E9FB-4FED-94F5-CC9C44122E8D}">
      <dgm:prSet phldrT="[텍스트]" custT="1"/>
      <dgm:spPr/>
      <dgm:t>
        <a:bodyPr/>
        <a:lstStyle/>
        <a:p>
          <a:pPr algn="l" latinLnBrk="1">
            <a:lnSpc>
              <a:spcPct val="80000"/>
            </a:lnSpc>
            <a:buFont typeface="Wingdings" panose="05000000000000000000" pitchFamily="2" charset="2"/>
            <a:buChar char="ü"/>
          </a:pPr>
          <a:r>
            <a:rPr lang="en-US" altLang="ko-KR" sz="1600" b="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DB </a:t>
          </a:r>
          <a:r>
            <a:rPr lang="ko-KR" altLang="en-US" sz="1600" b="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관리</a:t>
          </a:r>
        </a:p>
      </dgm:t>
    </dgm:pt>
    <dgm:pt modelId="{0C50322C-E1D7-4A3A-A751-4B8698D8CFC6}" type="parTrans" cxnId="{75B85200-EBD2-4896-94F4-721B4354A5D5}">
      <dgm:prSet/>
      <dgm:spPr/>
      <dgm:t>
        <a:bodyPr/>
        <a:lstStyle/>
        <a:p>
          <a:pPr latinLnBrk="1"/>
          <a:endParaRPr lang="ko-KR" altLang="en-US"/>
        </a:p>
      </dgm:t>
    </dgm:pt>
    <dgm:pt modelId="{CD4CD1AE-73B3-43B2-9713-3AA4A155199F}" type="sibTrans" cxnId="{75B85200-EBD2-4896-94F4-721B4354A5D5}">
      <dgm:prSet/>
      <dgm:spPr/>
      <dgm:t>
        <a:bodyPr/>
        <a:lstStyle/>
        <a:p>
          <a:pPr latinLnBrk="1"/>
          <a:endParaRPr lang="ko-KR" altLang="en-US"/>
        </a:p>
      </dgm:t>
    </dgm:pt>
    <dgm:pt modelId="{DDFDA3E9-A528-469C-910F-5987AC2DFBE4}">
      <dgm:prSet custT="1"/>
      <dgm:spPr/>
      <dgm:t>
        <a:bodyPr/>
        <a:lstStyle/>
        <a:p>
          <a:pPr algn="l" latinLnBrk="1">
            <a:lnSpc>
              <a:spcPct val="70000"/>
            </a:lnSpc>
            <a:buFont typeface="Wingdings" panose="05000000000000000000" pitchFamily="2" charset="2"/>
            <a:buChar char="ü"/>
          </a:pPr>
          <a:r>
            <a:rPr lang="en-US" altLang="ko-KR" sz="1600" b="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App prototype design &amp; UI</a:t>
          </a:r>
          <a:endParaRPr lang="ko-KR" altLang="en-US" sz="1600" b="0" spc="0" dirty="0">
            <a:latin typeface="나눔고딕OTF ExtraBold" panose="020D0904000000000000" pitchFamily="34" charset="-127"/>
            <a:ea typeface="나눔고딕OTF ExtraBold" panose="020D0904000000000000" pitchFamily="34" charset="-127"/>
          </a:endParaRPr>
        </a:p>
      </dgm:t>
    </dgm:pt>
    <dgm:pt modelId="{6BFE06B1-71D6-4E89-BAA4-8C298B02EB0F}" type="parTrans" cxnId="{8BB41752-1025-45F6-99C8-5B414B29E3D3}">
      <dgm:prSet/>
      <dgm:spPr/>
      <dgm:t>
        <a:bodyPr/>
        <a:lstStyle/>
        <a:p>
          <a:pPr latinLnBrk="1"/>
          <a:endParaRPr lang="ko-KR" altLang="en-US"/>
        </a:p>
      </dgm:t>
    </dgm:pt>
    <dgm:pt modelId="{DC728423-66F2-40D4-A888-6DF8354B1F4A}" type="sibTrans" cxnId="{8BB41752-1025-45F6-99C8-5B414B29E3D3}">
      <dgm:prSet/>
      <dgm:spPr/>
      <dgm:t>
        <a:bodyPr/>
        <a:lstStyle/>
        <a:p>
          <a:pPr latinLnBrk="1"/>
          <a:endParaRPr lang="ko-KR" altLang="en-US"/>
        </a:p>
      </dgm:t>
    </dgm:pt>
    <dgm:pt modelId="{53B74EE8-3D6D-4BE4-BA72-627DC9D1877B}">
      <dgm:prSet custT="1"/>
      <dgm:spPr/>
      <dgm:t>
        <a:bodyPr/>
        <a:lstStyle/>
        <a:p>
          <a:pPr algn="l" latinLnBrk="1">
            <a:lnSpc>
              <a:spcPct val="70000"/>
            </a:lnSpc>
            <a:buFont typeface="Wingdings" panose="05000000000000000000" pitchFamily="2" charset="2"/>
            <a:buChar char="ü"/>
          </a:pPr>
          <a:r>
            <a:rPr lang="ko-KR" altLang="en-US" sz="1600" b="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알람 기능 구현 및 사진 처리</a:t>
          </a:r>
        </a:p>
      </dgm:t>
    </dgm:pt>
    <dgm:pt modelId="{99232066-FF76-4827-B6D0-6E56BD14BC0D}" type="parTrans" cxnId="{A562BE16-61E2-4CED-AAF2-BF3CD9957B2F}">
      <dgm:prSet/>
      <dgm:spPr/>
      <dgm:t>
        <a:bodyPr/>
        <a:lstStyle/>
        <a:p>
          <a:pPr latinLnBrk="1"/>
          <a:endParaRPr lang="ko-KR" altLang="en-US"/>
        </a:p>
      </dgm:t>
    </dgm:pt>
    <dgm:pt modelId="{6A3E3E1E-BE15-4A12-B004-8844DFDDEA87}" type="sibTrans" cxnId="{A562BE16-61E2-4CED-AAF2-BF3CD9957B2F}">
      <dgm:prSet/>
      <dgm:spPr/>
      <dgm:t>
        <a:bodyPr/>
        <a:lstStyle/>
        <a:p>
          <a:pPr latinLnBrk="1"/>
          <a:endParaRPr lang="ko-KR" altLang="en-US"/>
        </a:p>
      </dgm:t>
    </dgm:pt>
    <dgm:pt modelId="{F3DE8A26-92EF-4DC9-89F0-0C33AD794E6D}">
      <dgm:prSet custT="1"/>
      <dgm:spPr/>
      <dgm:t>
        <a:bodyPr/>
        <a:lstStyle/>
        <a:p>
          <a:pPr algn="l" latinLnBrk="1">
            <a:lnSpc>
              <a:spcPct val="70000"/>
            </a:lnSpc>
            <a:buFont typeface="Wingdings" panose="05000000000000000000" pitchFamily="2" charset="2"/>
            <a:buChar char="ü"/>
          </a:pPr>
          <a:r>
            <a:rPr lang="ko-KR" altLang="en-US" sz="1600" b="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처방전 날짜 및 질병 코드 추출</a:t>
          </a:r>
        </a:p>
      </dgm:t>
    </dgm:pt>
    <dgm:pt modelId="{52EDEA5F-346B-4078-A52A-5A00E0D81024}" type="parTrans" cxnId="{0235DC3E-A72D-4BA8-A33C-939668D7B5D0}">
      <dgm:prSet/>
      <dgm:spPr/>
      <dgm:t>
        <a:bodyPr/>
        <a:lstStyle/>
        <a:p>
          <a:pPr latinLnBrk="1"/>
          <a:endParaRPr lang="ko-KR" altLang="en-US"/>
        </a:p>
      </dgm:t>
    </dgm:pt>
    <dgm:pt modelId="{7CC42FBF-AD93-4696-82A4-325E9A80FA08}" type="sibTrans" cxnId="{0235DC3E-A72D-4BA8-A33C-939668D7B5D0}">
      <dgm:prSet/>
      <dgm:spPr/>
      <dgm:t>
        <a:bodyPr/>
        <a:lstStyle/>
        <a:p>
          <a:pPr latinLnBrk="1"/>
          <a:endParaRPr lang="ko-KR" altLang="en-US"/>
        </a:p>
      </dgm:t>
    </dgm:pt>
    <dgm:pt modelId="{DFBB1BFA-54BA-4F0A-97CB-F053A0C318C1}">
      <dgm:prSet custT="1"/>
      <dgm:spPr/>
      <dgm:t>
        <a:bodyPr/>
        <a:lstStyle/>
        <a:p>
          <a:pPr algn="l" latinLnBrk="1">
            <a:lnSpc>
              <a:spcPct val="70000"/>
            </a:lnSpc>
            <a:buFont typeface="Wingdings" panose="05000000000000000000" pitchFamily="2" charset="2"/>
            <a:buChar char="ü"/>
          </a:pPr>
          <a:r>
            <a:rPr lang="en-US" altLang="ko-KR" sz="1600" b="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DB </a:t>
          </a:r>
          <a:r>
            <a:rPr lang="ko-KR" altLang="en-US" sz="1600" b="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설계</a:t>
          </a:r>
        </a:p>
      </dgm:t>
    </dgm:pt>
    <dgm:pt modelId="{8ED915A5-18BB-4F26-8675-519DE3209574}" type="parTrans" cxnId="{4EE9A35C-B33C-405F-8293-68194B9F17CF}">
      <dgm:prSet/>
      <dgm:spPr/>
      <dgm:t>
        <a:bodyPr/>
        <a:lstStyle/>
        <a:p>
          <a:pPr latinLnBrk="1"/>
          <a:endParaRPr lang="ko-KR" altLang="en-US"/>
        </a:p>
      </dgm:t>
    </dgm:pt>
    <dgm:pt modelId="{F75ED4C3-1A3B-42DA-9C19-C5C87EE94BC4}" type="sibTrans" cxnId="{4EE9A35C-B33C-405F-8293-68194B9F17CF}">
      <dgm:prSet/>
      <dgm:spPr/>
      <dgm:t>
        <a:bodyPr/>
        <a:lstStyle/>
        <a:p>
          <a:pPr latinLnBrk="1"/>
          <a:endParaRPr lang="ko-KR" altLang="en-US"/>
        </a:p>
      </dgm:t>
    </dgm:pt>
    <dgm:pt modelId="{07945FA1-02AC-4A8E-9906-C00EBAEA1BA0}">
      <dgm:prSet custT="1"/>
      <dgm:spPr/>
      <dgm:t>
        <a:bodyPr/>
        <a:lstStyle/>
        <a:p>
          <a:pPr algn="l" latinLnBrk="1">
            <a:lnSpc>
              <a:spcPct val="80000"/>
            </a:lnSpc>
            <a:buFont typeface="Wingdings" panose="05000000000000000000" pitchFamily="2" charset="2"/>
            <a:buChar char="ü"/>
          </a:pPr>
          <a:r>
            <a:rPr lang="en-US" altLang="ko-KR" sz="1600" b="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 </a:t>
          </a:r>
          <a:r>
            <a:rPr lang="ko-KR" altLang="en-US" sz="1600" b="0" spc="0" dirty="0" err="1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증상별</a:t>
          </a:r>
          <a:r>
            <a:rPr lang="ko-KR" altLang="en-US" sz="1600" b="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 병원 분류 및 가까운 병원 추천</a:t>
          </a:r>
        </a:p>
      </dgm:t>
    </dgm:pt>
    <dgm:pt modelId="{18FB290A-40B2-456E-9538-3BD983AE6D98}" type="parTrans" cxnId="{C05B071A-9AC6-4715-BD0D-BBBD0A8F40AE}">
      <dgm:prSet/>
      <dgm:spPr/>
      <dgm:t>
        <a:bodyPr/>
        <a:lstStyle/>
        <a:p>
          <a:pPr latinLnBrk="1"/>
          <a:endParaRPr lang="ko-KR" altLang="en-US"/>
        </a:p>
      </dgm:t>
    </dgm:pt>
    <dgm:pt modelId="{134FFC09-04C6-4D6D-9D72-0CD3EF7D4897}" type="sibTrans" cxnId="{C05B071A-9AC6-4715-BD0D-BBBD0A8F40AE}">
      <dgm:prSet/>
      <dgm:spPr/>
      <dgm:t>
        <a:bodyPr/>
        <a:lstStyle/>
        <a:p>
          <a:pPr latinLnBrk="1"/>
          <a:endParaRPr lang="ko-KR" altLang="en-US"/>
        </a:p>
      </dgm:t>
    </dgm:pt>
    <dgm:pt modelId="{8A099479-1710-40C6-9503-F5F860243FFD}">
      <dgm:prSet custT="1"/>
      <dgm:spPr/>
      <dgm:t>
        <a:bodyPr/>
        <a:lstStyle/>
        <a:p>
          <a:pPr algn="l" latinLnBrk="1">
            <a:lnSpc>
              <a:spcPct val="80000"/>
            </a:lnSpc>
            <a:buFont typeface="Wingdings" panose="05000000000000000000" pitchFamily="2" charset="2"/>
            <a:buChar char="ü"/>
          </a:pPr>
          <a:r>
            <a:rPr lang="ko-KR" altLang="en-US" sz="1600" b="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처방전 날자 및 질병코드 추출</a:t>
          </a:r>
        </a:p>
      </dgm:t>
    </dgm:pt>
    <dgm:pt modelId="{2EB7B1A8-122C-4EA6-991C-60F962F2C73C}" type="parTrans" cxnId="{2EED8DFD-D5FD-43C1-8CEC-94CDFC928B6F}">
      <dgm:prSet/>
      <dgm:spPr/>
      <dgm:t>
        <a:bodyPr/>
        <a:lstStyle/>
        <a:p>
          <a:pPr latinLnBrk="1"/>
          <a:endParaRPr lang="ko-KR" altLang="en-US"/>
        </a:p>
      </dgm:t>
    </dgm:pt>
    <dgm:pt modelId="{00D22983-DA07-4EB3-8EE8-E044DDD28F9E}" type="sibTrans" cxnId="{2EED8DFD-D5FD-43C1-8CEC-94CDFC928B6F}">
      <dgm:prSet/>
      <dgm:spPr/>
      <dgm:t>
        <a:bodyPr/>
        <a:lstStyle/>
        <a:p>
          <a:pPr latinLnBrk="1"/>
          <a:endParaRPr lang="ko-KR" altLang="en-US"/>
        </a:p>
      </dgm:t>
    </dgm:pt>
    <dgm:pt modelId="{F6EB5CB6-B951-432A-9DBE-F1DBA4545B9E}">
      <dgm:prSet custT="1"/>
      <dgm:spPr/>
      <dgm:t>
        <a:bodyPr/>
        <a:lstStyle/>
        <a:p>
          <a:pPr algn="l" latinLnBrk="1">
            <a:lnSpc>
              <a:spcPct val="80000"/>
            </a:lnSpc>
            <a:buFont typeface="Wingdings" panose="05000000000000000000" pitchFamily="2" charset="2"/>
            <a:buChar char="ü"/>
          </a:pPr>
          <a:r>
            <a:rPr lang="en-US" altLang="ko-KR" sz="1600" b="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DB </a:t>
          </a:r>
          <a:r>
            <a:rPr lang="ko-KR" altLang="en-US" sz="1600" b="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설계</a:t>
          </a:r>
        </a:p>
      </dgm:t>
    </dgm:pt>
    <dgm:pt modelId="{DBF84470-E66B-4951-B949-A30F9FE64CF9}" type="parTrans" cxnId="{14566A4E-E794-4D82-BAB8-5A460EF9FE4E}">
      <dgm:prSet/>
      <dgm:spPr/>
      <dgm:t>
        <a:bodyPr/>
        <a:lstStyle/>
        <a:p>
          <a:pPr latinLnBrk="1"/>
          <a:endParaRPr lang="ko-KR" altLang="en-US"/>
        </a:p>
      </dgm:t>
    </dgm:pt>
    <dgm:pt modelId="{41437867-B5FB-46FC-A772-222570C71E60}" type="sibTrans" cxnId="{14566A4E-E794-4D82-BAB8-5A460EF9FE4E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3" custScaleX="69136" custScaleY="80478">
        <dgm:presLayoutVars>
          <dgm:chMax val="1"/>
          <dgm:bulletEnabled val="1"/>
        </dgm:presLayoutVars>
      </dgm:prSet>
      <dgm:spPr/>
    </dgm:pt>
    <dgm:pt modelId="{889090AD-663B-4ED0-A45A-A9C709CE8D63}" type="pres">
      <dgm:prSet presAssocID="{877AC949-F131-4921-8CF4-B93A246D6EF1}" presName="descendantText" presStyleLbl="alignAccFollowNode1" presStyleIdx="0" presStyleCnt="3">
        <dgm:presLayoutVars>
          <dgm:bulletEnabled val="1"/>
        </dgm:presLayoutVars>
      </dgm:prSet>
      <dgm:spPr/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3" custScaleX="69753" custScaleY="76613">
        <dgm:presLayoutVars>
          <dgm:chMax val="1"/>
          <dgm:bulletEnabled val="1"/>
        </dgm:presLayoutVars>
      </dgm:prSet>
      <dgm:spPr/>
    </dgm:pt>
    <dgm:pt modelId="{F84BF070-0916-463F-A778-9C5D3B8EA536}" type="pres">
      <dgm:prSet presAssocID="{0F832752-6AC3-40D9-BC0E-B2B205FF2058}" presName="descendantText" presStyleLbl="alignAccFollowNode1" presStyleIdx="1" presStyleCnt="3">
        <dgm:presLayoutVars>
          <dgm:bulletEnabled val="1"/>
        </dgm:presLayoutVars>
      </dgm:prSet>
      <dgm:spPr/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3" custScaleX="69753" custScaleY="74183">
        <dgm:presLayoutVars>
          <dgm:chMax val="1"/>
          <dgm:bulletEnabled val="1"/>
        </dgm:presLayoutVars>
      </dgm:prSet>
      <dgm:spPr/>
    </dgm:pt>
    <dgm:pt modelId="{1352640B-BD9A-4EB6-9204-F6D0955D4FA3}" type="pres">
      <dgm:prSet presAssocID="{D9CCD4CE-91E4-4FA1-B0D1-959FD7B2F9A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5B85200-EBD2-4896-94F4-721B4354A5D5}" srcId="{877AC949-F131-4921-8CF4-B93A246D6EF1}" destId="{9C5F6C59-E9FB-4FED-94F5-CC9C44122E8D}" srcOrd="3" destOrd="0" parTransId="{0C50322C-E1D7-4A3A-A751-4B8698D8CFC6}" sibTransId="{CD4CD1AE-73B3-43B2-9713-3AA4A155199F}"/>
    <dgm:cxn modelId="{52D16A0F-7CF4-4C82-83D9-BD8529B24995}" type="presOf" srcId="{F3DE8A26-92EF-4DC9-89F0-0C33AD794E6D}" destId="{F84BF070-0916-463F-A778-9C5D3B8EA536}" srcOrd="0" destOrd="3" presId="urn:microsoft.com/office/officeart/2005/8/layout/vList5"/>
    <dgm:cxn modelId="{A562BE16-61E2-4CED-AAF2-BF3CD9957B2F}" srcId="{0F832752-6AC3-40D9-BC0E-B2B205FF2058}" destId="{53B74EE8-3D6D-4BE4-BA72-627DC9D1877B}" srcOrd="2" destOrd="0" parTransId="{99232066-FF76-4827-B6D0-6E56BD14BC0D}" sibTransId="{6A3E3E1E-BE15-4A12-B004-8844DFDDEA87}"/>
    <dgm:cxn modelId="{C05B071A-9AC6-4715-BD0D-BBBD0A8F40AE}" srcId="{D9CCD4CE-91E4-4FA1-B0D1-959FD7B2F9A8}" destId="{07945FA1-02AC-4A8E-9906-C00EBAEA1BA0}" srcOrd="1" destOrd="0" parTransId="{18FB290A-40B2-456E-9538-3BD983AE6D98}" sibTransId="{134FFC09-04C6-4D6D-9D72-0CD3EF7D4897}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E50C0026-AF9E-4626-989D-0F329DDAB580}" type="presOf" srcId="{53B74EE8-3D6D-4BE4-BA72-627DC9D1877B}" destId="{F84BF070-0916-463F-A778-9C5D3B8EA536}" srcOrd="0" destOrd="2" presId="urn:microsoft.com/office/officeart/2005/8/layout/vList5"/>
    <dgm:cxn modelId="{22E00830-A3F1-4C99-8FF9-F8DA816CFF5F}" type="presOf" srcId="{47BBF670-AF21-4D87-A81D-C69370AF9D27}" destId="{889090AD-663B-4ED0-A45A-A9C709CE8D63}" srcOrd="0" destOrd="0" presId="urn:microsoft.com/office/officeart/2005/8/layout/vList5"/>
    <dgm:cxn modelId="{0235DC3E-A72D-4BA8-A33C-939668D7B5D0}" srcId="{0F832752-6AC3-40D9-BC0E-B2B205FF2058}" destId="{F3DE8A26-92EF-4DC9-89F0-0C33AD794E6D}" srcOrd="3" destOrd="0" parTransId="{52EDEA5F-346B-4078-A52A-5A00E0D81024}" sibTransId="{7CC42FBF-AD93-4696-82A4-325E9A80FA08}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4EE9A35C-B33C-405F-8293-68194B9F17CF}" srcId="{0F832752-6AC3-40D9-BC0E-B2B205FF2058}" destId="{DFBB1BFA-54BA-4F0A-97CB-F053A0C318C1}" srcOrd="4" destOrd="0" parTransId="{8ED915A5-18BB-4F26-8675-519DE3209574}" sibTransId="{F75ED4C3-1A3B-42DA-9C19-C5C87EE94BC4}"/>
    <dgm:cxn modelId="{FF1E6061-33E7-4317-9E42-C94EC37CFFD5}" type="presOf" srcId="{07945FA1-02AC-4A8E-9906-C00EBAEA1BA0}" destId="{1352640B-BD9A-4EB6-9204-F6D0955D4FA3}" srcOrd="0" destOrd="1" presId="urn:microsoft.com/office/officeart/2005/8/layout/vList5"/>
    <dgm:cxn modelId="{F8F7894A-204D-428E-8EA8-EF568AA558D3}" type="presOf" srcId="{F5CCF786-460E-4857-85C5-86C62B45F0E1}" destId="{1352640B-BD9A-4EB6-9204-F6D0955D4FA3}" srcOrd="0" destOrd="0" presId="urn:microsoft.com/office/officeart/2005/8/layout/vList5"/>
    <dgm:cxn modelId="{14566A4E-E794-4D82-BAB8-5A460EF9FE4E}" srcId="{D9CCD4CE-91E4-4FA1-B0D1-959FD7B2F9A8}" destId="{F6EB5CB6-B951-432A-9DBE-F1DBA4545B9E}" srcOrd="3" destOrd="0" parTransId="{DBF84470-E66B-4951-B949-A30F9FE64CF9}" sibTransId="{41437867-B5FB-46FC-A772-222570C71E60}"/>
    <dgm:cxn modelId="{8BB41752-1025-45F6-99C8-5B414B29E3D3}" srcId="{0F832752-6AC3-40D9-BC0E-B2B205FF2058}" destId="{DDFDA3E9-A528-469C-910F-5987AC2DFBE4}" srcOrd="1" destOrd="0" parTransId="{6BFE06B1-71D6-4E89-BAA4-8C298B02EB0F}" sibTransId="{DC728423-66F2-40D4-A888-6DF8354B1F4A}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201C6D8B-5A66-45E4-8C1B-3BD9F4C90EDE}" type="presOf" srcId="{9C5F6C59-E9FB-4FED-94F5-CC9C44122E8D}" destId="{889090AD-663B-4ED0-A45A-A9C709CE8D63}" srcOrd="0" destOrd="3" presId="urn:microsoft.com/office/officeart/2005/8/layout/vList5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792011B0-64F3-492A-907F-7EBC90198502}" srcId="{877AC949-F131-4921-8CF4-B93A246D6EF1}" destId="{00F6AD57-BEA4-4931-BE33-30050B37B671}" srcOrd="2" destOrd="0" parTransId="{654D3548-B56F-403D-80F9-D436DA080C6F}" sibTransId="{B5C02072-3029-42F9-A325-02344B1482FB}"/>
    <dgm:cxn modelId="{5E1E60B9-86A8-4AEE-98B4-92076EAE95E1}" type="presOf" srcId="{F6EB5CB6-B951-432A-9DBE-F1DBA4545B9E}" destId="{1352640B-BD9A-4EB6-9204-F6D0955D4FA3}" srcOrd="0" destOrd="3" presId="urn:microsoft.com/office/officeart/2005/8/layout/vList5"/>
    <dgm:cxn modelId="{CD0449C5-BD4D-44A5-B321-74B68D9647BC}" srcId="{877AC949-F131-4921-8CF4-B93A246D6EF1}" destId="{3AE7AA55-B25C-41C8-B991-F5F11A9215C0}" srcOrd="1" destOrd="0" parTransId="{A35FC442-A5B7-4EB5-B7AF-1BA2EC5988A5}" sibTransId="{22175D91-6591-4789-BC50-75D4C6AB2C96}"/>
    <dgm:cxn modelId="{1C6F1FCA-14B3-47E6-9373-03EA52D8A277}" type="presOf" srcId="{ECD6E1E3-A8BF-4F39-B4F2-45CE940F2FF6}" destId="{F84BF070-0916-463F-A778-9C5D3B8EA536}" srcOrd="0" destOrd="0" presId="urn:microsoft.com/office/officeart/2005/8/layout/vList5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A33238CC-358C-4BDA-89D9-6BE6D86C376D}" type="presOf" srcId="{DFBB1BFA-54BA-4F0A-97CB-F053A0C318C1}" destId="{F84BF070-0916-463F-A778-9C5D3B8EA536}" srcOrd="0" destOrd="4" presId="urn:microsoft.com/office/officeart/2005/8/layout/vList5"/>
    <dgm:cxn modelId="{28C591CF-06E7-49F1-8B99-6F3983A30AAC}" type="presOf" srcId="{0F832752-6AC3-40D9-BC0E-B2B205FF2058}" destId="{52CE7F3C-B24D-43C6-A33A-C1F200B79BDA}" srcOrd="0" destOrd="0" presId="urn:microsoft.com/office/officeart/2005/8/layout/vList5"/>
    <dgm:cxn modelId="{2CCD46D1-97B2-452D-9C0B-4725E315EC3E}" type="presOf" srcId="{D9CCD4CE-91E4-4FA1-B0D1-959FD7B2F9A8}" destId="{0058D970-AB5F-4005-955F-6389A8C86A2B}" srcOrd="0" destOrd="0" presId="urn:microsoft.com/office/officeart/2005/8/layout/vList5"/>
    <dgm:cxn modelId="{F529FFD1-4654-4D0A-B1B1-4FD179A625CA}" type="presOf" srcId="{8A099479-1710-40C6-9503-F5F860243FFD}" destId="{1352640B-BD9A-4EB6-9204-F6D0955D4FA3}" srcOrd="0" destOrd="2" presId="urn:microsoft.com/office/officeart/2005/8/layout/vList5"/>
    <dgm:cxn modelId="{C08982D6-6CCF-4310-9CEA-E6C76F1AA32C}" type="presOf" srcId="{877AC949-F131-4921-8CF4-B93A246D6EF1}" destId="{D59B156A-B76E-465B-AC78-6FFB87E3D610}" srcOrd="0" destOrd="0" presId="urn:microsoft.com/office/officeart/2005/8/layout/vList5"/>
    <dgm:cxn modelId="{F78BB0F4-2817-4ECD-BF19-F1B7D9F0663D}" type="presOf" srcId="{3AE7AA55-B25C-41C8-B991-F5F11A9215C0}" destId="{889090AD-663B-4ED0-A45A-A9C709CE8D63}" srcOrd="0" destOrd="1" presId="urn:microsoft.com/office/officeart/2005/8/layout/vList5"/>
    <dgm:cxn modelId="{042CB5F5-547E-4A4D-A2D5-BF21E13C4ED4}" type="presOf" srcId="{00F6AD57-BEA4-4931-BE33-30050B37B671}" destId="{889090AD-663B-4ED0-A45A-A9C709CE8D63}" srcOrd="0" destOrd="2" presId="urn:microsoft.com/office/officeart/2005/8/layout/vList5"/>
    <dgm:cxn modelId="{41DB6FF6-48D5-4FB8-B020-1DE214E3911F}" type="presOf" srcId="{DDFDA3E9-A528-469C-910F-5987AC2DFBE4}" destId="{F84BF070-0916-463F-A778-9C5D3B8EA536}" srcOrd="0" destOrd="1" presId="urn:microsoft.com/office/officeart/2005/8/layout/vList5"/>
    <dgm:cxn modelId="{2EED8DFD-D5FD-43C1-8CEC-94CDFC928B6F}" srcId="{D9CCD4CE-91E4-4FA1-B0D1-959FD7B2F9A8}" destId="{8A099479-1710-40C6-9503-F5F860243FFD}" srcOrd="2" destOrd="0" parTransId="{2EB7B1A8-122C-4EA6-991C-60F962F2C73C}" sibTransId="{00D22983-DA07-4EB3-8EE8-E044DDD28F9E}"/>
    <dgm:cxn modelId="{248A9AEB-9618-4390-B7BC-5FE821C4FE82}" type="presParOf" srcId="{6AF1F34B-3789-4E8A-BEA8-9F61609F3056}" destId="{F794D62A-2C33-4A66-A79A-364AF375C5C5}" srcOrd="0" destOrd="0" presId="urn:microsoft.com/office/officeart/2005/8/layout/vList5"/>
    <dgm:cxn modelId="{7F1C72AB-8150-460D-AEF9-A34F2FB316CB}" type="presParOf" srcId="{F794D62A-2C33-4A66-A79A-364AF375C5C5}" destId="{D59B156A-B76E-465B-AC78-6FFB87E3D610}" srcOrd="0" destOrd="0" presId="urn:microsoft.com/office/officeart/2005/8/layout/vList5"/>
    <dgm:cxn modelId="{F16979DC-C8FF-4122-B31A-F34D0FB4D408}" type="presParOf" srcId="{F794D62A-2C33-4A66-A79A-364AF375C5C5}" destId="{889090AD-663B-4ED0-A45A-A9C709CE8D63}" srcOrd="1" destOrd="0" presId="urn:microsoft.com/office/officeart/2005/8/layout/vList5"/>
    <dgm:cxn modelId="{745E3AEF-6944-4E8B-A456-E10599A641A3}" type="presParOf" srcId="{6AF1F34B-3789-4E8A-BEA8-9F61609F3056}" destId="{48BBE096-6973-4AF5-AFD0-5DD9EE14E241}" srcOrd="1" destOrd="0" presId="urn:microsoft.com/office/officeart/2005/8/layout/vList5"/>
    <dgm:cxn modelId="{D7706521-9F4A-43C8-A774-4D76D98A1396}" type="presParOf" srcId="{6AF1F34B-3789-4E8A-BEA8-9F61609F3056}" destId="{B6B67390-CF29-4D7A-B7AB-D49EE2CE4BB8}" srcOrd="2" destOrd="0" presId="urn:microsoft.com/office/officeart/2005/8/layout/vList5"/>
    <dgm:cxn modelId="{1FB9C9E9-43B3-4C27-AF13-4FD9B4ABC7E8}" type="presParOf" srcId="{B6B67390-CF29-4D7A-B7AB-D49EE2CE4BB8}" destId="{52CE7F3C-B24D-43C6-A33A-C1F200B79BDA}" srcOrd="0" destOrd="0" presId="urn:microsoft.com/office/officeart/2005/8/layout/vList5"/>
    <dgm:cxn modelId="{DF0A3EBD-D60F-4558-8092-731D855BB1DC}" type="presParOf" srcId="{B6B67390-CF29-4D7A-B7AB-D49EE2CE4BB8}" destId="{F84BF070-0916-463F-A778-9C5D3B8EA536}" srcOrd="1" destOrd="0" presId="urn:microsoft.com/office/officeart/2005/8/layout/vList5"/>
    <dgm:cxn modelId="{F572F03F-C4D2-4318-A5AE-E69022CE0DA4}" type="presParOf" srcId="{6AF1F34B-3789-4E8A-BEA8-9F61609F3056}" destId="{F57007AC-203B-4415-B094-065A8A19AFA3}" srcOrd="3" destOrd="0" presId="urn:microsoft.com/office/officeart/2005/8/layout/vList5"/>
    <dgm:cxn modelId="{29167F6F-C919-4B9C-9C7D-4C91FFD18209}" type="presParOf" srcId="{6AF1F34B-3789-4E8A-BEA8-9F61609F3056}" destId="{B5870118-EBC8-417E-AD57-33E5652597E2}" srcOrd="4" destOrd="0" presId="urn:microsoft.com/office/officeart/2005/8/layout/vList5"/>
    <dgm:cxn modelId="{87C9901E-E178-40A9-B70D-5984CB4228B3}" type="presParOf" srcId="{B5870118-EBC8-417E-AD57-33E5652597E2}" destId="{0058D970-AB5F-4005-955F-6389A8C86A2B}" srcOrd="0" destOrd="0" presId="urn:microsoft.com/office/officeart/2005/8/layout/vList5"/>
    <dgm:cxn modelId="{277D725F-EFFC-4364-8E23-CA7432C737C5}" type="presParOf" srcId="{B5870118-EBC8-417E-AD57-33E5652597E2}" destId="{1352640B-BD9A-4EB6-9204-F6D0955D4FA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491727" y="-1929762"/>
          <a:ext cx="1519645" cy="539195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8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ko-KR" altLang="en-US" sz="1600" b="0" kern="120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증상에 따른 </a:t>
          </a:r>
          <a:r>
            <a:rPr lang="en-US" altLang="ko-KR" sz="1600" b="0" kern="120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chat-bot </a:t>
          </a:r>
          <a:r>
            <a:rPr lang="ko-KR" altLang="en-US" sz="1600" b="0" kern="120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서비스</a:t>
          </a:r>
        </a:p>
        <a:p>
          <a:pPr marL="171450" lvl="1" indent="-171450" algn="l" defTabSz="711200" latinLnBrk="1">
            <a:lnSpc>
              <a:spcPct val="8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ko-KR" altLang="en-US" sz="1600" b="0" kern="120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증상 별 병원분류 및 가까운 병원 추천</a:t>
          </a:r>
        </a:p>
        <a:p>
          <a:pPr marL="171450" lvl="1" indent="-171450" algn="l" defTabSz="711200" latinLnBrk="1">
            <a:lnSpc>
              <a:spcPct val="8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ko-KR" altLang="en-US" sz="1600" b="0" kern="120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질병 코드에 대한 </a:t>
          </a:r>
          <a:r>
            <a:rPr lang="ko-KR" altLang="en-US" sz="1600" b="0" kern="1200" spc="0" dirty="0" err="1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질병명</a:t>
          </a:r>
          <a:r>
            <a:rPr lang="ko-KR" altLang="en-US" sz="1600" b="0" kern="120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 검색 기능</a:t>
          </a:r>
        </a:p>
        <a:p>
          <a:pPr marL="171450" lvl="1" indent="-171450" algn="l" defTabSz="711200" latinLnBrk="1">
            <a:lnSpc>
              <a:spcPct val="8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altLang="ko-KR" sz="1600" b="0" kern="120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DB </a:t>
          </a:r>
          <a:r>
            <a:rPr lang="ko-KR" altLang="en-US" sz="1600" b="0" kern="120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관리</a:t>
          </a:r>
        </a:p>
      </dsp:txBody>
      <dsp:txXfrm rot="-5400000">
        <a:off x="2555571" y="80577"/>
        <a:ext cx="5317776" cy="1371279"/>
      </dsp:txXfrm>
    </dsp:sp>
    <dsp:sp modelId="{D59B156A-B76E-465B-AC78-6FFB87E3D610}">
      <dsp:nvSpPr>
        <dsp:cNvPr id="0" name=""/>
        <dsp:cNvSpPr/>
      </dsp:nvSpPr>
      <dsp:spPr>
        <a:xfrm>
          <a:off x="458692" y="1853"/>
          <a:ext cx="2096878" cy="15287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김가영</a:t>
          </a:r>
        </a:p>
      </dsp:txBody>
      <dsp:txXfrm>
        <a:off x="533318" y="76479"/>
        <a:ext cx="1947626" cy="1379473"/>
      </dsp:txXfrm>
    </dsp:sp>
    <dsp:sp modelId="{F84BF070-0916-463F-A778-9C5D3B8EA536}">
      <dsp:nvSpPr>
        <dsp:cNvPr id="0" name=""/>
        <dsp:cNvSpPr/>
      </dsp:nvSpPr>
      <dsp:spPr>
        <a:xfrm rot="5400000">
          <a:off x="4510441" y="-310599"/>
          <a:ext cx="1519645" cy="539195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7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ko-KR" altLang="en-US" sz="1600" b="0" kern="120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전체적 </a:t>
          </a:r>
          <a:r>
            <a:rPr lang="en-US" altLang="ko-KR" sz="1600" b="0" kern="120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App development &amp; maintenance</a:t>
          </a:r>
          <a:endParaRPr lang="ko-KR" altLang="en-US" sz="1600" b="0" kern="1200" spc="0" dirty="0">
            <a:latin typeface="나눔고딕OTF ExtraBold" panose="020D0904000000000000" pitchFamily="34" charset="-127"/>
            <a:ea typeface="나눔고딕OTF ExtraBold" panose="020D0904000000000000" pitchFamily="34" charset="-127"/>
          </a:endParaRPr>
        </a:p>
        <a:p>
          <a:pPr marL="171450" lvl="1" indent="-171450" algn="l" defTabSz="711200" latinLnBrk="1">
            <a:lnSpc>
              <a:spcPct val="7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altLang="ko-KR" sz="1600" b="0" kern="120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App prototype design &amp; UI</a:t>
          </a:r>
          <a:endParaRPr lang="ko-KR" altLang="en-US" sz="1600" b="0" kern="1200" spc="0" dirty="0">
            <a:latin typeface="나눔고딕OTF ExtraBold" panose="020D0904000000000000" pitchFamily="34" charset="-127"/>
            <a:ea typeface="나눔고딕OTF ExtraBold" panose="020D0904000000000000" pitchFamily="34" charset="-127"/>
          </a:endParaRPr>
        </a:p>
        <a:p>
          <a:pPr marL="171450" lvl="1" indent="-171450" algn="l" defTabSz="711200" latinLnBrk="1">
            <a:lnSpc>
              <a:spcPct val="7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ko-KR" altLang="en-US" sz="1600" b="0" kern="120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알람 기능 구현 및 사진 처리</a:t>
          </a:r>
        </a:p>
        <a:p>
          <a:pPr marL="171450" lvl="1" indent="-171450" algn="l" defTabSz="711200" latinLnBrk="1">
            <a:lnSpc>
              <a:spcPct val="7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ko-KR" altLang="en-US" sz="1600" b="0" kern="120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처방전 날짜 및 질병 코드 추출</a:t>
          </a:r>
        </a:p>
        <a:p>
          <a:pPr marL="171450" lvl="1" indent="-171450" algn="l" defTabSz="711200" latinLnBrk="1">
            <a:lnSpc>
              <a:spcPct val="7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altLang="ko-KR" sz="1600" b="0" kern="120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DB </a:t>
          </a:r>
          <a:r>
            <a:rPr lang="ko-KR" altLang="en-US" sz="1600" b="0" kern="120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설계</a:t>
          </a:r>
        </a:p>
      </dsp:txBody>
      <dsp:txXfrm rot="-5400000">
        <a:off x="2574285" y="1699740"/>
        <a:ext cx="5317776" cy="1371279"/>
      </dsp:txXfrm>
    </dsp:sp>
    <dsp:sp modelId="{52CE7F3C-B24D-43C6-A33A-C1F200B79BDA}">
      <dsp:nvSpPr>
        <dsp:cNvPr id="0" name=""/>
        <dsp:cNvSpPr/>
      </dsp:nvSpPr>
      <dsp:spPr>
        <a:xfrm>
          <a:off x="458692" y="1657726"/>
          <a:ext cx="2115592" cy="14553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spc="0" dirty="0" err="1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박미지</a:t>
          </a:r>
          <a:endParaRPr lang="ko-KR" altLang="en-US" sz="2000" b="1" kern="1200" spc="0" dirty="0">
            <a:latin typeface="나눔고딕OTF ExtraBold" panose="020D0904000000000000" pitchFamily="34" charset="-127"/>
            <a:ea typeface="나눔고딕OTF ExtraBold" panose="020D0904000000000000" pitchFamily="34" charset="-127"/>
          </a:endParaRPr>
        </a:p>
      </dsp:txBody>
      <dsp:txXfrm>
        <a:off x="529734" y="1728768"/>
        <a:ext cx="1973508" cy="1313223"/>
      </dsp:txXfrm>
    </dsp:sp>
    <dsp:sp modelId="{1352640B-BD9A-4EB6-9204-F6D0955D4FA3}">
      <dsp:nvSpPr>
        <dsp:cNvPr id="0" name=""/>
        <dsp:cNvSpPr/>
      </dsp:nvSpPr>
      <dsp:spPr>
        <a:xfrm rot="5400000">
          <a:off x="4510441" y="1304023"/>
          <a:ext cx="1519645" cy="539195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8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altLang="ko-KR" sz="1600" b="0" kern="120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 </a:t>
          </a:r>
          <a:r>
            <a:rPr lang="ko-KR" altLang="en-US" sz="1600" b="0" kern="120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병원 및 지도 기능 구현</a:t>
          </a:r>
        </a:p>
        <a:p>
          <a:pPr marL="171450" lvl="1" indent="-171450" algn="l" defTabSz="711200" latinLnBrk="1">
            <a:lnSpc>
              <a:spcPct val="8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altLang="ko-KR" sz="1600" b="0" kern="120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 </a:t>
          </a:r>
          <a:r>
            <a:rPr lang="ko-KR" altLang="en-US" sz="1600" b="0" kern="1200" spc="0" dirty="0" err="1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증상별</a:t>
          </a:r>
          <a:r>
            <a:rPr lang="ko-KR" altLang="en-US" sz="1600" b="0" kern="120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 병원 분류 및 가까운 병원 추천</a:t>
          </a:r>
        </a:p>
        <a:p>
          <a:pPr marL="171450" lvl="1" indent="-171450" algn="l" defTabSz="711200" latinLnBrk="1">
            <a:lnSpc>
              <a:spcPct val="8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ko-KR" altLang="en-US" sz="1600" b="0" kern="120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처방전 날자 및 질병코드 추출</a:t>
          </a:r>
        </a:p>
        <a:p>
          <a:pPr marL="171450" lvl="1" indent="-171450" algn="l" defTabSz="711200" latinLnBrk="1">
            <a:lnSpc>
              <a:spcPct val="8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altLang="ko-KR" sz="1600" b="0" kern="120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DB </a:t>
          </a:r>
          <a:r>
            <a:rPr lang="ko-KR" altLang="en-US" sz="1600" b="0" kern="120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설계</a:t>
          </a:r>
        </a:p>
      </dsp:txBody>
      <dsp:txXfrm rot="-5400000">
        <a:off x="2574285" y="3314363"/>
        <a:ext cx="5317776" cy="1371279"/>
      </dsp:txXfrm>
    </dsp:sp>
    <dsp:sp modelId="{0058D970-AB5F-4005-955F-6389A8C86A2B}">
      <dsp:nvSpPr>
        <dsp:cNvPr id="0" name=""/>
        <dsp:cNvSpPr/>
      </dsp:nvSpPr>
      <dsp:spPr>
        <a:xfrm>
          <a:off x="458692" y="3295429"/>
          <a:ext cx="2115592" cy="14091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spc="0" dirty="0">
              <a:latin typeface="나눔고딕OTF ExtraBold" panose="020D0904000000000000" pitchFamily="34" charset="-127"/>
              <a:ea typeface="나눔고딕OTF ExtraBold" panose="020D0904000000000000" pitchFamily="34" charset="-127"/>
            </a:rPr>
            <a:t>박수현</a:t>
          </a:r>
        </a:p>
      </dsp:txBody>
      <dsp:txXfrm>
        <a:off x="527481" y="3364218"/>
        <a:ext cx="1978014" cy="1271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075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526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980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191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이와 같이 저희 프로젝트는 스마트 헬스 케어 어플리케이션으로 주제를 변경하였고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792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0243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670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16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820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안드로이드에서 </a:t>
            </a:r>
            <a:r>
              <a:rPr lang="en-US" altLang="ko-KR" dirty="0"/>
              <a:t>php</a:t>
            </a:r>
            <a:r>
              <a:rPr lang="ko-KR" altLang="en-US" dirty="0"/>
              <a:t>를 사용하여 </a:t>
            </a:r>
            <a:r>
              <a:rPr lang="en-US" altLang="ko-KR" dirty="0" err="1"/>
              <a:t>mysql</a:t>
            </a:r>
            <a:r>
              <a:rPr lang="ko-KR" altLang="en-US" dirty="0"/>
              <a:t>에 접속하여 데이터를 </a:t>
            </a:r>
            <a:r>
              <a:rPr lang="en-US" altLang="ko-KR" dirty="0"/>
              <a:t>insert, select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Mysql</a:t>
            </a:r>
            <a:r>
              <a:rPr lang="ko-KR" altLang="en-US" dirty="0"/>
              <a:t>을 </a:t>
            </a:r>
            <a:r>
              <a:rPr lang="en-US" altLang="ko-KR" dirty="0"/>
              <a:t>www </a:t>
            </a:r>
            <a:r>
              <a:rPr lang="ko-KR" altLang="en-US" dirty="0"/>
              <a:t>상에서 관리할 목적으로 </a:t>
            </a:r>
            <a:r>
              <a:rPr lang="en-US" altLang="ko-KR" dirty="0" err="1"/>
              <a:t>phpmyadmin</a:t>
            </a:r>
            <a:r>
              <a:rPr lang="ko-KR" altLang="en-US" dirty="0"/>
              <a:t>을 사용하였습니다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6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友</a:t>
            </a:r>
            <a:r>
              <a:rPr lang="en-US" altLang="ko-KR" sz="4400" b="1" spc="-150" dirty="0">
                <a:solidFill>
                  <a:schemeClr val="bg1"/>
                </a:solidFill>
              </a:rPr>
              <a:t>GI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3852" y="4509120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20150035 </a:t>
            </a:r>
            <a:r>
              <a:rPr lang="ko-KR" altLang="en-US" sz="1600" b="1" dirty="0">
                <a:solidFill>
                  <a:schemeClr val="bg1"/>
                </a:solidFill>
              </a:rPr>
              <a:t>김가영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20150207 </a:t>
            </a:r>
            <a:r>
              <a:rPr lang="ko-KR" altLang="en-US" sz="1600" b="1" dirty="0" err="1">
                <a:solidFill>
                  <a:schemeClr val="bg1"/>
                </a:solidFill>
              </a:rPr>
              <a:t>박미지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20152852 </a:t>
            </a:r>
            <a:r>
              <a:rPr lang="ko-KR" altLang="en-US" sz="1600" b="1" dirty="0">
                <a:solidFill>
                  <a:schemeClr val="bg1"/>
                </a:solidFill>
              </a:rPr>
              <a:t>박수현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Capstone Design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1804" y="5949280"/>
            <a:ext cx="36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友기기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>
            <a:extLst>
              <a:ext uri="{FF2B5EF4-FFF2-40B4-BE49-F238E27FC236}">
                <a16:creationId xmlns:a16="http://schemas.microsoft.com/office/drawing/2014/main" id="{4D7BDE14-C947-4198-9401-42DF63F2F028}"/>
              </a:ext>
            </a:extLst>
          </p:cNvPr>
          <p:cNvSpPr/>
          <p:nvPr/>
        </p:nvSpPr>
        <p:spPr>
          <a:xfrm>
            <a:off x="4067944" y="-148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9490307-ACD3-43E1-B9DF-F189DC440502}"/>
              </a:ext>
            </a:extLst>
          </p:cNvPr>
          <p:cNvCxnSpPr/>
          <p:nvPr/>
        </p:nvCxnSpPr>
        <p:spPr>
          <a:xfrm>
            <a:off x="2339752" y="3959719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19463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35887" y="116632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11C5B4-12C0-431C-99CD-A5E866EBCACB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09B0B7-5D53-4839-A20C-892C09A58C41}"/>
              </a:ext>
            </a:extLst>
          </p:cNvPr>
          <p:cNvSpPr/>
          <p:nvPr/>
        </p:nvSpPr>
        <p:spPr>
          <a:xfrm>
            <a:off x="149526" y="240903"/>
            <a:ext cx="1536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pc="-150" dirty="0">
                <a:solidFill>
                  <a:schemeClr val="bg1"/>
                </a:solidFill>
              </a:rPr>
              <a:t>Project Architecture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52427-4C9A-4089-AA63-A2A61C182D9E}"/>
              </a:ext>
            </a:extLst>
          </p:cNvPr>
          <p:cNvSpPr txBox="1"/>
          <p:nvPr/>
        </p:nvSpPr>
        <p:spPr>
          <a:xfrm>
            <a:off x="539552" y="1013736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</a:rPr>
              <a:t>챗봇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</a:rPr>
              <a:t>증상별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</a:rPr>
              <a:t> 주위 병원 추천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모서리가 둥근 직사각형 13">
            <a:extLst>
              <a:ext uri="{FF2B5EF4-FFF2-40B4-BE49-F238E27FC236}">
                <a16:creationId xmlns:a16="http://schemas.microsoft.com/office/drawing/2014/main" id="{3DF1531A-FD61-49DC-956A-836B29ADD2E7}"/>
              </a:ext>
            </a:extLst>
          </p:cNvPr>
          <p:cNvSpPr/>
          <p:nvPr/>
        </p:nvSpPr>
        <p:spPr>
          <a:xfrm>
            <a:off x="743829" y="1911381"/>
            <a:ext cx="7656341" cy="34695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sz="1900" dirty="0">
                <a:solidFill>
                  <a:schemeClr val="tx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Api.ai, Google map </a:t>
            </a:r>
            <a:r>
              <a:rPr lang="ko-KR" altLang="en-US" sz="1900" dirty="0">
                <a:solidFill>
                  <a:schemeClr val="tx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안드로이드 연동</a:t>
            </a:r>
            <a:endParaRPr lang="en-US" altLang="ko-KR" sz="1900" dirty="0">
              <a:solidFill>
                <a:schemeClr val="tx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1900" dirty="0">
                <a:solidFill>
                  <a:schemeClr val="tx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증상 별 병원 종류 트레이닝 후</a:t>
            </a:r>
            <a:r>
              <a:rPr lang="en-US" altLang="ko-KR" sz="1900" dirty="0">
                <a:solidFill>
                  <a:schemeClr val="tx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, </a:t>
            </a:r>
            <a:r>
              <a:rPr lang="ko-KR" altLang="en-US" sz="1900" dirty="0">
                <a:solidFill>
                  <a:schemeClr val="tx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대화를 통해 병원 종류 알려줌 </a:t>
            </a:r>
            <a:endParaRPr lang="en-US" altLang="ko-KR" sz="1900" dirty="0">
              <a:solidFill>
                <a:schemeClr val="tx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1900" dirty="0">
                <a:solidFill>
                  <a:schemeClr val="tx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현재 위치 검색 후</a:t>
            </a:r>
            <a:r>
              <a:rPr lang="en-US" altLang="ko-KR" sz="1900" dirty="0">
                <a:solidFill>
                  <a:schemeClr val="tx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, </a:t>
            </a:r>
            <a:r>
              <a:rPr lang="ko-KR" altLang="en-US" sz="1900" dirty="0">
                <a:solidFill>
                  <a:schemeClr val="tx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진료 과 별 인근 병원 마킹</a:t>
            </a:r>
            <a:endParaRPr lang="en-US" altLang="ko-KR" sz="1900" dirty="0">
              <a:solidFill>
                <a:schemeClr val="tx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endParaRPr lang="en-US" altLang="ko-KR" sz="1900" dirty="0">
              <a:solidFill>
                <a:schemeClr val="tx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688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>
            <a:extLst>
              <a:ext uri="{FF2B5EF4-FFF2-40B4-BE49-F238E27FC236}">
                <a16:creationId xmlns:a16="http://schemas.microsoft.com/office/drawing/2014/main" id="{4D7BDE14-C947-4198-9401-42DF63F2F028}"/>
              </a:ext>
            </a:extLst>
          </p:cNvPr>
          <p:cNvSpPr/>
          <p:nvPr/>
        </p:nvSpPr>
        <p:spPr>
          <a:xfrm>
            <a:off x="4067944" y="-148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9490307-ACD3-43E1-B9DF-F189DC440502}"/>
              </a:ext>
            </a:extLst>
          </p:cNvPr>
          <p:cNvCxnSpPr/>
          <p:nvPr/>
        </p:nvCxnSpPr>
        <p:spPr>
          <a:xfrm>
            <a:off x="2339752" y="3959719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19463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35887" y="116632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11C5B4-12C0-431C-99CD-A5E866EBCACB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09B0B7-5D53-4839-A20C-892C09A58C41}"/>
              </a:ext>
            </a:extLst>
          </p:cNvPr>
          <p:cNvSpPr/>
          <p:nvPr/>
        </p:nvSpPr>
        <p:spPr>
          <a:xfrm>
            <a:off x="149526" y="240903"/>
            <a:ext cx="1536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pc="-150" dirty="0">
                <a:solidFill>
                  <a:schemeClr val="bg1"/>
                </a:solidFill>
              </a:rPr>
              <a:t>Project Architecture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52427-4C9A-4089-AA63-A2A61C182D9E}"/>
              </a:ext>
            </a:extLst>
          </p:cNvPr>
          <p:cNvSpPr txBox="1"/>
          <p:nvPr/>
        </p:nvSpPr>
        <p:spPr>
          <a:xfrm>
            <a:off x="611560" y="1076420"/>
            <a:ext cx="26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</a:rPr>
              <a:t>알람 기능</a:t>
            </a:r>
          </a:p>
        </p:txBody>
      </p:sp>
      <p:sp>
        <p:nvSpPr>
          <p:cNvPr id="11" name="모서리가 둥근 직사각형 13">
            <a:extLst>
              <a:ext uri="{FF2B5EF4-FFF2-40B4-BE49-F238E27FC236}">
                <a16:creationId xmlns:a16="http://schemas.microsoft.com/office/drawing/2014/main" id="{3DF1531A-FD61-49DC-956A-836B29ADD2E7}"/>
              </a:ext>
            </a:extLst>
          </p:cNvPr>
          <p:cNvSpPr/>
          <p:nvPr/>
        </p:nvSpPr>
        <p:spPr>
          <a:xfrm>
            <a:off x="772703" y="1946276"/>
            <a:ext cx="7831745" cy="34269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1900" dirty="0">
                <a:solidFill>
                  <a:schemeClr val="tx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주기적인 시간 알림 기능 구현</a:t>
            </a:r>
            <a:endParaRPr lang="en-US" altLang="ko-KR" sz="1900" dirty="0">
              <a:solidFill>
                <a:schemeClr val="tx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1900" dirty="0">
                <a:solidFill>
                  <a:schemeClr val="tx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알림이 울렸을 때</a:t>
            </a:r>
            <a:r>
              <a:rPr lang="en-US" altLang="ko-KR" sz="1900" dirty="0">
                <a:solidFill>
                  <a:schemeClr val="tx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, </a:t>
            </a:r>
            <a:r>
              <a:rPr lang="ko-KR" altLang="en-US" sz="1900" dirty="0">
                <a:solidFill>
                  <a:schemeClr val="tx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사진 찍을 수 있도록 구현</a:t>
            </a:r>
            <a:endParaRPr lang="en-US" altLang="ko-KR" sz="1900" dirty="0">
              <a:solidFill>
                <a:schemeClr val="tx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1900" dirty="0">
                <a:solidFill>
                  <a:schemeClr val="tx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사진 찍어서 알림 끄기 기능</a:t>
            </a:r>
            <a:endParaRPr lang="en-US" altLang="ko-KR" sz="1900" dirty="0">
              <a:solidFill>
                <a:schemeClr val="tx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endParaRPr lang="en-US" altLang="ko-KR" sz="1900" dirty="0">
              <a:solidFill>
                <a:schemeClr val="tx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38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>
            <a:extLst>
              <a:ext uri="{FF2B5EF4-FFF2-40B4-BE49-F238E27FC236}">
                <a16:creationId xmlns:a16="http://schemas.microsoft.com/office/drawing/2014/main" id="{4D7BDE14-C947-4198-9401-42DF63F2F028}"/>
              </a:ext>
            </a:extLst>
          </p:cNvPr>
          <p:cNvSpPr/>
          <p:nvPr/>
        </p:nvSpPr>
        <p:spPr>
          <a:xfrm>
            <a:off x="4067944" y="-148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9490307-ACD3-43E1-B9DF-F189DC440502}"/>
              </a:ext>
            </a:extLst>
          </p:cNvPr>
          <p:cNvCxnSpPr/>
          <p:nvPr/>
        </p:nvCxnSpPr>
        <p:spPr>
          <a:xfrm>
            <a:off x="2339752" y="3959719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19463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35887" y="116632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11C5B4-12C0-431C-99CD-A5E866EBCACB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09B0B7-5D53-4839-A20C-892C09A58C41}"/>
              </a:ext>
            </a:extLst>
          </p:cNvPr>
          <p:cNvSpPr/>
          <p:nvPr/>
        </p:nvSpPr>
        <p:spPr>
          <a:xfrm>
            <a:off x="149526" y="240903"/>
            <a:ext cx="1536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pc="-150" dirty="0">
                <a:solidFill>
                  <a:schemeClr val="bg1"/>
                </a:solidFill>
              </a:rPr>
              <a:t>Project Architecture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52427-4C9A-4089-AA63-A2A61C182D9E}"/>
              </a:ext>
            </a:extLst>
          </p:cNvPr>
          <p:cNvSpPr txBox="1"/>
          <p:nvPr/>
        </p:nvSpPr>
        <p:spPr>
          <a:xfrm>
            <a:off x="547758" y="1113711"/>
            <a:ext cx="351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</a:rPr>
              <a:t>개인 질병 기록 및 월별 조심 질병  </a:t>
            </a:r>
          </a:p>
        </p:txBody>
      </p:sp>
      <p:sp>
        <p:nvSpPr>
          <p:cNvPr id="11" name="모서리가 둥근 직사각형 13">
            <a:extLst>
              <a:ext uri="{FF2B5EF4-FFF2-40B4-BE49-F238E27FC236}">
                <a16:creationId xmlns:a16="http://schemas.microsoft.com/office/drawing/2014/main" id="{8CC0FEE1-06A4-4C6E-8AD2-B3C042D4C230}"/>
              </a:ext>
            </a:extLst>
          </p:cNvPr>
          <p:cNvSpPr/>
          <p:nvPr/>
        </p:nvSpPr>
        <p:spPr>
          <a:xfrm>
            <a:off x="836147" y="2018284"/>
            <a:ext cx="7399697" cy="34269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endParaRPr lang="en-US" altLang="ko-KR" sz="1900" dirty="0">
              <a:solidFill>
                <a:schemeClr val="tx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1900" dirty="0">
                <a:solidFill>
                  <a:schemeClr val="tx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처방전을 사진 찍어서 질병 코드를 읽어서 개인 질병 기록</a:t>
            </a:r>
            <a:endParaRPr lang="en-US" altLang="ko-KR" sz="1900" dirty="0">
              <a:solidFill>
                <a:schemeClr val="tx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1900" dirty="0">
                <a:solidFill>
                  <a:schemeClr val="tx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과거의 질병 기록을 보여줌</a:t>
            </a:r>
            <a:endParaRPr lang="en-US" altLang="ko-KR" sz="1900" dirty="0">
              <a:solidFill>
                <a:schemeClr val="tx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1900" dirty="0">
                <a:solidFill>
                  <a:schemeClr val="tx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현재 날짜 기준 월별 조심 질병을 랜덤으로 보여줌</a:t>
            </a:r>
            <a:endParaRPr lang="en-US" altLang="ko-KR" sz="1900" dirty="0">
              <a:solidFill>
                <a:schemeClr val="tx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endParaRPr lang="en-US" altLang="ko-KR" sz="1900" dirty="0">
              <a:solidFill>
                <a:schemeClr val="tx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endParaRPr lang="en-US" altLang="ko-KR" sz="1900" dirty="0">
              <a:solidFill>
                <a:schemeClr val="tx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180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>
            <a:extLst>
              <a:ext uri="{FF2B5EF4-FFF2-40B4-BE49-F238E27FC236}">
                <a16:creationId xmlns:a16="http://schemas.microsoft.com/office/drawing/2014/main" id="{4D7BDE14-C947-4198-9401-42DF63F2F028}"/>
              </a:ext>
            </a:extLst>
          </p:cNvPr>
          <p:cNvSpPr/>
          <p:nvPr/>
        </p:nvSpPr>
        <p:spPr>
          <a:xfrm>
            <a:off x="4067944" y="-148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9490307-ACD3-43E1-B9DF-F189DC440502}"/>
              </a:ext>
            </a:extLst>
          </p:cNvPr>
          <p:cNvCxnSpPr/>
          <p:nvPr/>
        </p:nvCxnSpPr>
        <p:spPr>
          <a:xfrm>
            <a:off x="2339752" y="3959719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19463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00E079-CE9D-416B-9D8D-B3F1B83AF304}"/>
              </a:ext>
            </a:extLst>
          </p:cNvPr>
          <p:cNvSpPr txBox="1"/>
          <p:nvPr/>
        </p:nvSpPr>
        <p:spPr>
          <a:xfrm>
            <a:off x="971600" y="2852936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rgbClr val="17375E"/>
                </a:solidFill>
                <a:latin typeface="HY헤드라인M" pitchFamily="18" charset="-127"/>
                <a:ea typeface="HY헤드라인M" pitchFamily="18" charset="-127"/>
              </a:rPr>
              <a:t>“ </a:t>
            </a:r>
            <a:r>
              <a:rPr lang="en-US" altLang="ko-KR" sz="3600" b="1" dirty="0">
                <a:solidFill>
                  <a:srgbClr val="17375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03. Demo</a:t>
            </a:r>
            <a:r>
              <a:rPr lang="en-US" altLang="ko-KR" sz="7200" dirty="0">
                <a:solidFill>
                  <a:srgbClr val="17375E"/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7200" dirty="0">
              <a:solidFill>
                <a:srgbClr val="17375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35887" y="116632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CEB8395-76F3-4688-B301-4DFED3DE4356}"/>
              </a:ext>
            </a:extLst>
          </p:cNvPr>
          <p:cNvCxnSpPr/>
          <p:nvPr/>
        </p:nvCxnSpPr>
        <p:spPr>
          <a:xfrm>
            <a:off x="2267744" y="407707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5A22092-25DA-467B-9E62-052B7A1EEAEE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048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9852" y="540781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박 수 현</a:t>
            </a:r>
            <a:endParaRPr lang="en-US" altLang="ko-KR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DBD428-3FE0-4C1A-81A4-0E5A0B922B6E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39145" y="3320988"/>
            <a:ext cx="1691680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086" y="1798491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01       02       03     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619672" y="2721821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085185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623720" y="2721821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85393" y="2915652"/>
            <a:ext cx="183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  <a:ea typeface="+mj-ea"/>
              </a:rPr>
              <a:t>Project Summary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39145" y="3320988"/>
            <a:ext cx="1763688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en-US" altLang="ko-KR" sz="1400" b="1" spc="-150" dirty="0"/>
              <a:t>Project</a:t>
            </a:r>
            <a:r>
              <a:rPr lang="ko-KR" altLang="en-US" sz="1400" b="1" spc="-150" dirty="0"/>
              <a:t> </a:t>
            </a:r>
            <a:r>
              <a:rPr lang="en-US" altLang="ko-KR" sz="1400" b="1" spc="-150" dirty="0"/>
              <a:t>proposal</a:t>
            </a: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en-US" altLang="ko-KR" sz="1400" b="1" spc="-150" dirty="0"/>
              <a:t>App goals</a:t>
            </a: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en-US" altLang="ko-KR" sz="1400" b="1" spc="-150" dirty="0" err="1"/>
              <a:t>Role&amp;schedule</a:t>
            </a:r>
            <a:endParaRPr lang="ko-KR" altLang="en-US" sz="1400" b="1" spc="-150" dirty="0"/>
          </a:p>
          <a:p>
            <a:pPr algn="ctr">
              <a:lnSpc>
                <a:spcPct val="150000"/>
              </a:lnSpc>
            </a:pPr>
            <a:endParaRPr lang="en-US" altLang="ko-KR" sz="1400" b="1" spc="-150" dirty="0"/>
          </a:p>
          <a:p>
            <a:pPr algn="ctr">
              <a:lnSpc>
                <a:spcPct val="150000"/>
              </a:lnSpc>
            </a:pPr>
            <a:endParaRPr lang="ko-KR" altLang="en-US" sz="1400" b="1" spc="-150" dirty="0"/>
          </a:p>
        </p:txBody>
      </p:sp>
      <p:sp>
        <p:nvSpPr>
          <p:cNvPr id="19" name="직사각형 18"/>
          <p:cNvSpPr/>
          <p:nvPr/>
        </p:nvSpPr>
        <p:spPr>
          <a:xfrm>
            <a:off x="3815409" y="3284984"/>
            <a:ext cx="1691680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6300192" y="3284984"/>
            <a:ext cx="1799185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3707904" y="3397786"/>
            <a:ext cx="1799185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en-US" altLang="ko-KR" sz="1400" b="1" spc="-150" dirty="0"/>
              <a:t>Overall  Structure</a:t>
            </a: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en-US" altLang="ko-KR" sz="1400" b="1" spc="-150" dirty="0"/>
              <a:t>Functionality</a:t>
            </a: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endParaRPr lang="ko-KR" altLang="en-US" sz="1400" b="1" spc="-150" dirty="0"/>
          </a:p>
          <a:p>
            <a:pPr algn="ctr"/>
            <a:endParaRPr lang="en-US" altLang="ko-KR" sz="1400" b="1" spc="-150" dirty="0"/>
          </a:p>
          <a:p>
            <a:pPr algn="ctr"/>
            <a:endParaRPr lang="en-US" altLang="ko-KR" sz="1400" b="1" spc="-150" dirty="0"/>
          </a:p>
          <a:p>
            <a:pPr algn="ctr">
              <a:buFontTx/>
              <a:buChar char="-"/>
            </a:pPr>
            <a:endParaRPr lang="en-US" altLang="ko-KR" sz="1400" b="1" spc="-150" dirty="0"/>
          </a:p>
          <a:p>
            <a:pPr algn="ctr"/>
            <a:endParaRPr lang="ko-KR" altLang="en-US" sz="14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6335688" y="3554432"/>
            <a:ext cx="17991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altLang="ko-KR" sz="1400" b="1" spc="-150" dirty="0"/>
              <a:t>Detailed description of functionality</a:t>
            </a:r>
          </a:p>
          <a:p>
            <a:pPr algn="ctr">
              <a:buFontTx/>
              <a:buChar char="-"/>
            </a:pPr>
            <a:endParaRPr lang="en-US" altLang="ko-KR" sz="14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3309414" y="291462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Project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Architecture	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24128" y="2909411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    Demo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852936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rgbClr val="17375E"/>
                </a:solidFill>
                <a:latin typeface="HY헤드라인M" pitchFamily="18" charset="-127"/>
                <a:ea typeface="HY헤드라인M" pitchFamily="18" charset="-127"/>
              </a:rPr>
              <a:t>“ </a:t>
            </a:r>
            <a:r>
              <a:rPr lang="en-US" altLang="ko-KR" sz="3600" b="1" dirty="0">
                <a:solidFill>
                  <a:srgbClr val="17375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01. Project Summary</a:t>
            </a:r>
            <a:r>
              <a:rPr lang="ko-KR" altLang="en-US" sz="3600" b="1" dirty="0">
                <a:solidFill>
                  <a:srgbClr val="17375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sz="7200" dirty="0">
                <a:solidFill>
                  <a:srgbClr val="17375E"/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7200" dirty="0">
              <a:solidFill>
                <a:srgbClr val="17375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0466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339752" y="4048619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463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2756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4968" y="867855"/>
            <a:ext cx="3011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프로젝트 아이디어 제안  </a:t>
            </a:r>
          </a:p>
          <a:p>
            <a:endParaRPr lang="ko-KR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91E672-3194-49DD-8E2B-E495D0856F6B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5CC69B-7ED3-4ECA-ABAD-7ED61F9A6238}"/>
              </a:ext>
            </a:extLst>
          </p:cNvPr>
          <p:cNvSpPr/>
          <p:nvPr/>
        </p:nvSpPr>
        <p:spPr>
          <a:xfrm>
            <a:off x="184180" y="240903"/>
            <a:ext cx="13677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pc="-150" dirty="0">
                <a:solidFill>
                  <a:schemeClr val="bg1"/>
                </a:solidFill>
              </a:rPr>
              <a:t>Project Summary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pic>
        <p:nvPicPr>
          <p:cNvPr id="2050" name="Picture 2" descr="ê´ë ¨ ì´ë¯¸ì§">
            <a:extLst>
              <a:ext uri="{FF2B5EF4-FFF2-40B4-BE49-F238E27FC236}">
                <a16:creationId xmlns:a16="http://schemas.microsoft.com/office/drawing/2014/main" id="{75BC0E13-C090-4AD4-BA2E-6D905B85C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51" y="1519585"/>
            <a:ext cx="7735897" cy="241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93057A4-7EF9-4C02-9416-DDD465B2AEF0}"/>
              </a:ext>
            </a:extLst>
          </p:cNvPr>
          <p:cNvSpPr/>
          <p:nvPr/>
        </p:nvSpPr>
        <p:spPr>
          <a:xfrm>
            <a:off x="2557665" y="4928841"/>
            <a:ext cx="40286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kern="0" dirty="0">
                <a:solidFill>
                  <a:schemeClr val="tx2">
                    <a:lumMod val="75000"/>
                  </a:schemeClr>
                </a:solidFill>
                <a:latin typeface="+mn-ea"/>
                <a:cs typeface="Noto Sans CJK JP Regular"/>
              </a:rPr>
              <a:t>“</a:t>
            </a:r>
            <a:r>
              <a:rPr lang="ko-KR" altLang="ko-KR" sz="2000" b="1" kern="0" dirty="0">
                <a:solidFill>
                  <a:schemeClr val="tx2">
                    <a:lumMod val="75000"/>
                  </a:schemeClr>
                </a:solidFill>
                <a:latin typeface="+mn-ea"/>
                <a:cs typeface="Noto Sans CJK JP Regular"/>
              </a:rPr>
              <a:t>스마트 헬스 케어 어플리케이션</a:t>
            </a:r>
            <a:r>
              <a:rPr lang="en-US" altLang="ko-KR" sz="2000" b="1" kern="0" dirty="0">
                <a:solidFill>
                  <a:schemeClr val="tx2">
                    <a:lumMod val="75000"/>
                  </a:schemeClr>
                </a:solidFill>
                <a:latin typeface="+mn-ea"/>
                <a:cs typeface="Noto Sans CJK JP Regular"/>
              </a:rPr>
              <a:t>”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019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>
            <a:extLst>
              <a:ext uri="{FF2B5EF4-FFF2-40B4-BE49-F238E27FC236}">
                <a16:creationId xmlns:a16="http://schemas.microsoft.com/office/drawing/2014/main" id="{4D7BDE14-C947-4198-9401-42DF63F2F028}"/>
              </a:ext>
            </a:extLst>
          </p:cNvPr>
          <p:cNvSpPr/>
          <p:nvPr/>
        </p:nvSpPr>
        <p:spPr>
          <a:xfrm>
            <a:off x="4067944" y="-148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9490307-ACD3-43E1-B9DF-F189DC440502}"/>
              </a:ext>
            </a:extLst>
          </p:cNvPr>
          <p:cNvCxnSpPr/>
          <p:nvPr/>
        </p:nvCxnSpPr>
        <p:spPr>
          <a:xfrm>
            <a:off x="2339752" y="3959719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19463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35887" y="116632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11" name="모서리가 둥근 직사각형 13">
            <a:extLst>
              <a:ext uri="{FF2B5EF4-FFF2-40B4-BE49-F238E27FC236}">
                <a16:creationId xmlns:a16="http://schemas.microsoft.com/office/drawing/2014/main" id="{8F5791DE-D88C-4F6D-B7AD-0EDAFB137C98}"/>
              </a:ext>
            </a:extLst>
          </p:cNvPr>
          <p:cNvSpPr/>
          <p:nvPr/>
        </p:nvSpPr>
        <p:spPr>
          <a:xfrm>
            <a:off x="435646" y="1625121"/>
            <a:ext cx="8280920" cy="46226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A4D170-9B2F-4D83-BCDD-E81BFD42D72D}"/>
              </a:ext>
            </a:extLst>
          </p:cNvPr>
          <p:cNvSpPr txBox="1"/>
          <p:nvPr/>
        </p:nvSpPr>
        <p:spPr>
          <a:xfrm>
            <a:off x="427434" y="836712"/>
            <a:ext cx="2848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 Goals</a:t>
            </a:r>
            <a:endParaRPr kumimoji="0" lang="ko-KR" altLang="en-US" sz="2400" b="1" i="0" u="none" strike="noStrike" kern="1200" cap="none" spc="-15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ECA62-96BC-47CB-9B15-B877C55FD839}"/>
              </a:ext>
            </a:extLst>
          </p:cNvPr>
          <p:cNvSpPr txBox="1"/>
          <p:nvPr/>
        </p:nvSpPr>
        <p:spPr>
          <a:xfrm>
            <a:off x="679744" y="2443377"/>
            <a:ext cx="7784511" cy="235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Android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 기반 개발 진행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증상별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병원 종류 추천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Chat-bot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기능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해당 가까운 병원의 정보와 위치 검색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약 먹는 시간 주기적인 알람 기능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처방전을 사진으로 찍어서 질병코드 인식을 통해서 병력 기록 저장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82613-D98D-4A84-85E1-96427E39C9C6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0C68E7-0D14-4092-96CC-D1C08EC5371A}"/>
              </a:ext>
            </a:extLst>
          </p:cNvPr>
          <p:cNvSpPr/>
          <p:nvPr/>
        </p:nvSpPr>
        <p:spPr>
          <a:xfrm>
            <a:off x="184180" y="240903"/>
            <a:ext cx="13677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pc="-150" dirty="0">
                <a:solidFill>
                  <a:schemeClr val="bg1"/>
                </a:solidFill>
              </a:rPr>
              <a:t>Project Summary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95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117345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tx2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[  Role</a:t>
            </a:r>
            <a:r>
              <a:rPr lang="ko-KR" altLang="en-US" sz="3200" b="1" spc="-150" dirty="0">
                <a:solidFill>
                  <a:schemeClr val="tx2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  </a:t>
            </a:r>
            <a:r>
              <a:rPr lang="en-US" altLang="ko-KR" sz="3200" b="1" spc="-150" dirty="0">
                <a:solidFill>
                  <a:schemeClr val="tx2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]</a:t>
            </a:r>
            <a:endParaRPr lang="ko-KR" altLang="en-US" sz="3200" b="1" spc="-150" dirty="0">
              <a:solidFill>
                <a:schemeClr val="tx2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6EFE6C-C32B-459F-B3BD-AC25346B8EA0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39DD4A2F-03EE-494C-8881-1782815517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8743089"/>
              </p:ext>
            </p:extLst>
          </p:nvPr>
        </p:nvGraphicFramePr>
        <p:xfrm>
          <a:off x="323528" y="1752631"/>
          <a:ext cx="8424936" cy="4761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F5C5AF-AD61-4CD7-B52A-36C63A22911C}"/>
              </a:ext>
            </a:extLst>
          </p:cNvPr>
          <p:cNvSpPr/>
          <p:nvPr/>
        </p:nvSpPr>
        <p:spPr>
          <a:xfrm>
            <a:off x="184180" y="240903"/>
            <a:ext cx="13677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pc="-150" dirty="0">
                <a:solidFill>
                  <a:schemeClr val="bg1"/>
                </a:solidFill>
              </a:rPr>
              <a:t>Project Summary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584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>
            <a:extLst>
              <a:ext uri="{FF2B5EF4-FFF2-40B4-BE49-F238E27FC236}">
                <a16:creationId xmlns:a16="http://schemas.microsoft.com/office/drawing/2014/main" id="{4D7BDE14-C947-4198-9401-42DF63F2F028}"/>
              </a:ext>
            </a:extLst>
          </p:cNvPr>
          <p:cNvSpPr/>
          <p:nvPr/>
        </p:nvSpPr>
        <p:spPr>
          <a:xfrm>
            <a:off x="4067944" y="-148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9490307-ACD3-43E1-B9DF-F189DC440502}"/>
              </a:ext>
            </a:extLst>
          </p:cNvPr>
          <p:cNvCxnSpPr/>
          <p:nvPr/>
        </p:nvCxnSpPr>
        <p:spPr>
          <a:xfrm>
            <a:off x="2339752" y="3959719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19463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00E079-CE9D-416B-9D8D-B3F1B83AF304}"/>
              </a:ext>
            </a:extLst>
          </p:cNvPr>
          <p:cNvSpPr txBox="1"/>
          <p:nvPr/>
        </p:nvSpPr>
        <p:spPr>
          <a:xfrm>
            <a:off x="971600" y="2852936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rgbClr val="17375E"/>
                </a:solidFill>
                <a:latin typeface="HY헤드라인M" pitchFamily="18" charset="-127"/>
                <a:ea typeface="HY헤드라인M" pitchFamily="18" charset="-127"/>
              </a:rPr>
              <a:t>“ </a:t>
            </a:r>
            <a:r>
              <a:rPr lang="en-US" altLang="ko-KR" sz="3600" b="1" dirty="0">
                <a:solidFill>
                  <a:srgbClr val="17375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02. Project</a:t>
            </a:r>
            <a:r>
              <a:rPr lang="ko-KR" altLang="en-US" sz="3600" b="1" dirty="0">
                <a:solidFill>
                  <a:srgbClr val="17375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sz="3600" b="1" dirty="0">
                <a:solidFill>
                  <a:srgbClr val="17375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Architecture</a:t>
            </a:r>
            <a:r>
              <a:rPr lang="en-US" altLang="ko-KR" sz="7200" dirty="0">
                <a:solidFill>
                  <a:srgbClr val="17375E"/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7200" dirty="0">
              <a:solidFill>
                <a:srgbClr val="17375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35887" y="116632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CEB8395-76F3-4688-B301-4DFED3DE4356}"/>
              </a:ext>
            </a:extLst>
          </p:cNvPr>
          <p:cNvCxnSpPr/>
          <p:nvPr/>
        </p:nvCxnSpPr>
        <p:spPr>
          <a:xfrm>
            <a:off x="2267744" y="407707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A11C5B4-12C0-431C-99CD-A5E866EBCACB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5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>
            <a:extLst>
              <a:ext uri="{FF2B5EF4-FFF2-40B4-BE49-F238E27FC236}">
                <a16:creationId xmlns:a16="http://schemas.microsoft.com/office/drawing/2014/main" id="{4D7BDE14-C947-4198-9401-42DF63F2F028}"/>
              </a:ext>
            </a:extLst>
          </p:cNvPr>
          <p:cNvSpPr/>
          <p:nvPr/>
        </p:nvSpPr>
        <p:spPr>
          <a:xfrm>
            <a:off x="4067944" y="-148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9490307-ACD3-43E1-B9DF-F189DC440502}"/>
              </a:ext>
            </a:extLst>
          </p:cNvPr>
          <p:cNvCxnSpPr/>
          <p:nvPr/>
        </p:nvCxnSpPr>
        <p:spPr>
          <a:xfrm>
            <a:off x="2339752" y="3959719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19463" y="523157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altLang="ko-KR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altLang="ko-KR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아픈 증상 별 병원 종류 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9261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11C5B4-12C0-431C-99CD-A5E866EBCACB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09B0B7-5D53-4839-A20C-892C09A58C41}"/>
              </a:ext>
            </a:extLst>
          </p:cNvPr>
          <p:cNvSpPr/>
          <p:nvPr/>
        </p:nvSpPr>
        <p:spPr>
          <a:xfrm>
            <a:off x="149526" y="240903"/>
            <a:ext cx="1536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pc="-150" dirty="0">
                <a:solidFill>
                  <a:schemeClr val="bg1"/>
                </a:solidFill>
              </a:rPr>
              <a:t>Project Architecture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pic>
        <p:nvPicPr>
          <p:cNvPr id="4098" name="Picture 2" descr="Androidì ëí ì´ë¯¸ì§ ê²ìê²°ê³¼">
            <a:extLst>
              <a:ext uri="{FF2B5EF4-FFF2-40B4-BE49-F238E27FC236}">
                <a16:creationId xmlns:a16="http://schemas.microsoft.com/office/drawing/2014/main" id="{519ABA45-82E8-42D7-BF5D-EAD98500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57" y="1231924"/>
            <a:ext cx="1595276" cy="187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pi.aiì ëí ì´ë¯¸ì§ ê²ìê²°ê³¼">
            <a:extLst>
              <a:ext uri="{FF2B5EF4-FFF2-40B4-BE49-F238E27FC236}">
                <a16:creationId xmlns:a16="http://schemas.microsoft.com/office/drawing/2014/main" id="{2508941B-D623-49AC-ABC3-F0A699A3E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50" y="4765712"/>
            <a:ext cx="2435075" cy="101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google mapì ëí ì´ë¯¸ì§ ê²ìê²°ê³¼">
            <a:extLst>
              <a:ext uri="{FF2B5EF4-FFF2-40B4-BE49-F238E27FC236}">
                <a16:creationId xmlns:a16="http://schemas.microsoft.com/office/drawing/2014/main" id="{095A3AAA-AD6E-4EA8-B8D8-F289C0BC4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58" y="4270237"/>
            <a:ext cx="2200191" cy="220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98245FB-BF2B-4472-8B33-43D5BFCB2EEF}"/>
              </a:ext>
            </a:extLst>
          </p:cNvPr>
          <p:cNvCxnSpPr>
            <a:cxnSpLocks/>
          </p:cNvCxnSpPr>
          <p:nvPr/>
        </p:nvCxnSpPr>
        <p:spPr>
          <a:xfrm>
            <a:off x="4773716" y="2876536"/>
            <a:ext cx="1283485" cy="17546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EED9EC8-2979-4B77-BD76-DABE5D11A914}"/>
              </a:ext>
            </a:extLst>
          </p:cNvPr>
          <p:cNvCxnSpPr>
            <a:cxnSpLocks/>
          </p:cNvCxnSpPr>
          <p:nvPr/>
        </p:nvCxnSpPr>
        <p:spPr>
          <a:xfrm flipH="1" flipV="1">
            <a:off x="2839918" y="5273017"/>
            <a:ext cx="2884210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D91605E-A0F0-448E-A029-812803896B8C}"/>
              </a:ext>
            </a:extLst>
          </p:cNvPr>
          <p:cNvCxnSpPr>
            <a:cxnSpLocks/>
          </p:cNvCxnSpPr>
          <p:nvPr/>
        </p:nvCxnSpPr>
        <p:spPr>
          <a:xfrm flipV="1">
            <a:off x="2339752" y="2830428"/>
            <a:ext cx="1304166" cy="1596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323FA7A-D425-4720-BE14-66BA1FEBCC34}"/>
              </a:ext>
            </a:extLst>
          </p:cNvPr>
          <p:cNvSpPr txBox="1"/>
          <p:nvPr/>
        </p:nvSpPr>
        <p:spPr>
          <a:xfrm>
            <a:off x="5509204" y="3417300"/>
            <a:ext cx="266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증상 대화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E7D89-E907-4A47-9800-466719C8000D}"/>
              </a:ext>
            </a:extLst>
          </p:cNvPr>
          <p:cNvSpPr txBox="1"/>
          <p:nvPr/>
        </p:nvSpPr>
        <p:spPr>
          <a:xfrm>
            <a:off x="1187704" y="3417300"/>
            <a:ext cx="1998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주위 병원 검색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94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>
            <a:extLst>
              <a:ext uri="{FF2B5EF4-FFF2-40B4-BE49-F238E27FC236}">
                <a16:creationId xmlns:a16="http://schemas.microsoft.com/office/drawing/2014/main" id="{4D7BDE14-C947-4198-9401-42DF63F2F028}"/>
              </a:ext>
            </a:extLst>
          </p:cNvPr>
          <p:cNvSpPr/>
          <p:nvPr/>
        </p:nvSpPr>
        <p:spPr>
          <a:xfrm>
            <a:off x="4067944" y="-148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9490307-ACD3-43E1-B9DF-F189DC440502}"/>
              </a:ext>
            </a:extLst>
          </p:cNvPr>
          <p:cNvCxnSpPr/>
          <p:nvPr/>
        </p:nvCxnSpPr>
        <p:spPr>
          <a:xfrm>
            <a:off x="2339752" y="3959719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19463" y="52315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35887" y="116632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11C5B4-12C0-431C-99CD-A5E866EBCACB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09B0B7-5D53-4839-A20C-892C09A58C41}"/>
              </a:ext>
            </a:extLst>
          </p:cNvPr>
          <p:cNvSpPr/>
          <p:nvPr/>
        </p:nvSpPr>
        <p:spPr>
          <a:xfrm>
            <a:off x="149526" y="240903"/>
            <a:ext cx="1536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pc="-150" dirty="0">
                <a:solidFill>
                  <a:schemeClr val="bg1"/>
                </a:solidFill>
              </a:rPr>
              <a:t>Project Architecture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pic>
        <p:nvPicPr>
          <p:cNvPr id="4098" name="Picture 2" descr="Androidì ëí ì´ë¯¸ì§ ê²ìê²°ê³¼">
            <a:extLst>
              <a:ext uri="{FF2B5EF4-FFF2-40B4-BE49-F238E27FC236}">
                <a16:creationId xmlns:a16="http://schemas.microsoft.com/office/drawing/2014/main" id="{519ABA45-82E8-42D7-BF5D-EAD98500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03" y="3705616"/>
            <a:ext cx="1527258" cy="179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5035E5D-0BD1-426B-BA8E-A9B97CD57827}"/>
              </a:ext>
            </a:extLst>
          </p:cNvPr>
          <p:cNvCxnSpPr>
            <a:cxnSpLocks/>
          </p:cNvCxnSpPr>
          <p:nvPr/>
        </p:nvCxnSpPr>
        <p:spPr>
          <a:xfrm flipV="1">
            <a:off x="1597559" y="2642074"/>
            <a:ext cx="533884" cy="9917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FADC51B-ABC0-4656-899F-BD001F048D0A}"/>
              </a:ext>
            </a:extLst>
          </p:cNvPr>
          <p:cNvCxnSpPr>
            <a:cxnSpLocks/>
          </p:cNvCxnSpPr>
          <p:nvPr/>
        </p:nvCxnSpPr>
        <p:spPr>
          <a:xfrm>
            <a:off x="6332634" y="3429000"/>
            <a:ext cx="1711510" cy="125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C95F453-8340-41E3-B81D-A4A0DC733FB1}"/>
              </a:ext>
            </a:extLst>
          </p:cNvPr>
          <p:cNvCxnSpPr>
            <a:cxnSpLocks/>
          </p:cNvCxnSpPr>
          <p:nvPr/>
        </p:nvCxnSpPr>
        <p:spPr>
          <a:xfrm>
            <a:off x="6332634" y="3429000"/>
            <a:ext cx="363922" cy="125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F0BA145-F519-42A2-96CA-3DA397533FFD}"/>
              </a:ext>
            </a:extLst>
          </p:cNvPr>
          <p:cNvCxnSpPr>
            <a:cxnSpLocks/>
          </p:cNvCxnSpPr>
          <p:nvPr/>
        </p:nvCxnSpPr>
        <p:spPr>
          <a:xfrm flipH="1">
            <a:off x="5264174" y="3429000"/>
            <a:ext cx="1068460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CFAA5B3-4ACA-41F6-9B69-BC3120E8F732}"/>
              </a:ext>
            </a:extLst>
          </p:cNvPr>
          <p:cNvCxnSpPr>
            <a:cxnSpLocks/>
          </p:cNvCxnSpPr>
          <p:nvPr/>
        </p:nvCxnSpPr>
        <p:spPr>
          <a:xfrm flipH="1">
            <a:off x="4318945" y="3429000"/>
            <a:ext cx="2013688" cy="122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D52B5D1-4CAB-4BFB-8515-8CC9E8573F36}"/>
              </a:ext>
            </a:extLst>
          </p:cNvPr>
          <p:cNvSpPr txBox="1"/>
          <p:nvPr/>
        </p:nvSpPr>
        <p:spPr>
          <a:xfrm>
            <a:off x="3646530" y="5611445"/>
            <a:ext cx="11070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UserDB</a:t>
            </a:r>
            <a:endParaRPr lang="ko-KR" alt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3E7588-B20F-4B40-985D-02297CC9C181}"/>
              </a:ext>
            </a:extLst>
          </p:cNvPr>
          <p:cNvSpPr txBox="1"/>
          <p:nvPr/>
        </p:nvSpPr>
        <p:spPr>
          <a:xfrm>
            <a:off x="4752020" y="5610228"/>
            <a:ext cx="15220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DiseaseDB</a:t>
            </a:r>
            <a:endParaRPr lang="ko-KR" alt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266" name="Picture 2" descr="database iconì ëí ì´ë¯¸ì§ ê²ìê²°ê³¼">
            <a:extLst>
              <a:ext uri="{FF2B5EF4-FFF2-40B4-BE49-F238E27FC236}">
                <a16:creationId xmlns:a16="http://schemas.microsoft.com/office/drawing/2014/main" id="{35299FE2-0A76-467D-AD49-700AC4B98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059" y="4768913"/>
            <a:ext cx="732630" cy="73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atabase iconì ëí ì´ë¯¸ì§ ê²ìê²°ê³¼">
            <a:extLst>
              <a:ext uri="{FF2B5EF4-FFF2-40B4-BE49-F238E27FC236}">
                <a16:creationId xmlns:a16="http://schemas.microsoft.com/office/drawing/2014/main" id="{FE78F09D-BA2D-45E5-B3AD-ED8268D01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859" y="4812151"/>
            <a:ext cx="732630" cy="73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atabase iconì ëí ì´ë¯¸ì§ ê²ìê²°ê³¼">
            <a:extLst>
              <a:ext uri="{FF2B5EF4-FFF2-40B4-BE49-F238E27FC236}">
                <a16:creationId xmlns:a16="http://schemas.microsoft.com/office/drawing/2014/main" id="{B2F1843D-401F-4406-AD4B-9F056AF3F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241" y="4765367"/>
            <a:ext cx="732630" cy="73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atabase iconì ëí ì´ë¯¸ì§ ê²ìê²°ê³¼">
            <a:extLst>
              <a:ext uri="{FF2B5EF4-FFF2-40B4-BE49-F238E27FC236}">
                <a16:creationId xmlns:a16="http://schemas.microsoft.com/office/drawing/2014/main" id="{0015476B-A12C-41E6-873A-89D011FD8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92" y="4803751"/>
            <a:ext cx="732630" cy="73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1794396-B3D9-4113-8A89-EDE963C784DB}"/>
              </a:ext>
            </a:extLst>
          </p:cNvPr>
          <p:cNvSpPr txBox="1"/>
          <p:nvPr/>
        </p:nvSpPr>
        <p:spPr>
          <a:xfrm>
            <a:off x="7242661" y="5619553"/>
            <a:ext cx="22073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DiseaseRecordDB</a:t>
            </a:r>
            <a:endParaRPr lang="ko-KR" alt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29EF1C-689B-4841-B498-6277C2A62335}"/>
              </a:ext>
            </a:extLst>
          </p:cNvPr>
          <p:cNvSpPr txBox="1"/>
          <p:nvPr/>
        </p:nvSpPr>
        <p:spPr>
          <a:xfrm>
            <a:off x="6139001" y="5581169"/>
            <a:ext cx="2207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Monthly</a:t>
            </a:r>
          </a:p>
          <a:p>
            <a:r>
              <a:rPr lang="en-US" altLang="ko-KR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DiseaseDB</a:t>
            </a:r>
            <a:endParaRPr lang="ko-KR" alt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mysqlì ëí ì´ë¯¸ì§ ê²ìê²°ê³¼">
            <a:extLst>
              <a:ext uri="{FF2B5EF4-FFF2-40B4-BE49-F238E27FC236}">
                <a16:creationId xmlns:a16="http://schemas.microsoft.com/office/drawing/2014/main" id="{2854A1BF-4861-4D55-A77B-410FB16A1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012" y="2363491"/>
            <a:ext cx="1892093" cy="97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D2ACEBC-81A9-4295-99BD-F0325AB31D38}"/>
              </a:ext>
            </a:extLst>
          </p:cNvPr>
          <p:cNvCxnSpPr>
            <a:cxnSpLocks/>
          </p:cNvCxnSpPr>
          <p:nvPr/>
        </p:nvCxnSpPr>
        <p:spPr>
          <a:xfrm flipH="1">
            <a:off x="1791156" y="2851460"/>
            <a:ext cx="548596" cy="10297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phpì ëí ì´ë¯¸ì§ ê²ìê²°ê³¼">
            <a:extLst>
              <a:ext uri="{FF2B5EF4-FFF2-40B4-BE49-F238E27FC236}">
                <a16:creationId xmlns:a16="http://schemas.microsoft.com/office/drawing/2014/main" id="{2DDEEDD0-F9EA-4CCB-91DA-94806DC42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945" y="1342849"/>
            <a:ext cx="2286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12FBCD3-ECF2-4CE0-AFFF-6B35C4ABD85E}"/>
              </a:ext>
            </a:extLst>
          </p:cNvPr>
          <p:cNvCxnSpPr>
            <a:cxnSpLocks/>
          </p:cNvCxnSpPr>
          <p:nvPr/>
        </p:nvCxnSpPr>
        <p:spPr>
          <a:xfrm flipH="1" flipV="1">
            <a:off x="4395547" y="2201499"/>
            <a:ext cx="758133" cy="6355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BE0EDEB-B749-413D-BDBF-C864B3121553}"/>
              </a:ext>
            </a:extLst>
          </p:cNvPr>
          <p:cNvCxnSpPr>
            <a:cxnSpLocks/>
          </p:cNvCxnSpPr>
          <p:nvPr/>
        </p:nvCxnSpPr>
        <p:spPr>
          <a:xfrm>
            <a:off x="4627453" y="2024407"/>
            <a:ext cx="816746" cy="6413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92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On-screen Show (4:3)</PresentationFormat>
  <Paragraphs>136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HY헤드라인M</vt:lpstr>
      <vt:lpstr>나눔고딕OTF ExtraBold</vt:lpstr>
      <vt:lpstr>나눔스퀘어OTF</vt:lpstr>
      <vt:lpstr>나눔스퀘어OTF ExtraBold</vt:lpstr>
      <vt:lpstr>맑은 고딕</vt:lpstr>
      <vt:lpstr>Arial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Park SooHyun</cp:lastModifiedBy>
  <cp:revision>136</cp:revision>
  <dcterms:created xsi:type="dcterms:W3CDTF">2016-11-03T20:47:04Z</dcterms:created>
  <dcterms:modified xsi:type="dcterms:W3CDTF">2018-12-07T03:47:22Z</dcterms:modified>
</cp:coreProperties>
</file>