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2" r:id="rId1"/>
  </p:sldMasterIdLst>
  <p:sldIdLst>
    <p:sldId id="256" r:id="rId2"/>
    <p:sldId id="257" r:id="rId3"/>
    <p:sldId id="259" r:id="rId4"/>
    <p:sldId id="261" r:id="rId5"/>
    <p:sldId id="260" r:id="rId6"/>
    <p:sldId id="258" r:id="rId7"/>
    <p:sldId id="262" r:id="rId8"/>
    <p:sldId id="267" r:id="rId9"/>
    <p:sldId id="266" r:id="rId10"/>
    <p:sldId id="271" r:id="rId11"/>
    <p:sldId id="270" r:id="rId12"/>
    <p:sldId id="268"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41233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508092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8010107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790670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497968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0062507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33521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63865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6762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4391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71916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70287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14788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92097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4365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51826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3/18/2021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573105708"/>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73F7-1D6F-4791-B21D-A321C7FAE8D1}"/>
              </a:ext>
            </a:extLst>
          </p:cNvPr>
          <p:cNvSpPr>
            <a:spLocks noGrp="1"/>
          </p:cNvSpPr>
          <p:nvPr>
            <p:ph type="ctrTitle"/>
          </p:nvPr>
        </p:nvSpPr>
        <p:spPr>
          <a:xfrm>
            <a:off x="1079065" y="381740"/>
            <a:ext cx="8977437" cy="3311371"/>
          </a:xfrm>
        </p:spPr>
        <p:txBody>
          <a:bodyPr>
            <a:normAutofit fontScale="90000"/>
          </a:bodyPr>
          <a:lstStyle/>
          <a:p>
            <a:r>
              <a:rPr lang="en-GB" sz="5400" dirty="0"/>
              <a:t>HOTEL </a:t>
            </a:r>
            <a:br>
              <a:rPr lang="en-GB" sz="5400" dirty="0"/>
            </a:br>
            <a:r>
              <a:rPr lang="en-GB" sz="5400" dirty="0"/>
              <a:t>MANAGEMENT </a:t>
            </a:r>
            <a:br>
              <a:rPr lang="en-GB" sz="5400" dirty="0"/>
            </a:br>
            <a:r>
              <a:rPr lang="en-GB" sz="5400" dirty="0"/>
              <a:t>SYSTEM</a:t>
            </a:r>
            <a:br>
              <a:rPr lang="en-GB" sz="5400" dirty="0"/>
            </a:br>
            <a:r>
              <a:rPr lang="en-GB" sz="5400" dirty="0"/>
              <a:t>										  </a:t>
            </a:r>
            <a:r>
              <a:rPr lang="en-GB" sz="2000" dirty="0"/>
              <a:t>PROJECT GUIDE: Dr. Md IMRAN</a:t>
            </a:r>
            <a:endParaRPr lang="en-IN" sz="5400" dirty="0"/>
          </a:p>
        </p:txBody>
      </p:sp>
      <p:sp>
        <p:nvSpPr>
          <p:cNvPr id="3" name="Subtitle 2">
            <a:extLst>
              <a:ext uri="{FF2B5EF4-FFF2-40B4-BE49-F238E27FC236}">
                <a16:creationId xmlns:a16="http://schemas.microsoft.com/office/drawing/2014/main" id="{7AEB6DF9-0647-4C3B-96E4-03D443689BE1}"/>
              </a:ext>
            </a:extLst>
          </p:cNvPr>
          <p:cNvSpPr>
            <a:spLocks noGrp="1"/>
          </p:cNvSpPr>
          <p:nvPr>
            <p:ph type="subTitle" idx="1"/>
          </p:nvPr>
        </p:nvSpPr>
        <p:spPr>
          <a:xfrm>
            <a:off x="1154954" y="4234649"/>
            <a:ext cx="8825658" cy="2025588"/>
          </a:xfrm>
        </p:spPr>
        <p:txBody>
          <a:bodyPr/>
          <a:lstStyle/>
          <a:p>
            <a:r>
              <a:rPr lang="en-GB" dirty="0">
                <a:solidFill>
                  <a:schemeClr val="tx1"/>
                </a:solidFill>
              </a:rPr>
              <a:t>Team no: 9</a:t>
            </a:r>
          </a:p>
          <a:p>
            <a:r>
              <a:rPr lang="en-GB" dirty="0">
                <a:solidFill>
                  <a:schemeClr val="tx1"/>
                </a:solidFill>
              </a:rPr>
              <a:t>G V S Krishna hrithik – 245318733-019</a:t>
            </a:r>
          </a:p>
          <a:p>
            <a:r>
              <a:rPr lang="en-IN" dirty="0">
                <a:solidFill>
                  <a:schemeClr val="tx1"/>
                </a:solidFill>
              </a:rPr>
              <a:t>S Lakshmidhar – 245318733-049</a:t>
            </a:r>
          </a:p>
          <a:p>
            <a:r>
              <a:rPr lang="en-IN" dirty="0">
                <a:solidFill>
                  <a:schemeClr val="tx1"/>
                </a:solidFill>
              </a:rPr>
              <a:t>Yalla Satya Krishna Vamsee – 245318733-059</a:t>
            </a:r>
          </a:p>
          <a:p>
            <a:endParaRPr lang="en-IN" dirty="0">
              <a:solidFill>
                <a:schemeClr val="tx1"/>
              </a:solidFill>
            </a:endParaRPr>
          </a:p>
        </p:txBody>
      </p:sp>
    </p:spTree>
    <p:extLst>
      <p:ext uri="{BB962C8B-B14F-4D97-AF65-F5344CB8AC3E}">
        <p14:creationId xmlns:p14="http://schemas.microsoft.com/office/powerpoint/2010/main" val="3663487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67DB-D8D5-4E63-8159-FB7EE07A9057}"/>
              </a:ext>
            </a:extLst>
          </p:cNvPr>
          <p:cNvSpPr>
            <a:spLocks noGrp="1"/>
          </p:cNvSpPr>
          <p:nvPr>
            <p:ph type="title"/>
          </p:nvPr>
        </p:nvSpPr>
        <p:spPr>
          <a:xfrm>
            <a:off x="677334" y="609600"/>
            <a:ext cx="8596668" cy="833306"/>
          </a:xfrm>
        </p:spPr>
        <p:txBody>
          <a:bodyPr/>
          <a:lstStyle/>
          <a:p>
            <a:r>
              <a:rPr lang="en-GB" dirty="0"/>
              <a:t>ACTIVITY DIAGRAM</a:t>
            </a:r>
            <a:endParaRPr lang="en-IN" dirty="0"/>
          </a:p>
        </p:txBody>
      </p:sp>
      <p:pic>
        <p:nvPicPr>
          <p:cNvPr id="4" name="Picture 3">
            <a:extLst>
              <a:ext uri="{FF2B5EF4-FFF2-40B4-BE49-F238E27FC236}">
                <a16:creationId xmlns:a16="http://schemas.microsoft.com/office/drawing/2014/main" id="{B597015F-9141-48A3-BB35-5E40F9F53C2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75794" y="1442906"/>
            <a:ext cx="6929307" cy="4752975"/>
          </a:xfrm>
          <a:prstGeom prst="rect">
            <a:avLst/>
          </a:prstGeom>
          <a:noFill/>
          <a:ln>
            <a:noFill/>
          </a:ln>
        </p:spPr>
      </p:pic>
    </p:spTree>
    <p:extLst>
      <p:ext uri="{BB962C8B-B14F-4D97-AF65-F5344CB8AC3E}">
        <p14:creationId xmlns:p14="http://schemas.microsoft.com/office/powerpoint/2010/main" val="2341350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5E2C-8A9C-48EF-99DB-C2AA5107F74F}"/>
              </a:ext>
            </a:extLst>
          </p:cNvPr>
          <p:cNvSpPr>
            <a:spLocks noGrp="1"/>
          </p:cNvSpPr>
          <p:nvPr>
            <p:ph type="title"/>
          </p:nvPr>
        </p:nvSpPr>
        <p:spPr>
          <a:xfrm>
            <a:off x="668457" y="177060"/>
            <a:ext cx="8596668" cy="595297"/>
          </a:xfrm>
        </p:spPr>
        <p:txBody>
          <a:bodyPr>
            <a:normAutofit fontScale="90000"/>
          </a:bodyPr>
          <a:lstStyle/>
          <a:p>
            <a:pPr algn="ctr"/>
            <a:r>
              <a:rPr lang="en-GB" dirty="0"/>
              <a:t>ER DIAGRAM</a:t>
            </a:r>
            <a:endParaRPr lang="en-IN" dirty="0"/>
          </a:p>
        </p:txBody>
      </p:sp>
      <p:pic>
        <p:nvPicPr>
          <p:cNvPr id="26" name="Picture 25">
            <a:extLst>
              <a:ext uri="{FF2B5EF4-FFF2-40B4-BE49-F238E27FC236}">
                <a16:creationId xmlns:a16="http://schemas.microsoft.com/office/drawing/2014/main" id="{DC890832-9589-46F9-9E8E-EFFF73BCC1F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0903" y="998290"/>
            <a:ext cx="8124222" cy="5058561"/>
          </a:xfrm>
          <a:prstGeom prst="rect">
            <a:avLst/>
          </a:prstGeom>
          <a:noFill/>
          <a:ln>
            <a:noFill/>
          </a:ln>
        </p:spPr>
      </p:pic>
    </p:spTree>
    <p:extLst>
      <p:ext uri="{BB962C8B-B14F-4D97-AF65-F5344CB8AC3E}">
        <p14:creationId xmlns:p14="http://schemas.microsoft.com/office/powerpoint/2010/main" val="3379613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D71C7-4AF3-4373-834C-24DA598F8E97}"/>
              </a:ext>
            </a:extLst>
          </p:cNvPr>
          <p:cNvSpPr>
            <a:spLocks noGrp="1"/>
          </p:cNvSpPr>
          <p:nvPr>
            <p:ph type="title"/>
          </p:nvPr>
        </p:nvSpPr>
        <p:spPr/>
        <p:txBody>
          <a:bodyPr/>
          <a:lstStyle/>
          <a:p>
            <a:r>
              <a:rPr lang="en-GB" dirty="0"/>
              <a:t>COMPONENT DIAGRAM</a:t>
            </a:r>
            <a:endParaRPr lang="en-IN" dirty="0"/>
          </a:p>
        </p:txBody>
      </p:sp>
      <p:sp>
        <p:nvSpPr>
          <p:cNvPr id="7" name="Rectangle 6">
            <a:extLst>
              <a:ext uri="{FF2B5EF4-FFF2-40B4-BE49-F238E27FC236}">
                <a16:creationId xmlns:a16="http://schemas.microsoft.com/office/drawing/2014/main" id="{62FB8156-B6B8-46AC-98BF-6BDEFE3F7C60}"/>
              </a:ext>
            </a:extLst>
          </p:cNvPr>
          <p:cNvSpPr/>
          <p:nvPr/>
        </p:nvSpPr>
        <p:spPr>
          <a:xfrm>
            <a:off x="1411550" y="2441360"/>
            <a:ext cx="2547891" cy="1544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HOTEL MANAGEMENT DATABASE</a:t>
            </a:r>
            <a:endParaRPr lang="en-IN" dirty="0"/>
          </a:p>
        </p:txBody>
      </p:sp>
      <p:cxnSp>
        <p:nvCxnSpPr>
          <p:cNvPr id="11" name="Straight Arrow Connector 10">
            <a:extLst>
              <a:ext uri="{FF2B5EF4-FFF2-40B4-BE49-F238E27FC236}">
                <a16:creationId xmlns:a16="http://schemas.microsoft.com/office/drawing/2014/main" id="{8BCD3BD7-72B2-4DAF-BBB9-8E0D2D8B56C1}"/>
              </a:ext>
            </a:extLst>
          </p:cNvPr>
          <p:cNvCxnSpPr/>
          <p:nvPr/>
        </p:nvCxnSpPr>
        <p:spPr>
          <a:xfrm flipV="1">
            <a:off x="3959441" y="2006353"/>
            <a:ext cx="2136559" cy="719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DBB9ED6-9187-4371-840D-41F01F8B45D8}"/>
              </a:ext>
            </a:extLst>
          </p:cNvPr>
          <p:cNvSpPr/>
          <p:nvPr/>
        </p:nvSpPr>
        <p:spPr>
          <a:xfrm>
            <a:off x="6096000" y="1802166"/>
            <a:ext cx="2213499" cy="595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LOGIN</a:t>
            </a:r>
            <a:endParaRPr lang="en-IN" dirty="0"/>
          </a:p>
        </p:txBody>
      </p:sp>
      <p:sp>
        <p:nvSpPr>
          <p:cNvPr id="15" name="Rectangle 14">
            <a:extLst>
              <a:ext uri="{FF2B5EF4-FFF2-40B4-BE49-F238E27FC236}">
                <a16:creationId xmlns:a16="http://schemas.microsoft.com/office/drawing/2014/main" id="{83833305-8CB0-4772-9535-13C31A8B7012}"/>
              </a:ext>
            </a:extLst>
          </p:cNvPr>
          <p:cNvSpPr/>
          <p:nvPr/>
        </p:nvSpPr>
        <p:spPr>
          <a:xfrm>
            <a:off x="6095999" y="2681673"/>
            <a:ext cx="2213499" cy="551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CUSTOMER</a:t>
            </a:r>
            <a:endParaRPr lang="en-IN" dirty="0"/>
          </a:p>
        </p:txBody>
      </p:sp>
      <p:cxnSp>
        <p:nvCxnSpPr>
          <p:cNvPr id="17" name="Straight Arrow Connector 16">
            <a:extLst>
              <a:ext uri="{FF2B5EF4-FFF2-40B4-BE49-F238E27FC236}">
                <a16:creationId xmlns:a16="http://schemas.microsoft.com/office/drawing/2014/main" id="{D8D65D11-6515-4643-9D54-7252A23C97A3}"/>
              </a:ext>
            </a:extLst>
          </p:cNvPr>
          <p:cNvCxnSpPr/>
          <p:nvPr/>
        </p:nvCxnSpPr>
        <p:spPr>
          <a:xfrm>
            <a:off x="3959441" y="3018408"/>
            <a:ext cx="21365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C4FDA9F-5B0A-431F-ADB4-1BE6E1869F60}"/>
              </a:ext>
            </a:extLst>
          </p:cNvPr>
          <p:cNvSpPr/>
          <p:nvPr/>
        </p:nvSpPr>
        <p:spPr>
          <a:xfrm>
            <a:off x="6095998" y="3487834"/>
            <a:ext cx="2213499" cy="551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ROOM</a:t>
            </a:r>
            <a:endParaRPr lang="en-IN" dirty="0"/>
          </a:p>
        </p:txBody>
      </p:sp>
      <p:cxnSp>
        <p:nvCxnSpPr>
          <p:cNvPr id="21" name="Straight Arrow Connector 20">
            <a:extLst>
              <a:ext uri="{FF2B5EF4-FFF2-40B4-BE49-F238E27FC236}">
                <a16:creationId xmlns:a16="http://schemas.microsoft.com/office/drawing/2014/main" id="{85D7EA28-982F-4612-8F36-4D37A43F4689}"/>
              </a:ext>
            </a:extLst>
          </p:cNvPr>
          <p:cNvCxnSpPr>
            <a:cxnSpLocks/>
            <a:endCxn id="18" idx="1"/>
          </p:cNvCxnSpPr>
          <p:nvPr/>
        </p:nvCxnSpPr>
        <p:spPr>
          <a:xfrm>
            <a:off x="3959440" y="3516675"/>
            <a:ext cx="2136558" cy="246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3001E73-E996-408A-9B5A-8CF6F5EDE0BC}"/>
              </a:ext>
            </a:extLst>
          </p:cNvPr>
          <p:cNvSpPr/>
          <p:nvPr/>
        </p:nvSpPr>
        <p:spPr>
          <a:xfrm>
            <a:off x="6095997" y="4400002"/>
            <a:ext cx="2213499" cy="493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DRIVER</a:t>
            </a:r>
            <a:endParaRPr lang="en-IN" dirty="0"/>
          </a:p>
        </p:txBody>
      </p:sp>
      <p:cxnSp>
        <p:nvCxnSpPr>
          <p:cNvPr id="24" name="Straight Arrow Connector 23">
            <a:extLst>
              <a:ext uri="{FF2B5EF4-FFF2-40B4-BE49-F238E27FC236}">
                <a16:creationId xmlns:a16="http://schemas.microsoft.com/office/drawing/2014/main" id="{55057019-8823-4C66-8675-04A31C41B1CA}"/>
              </a:ext>
            </a:extLst>
          </p:cNvPr>
          <p:cNvCxnSpPr/>
          <p:nvPr/>
        </p:nvCxnSpPr>
        <p:spPr>
          <a:xfrm>
            <a:off x="3959440" y="3780798"/>
            <a:ext cx="2136559" cy="798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76214F5-1BCE-42AE-A7B4-2BCD7BCB568D}"/>
              </a:ext>
            </a:extLst>
          </p:cNvPr>
          <p:cNvSpPr/>
          <p:nvPr/>
        </p:nvSpPr>
        <p:spPr>
          <a:xfrm>
            <a:off x="5652119" y="5209844"/>
            <a:ext cx="2213499" cy="575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EMPLOYEE</a:t>
            </a:r>
            <a:endParaRPr lang="en-IN" dirty="0"/>
          </a:p>
        </p:txBody>
      </p:sp>
      <p:cxnSp>
        <p:nvCxnSpPr>
          <p:cNvPr id="27" name="Straight Arrow Connector 26">
            <a:extLst>
              <a:ext uri="{FF2B5EF4-FFF2-40B4-BE49-F238E27FC236}">
                <a16:creationId xmlns:a16="http://schemas.microsoft.com/office/drawing/2014/main" id="{50373EE4-B9AF-4040-AC64-9C3970A7A070}"/>
              </a:ext>
            </a:extLst>
          </p:cNvPr>
          <p:cNvCxnSpPr>
            <a:endCxn id="25" idx="1"/>
          </p:cNvCxnSpPr>
          <p:nvPr/>
        </p:nvCxnSpPr>
        <p:spPr>
          <a:xfrm>
            <a:off x="2991778" y="3794974"/>
            <a:ext cx="2660341" cy="1702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C51EC68-13A7-4E38-9210-CA61541DAD08}"/>
              </a:ext>
            </a:extLst>
          </p:cNvPr>
          <p:cNvCxnSpPr>
            <a:cxnSpLocks/>
          </p:cNvCxnSpPr>
          <p:nvPr/>
        </p:nvCxnSpPr>
        <p:spPr>
          <a:xfrm>
            <a:off x="3435657" y="3986075"/>
            <a:ext cx="772359" cy="1748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8C64B1E-0D06-4FDE-A846-F5A36B9E4091}"/>
              </a:ext>
            </a:extLst>
          </p:cNvPr>
          <p:cNvSpPr/>
          <p:nvPr/>
        </p:nvSpPr>
        <p:spPr>
          <a:xfrm>
            <a:off x="3435656" y="5734975"/>
            <a:ext cx="1997477" cy="621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DEPARTMENT</a:t>
            </a:r>
            <a:endParaRPr lang="en-IN" dirty="0"/>
          </a:p>
        </p:txBody>
      </p:sp>
    </p:spTree>
    <p:extLst>
      <p:ext uri="{BB962C8B-B14F-4D97-AF65-F5344CB8AC3E}">
        <p14:creationId xmlns:p14="http://schemas.microsoft.com/office/powerpoint/2010/main" val="1041506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B797D-DC90-4AC9-AED5-ADAD1B3DDC2A}"/>
              </a:ext>
            </a:extLst>
          </p:cNvPr>
          <p:cNvSpPr>
            <a:spLocks noGrp="1"/>
          </p:cNvSpPr>
          <p:nvPr>
            <p:ph type="title"/>
          </p:nvPr>
        </p:nvSpPr>
        <p:spPr>
          <a:xfrm>
            <a:off x="677334" y="609601"/>
            <a:ext cx="8596668" cy="866862"/>
          </a:xfrm>
        </p:spPr>
        <p:txBody>
          <a:bodyPr>
            <a:normAutofit/>
          </a:bodyPr>
          <a:lstStyle/>
          <a:p>
            <a:r>
              <a:rPr lang="en-GB" sz="4000" dirty="0"/>
              <a:t>CONCLUSION	</a:t>
            </a:r>
            <a:endParaRPr lang="en-IN" sz="4000" dirty="0"/>
          </a:p>
        </p:txBody>
      </p:sp>
      <p:sp>
        <p:nvSpPr>
          <p:cNvPr id="3" name="Content Placeholder 2">
            <a:extLst>
              <a:ext uri="{FF2B5EF4-FFF2-40B4-BE49-F238E27FC236}">
                <a16:creationId xmlns:a16="http://schemas.microsoft.com/office/drawing/2014/main" id="{026F3C12-845E-4D05-B9A1-6B1F052A8F54}"/>
              </a:ext>
            </a:extLst>
          </p:cNvPr>
          <p:cNvSpPr>
            <a:spLocks noGrp="1"/>
          </p:cNvSpPr>
          <p:nvPr>
            <p:ph idx="1"/>
          </p:nvPr>
        </p:nvSpPr>
        <p:spPr>
          <a:xfrm>
            <a:off x="677334" y="1560352"/>
            <a:ext cx="8596668" cy="4481011"/>
          </a:xfrm>
        </p:spPr>
        <p:txBody>
          <a:bodyPr>
            <a:normAutofit/>
          </a:bodyPr>
          <a:lstStyle/>
          <a:p>
            <a:pPr marL="0" indent="0">
              <a:buNone/>
            </a:pPr>
            <a:br>
              <a:rPr lang="en-GB" sz="2400" dirty="0"/>
            </a:br>
            <a:endParaRPr lang="en-IN" sz="2400" dirty="0"/>
          </a:p>
        </p:txBody>
      </p:sp>
      <p:sp>
        <p:nvSpPr>
          <p:cNvPr id="4" name="Rectangle 3">
            <a:extLst>
              <a:ext uri="{FF2B5EF4-FFF2-40B4-BE49-F238E27FC236}">
                <a16:creationId xmlns:a16="http://schemas.microsoft.com/office/drawing/2014/main" id="{5588ABDB-DCE3-4ABA-902E-9F9617855B3A}"/>
              </a:ext>
            </a:extLst>
          </p:cNvPr>
          <p:cNvSpPr/>
          <p:nvPr/>
        </p:nvSpPr>
        <p:spPr>
          <a:xfrm>
            <a:off x="547332" y="1476462"/>
            <a:ext cx="8596668" cy="4913268"/>
          </a:xfrm>
          <a:prstGeom prst="rect">
            <a:avLst/>
          </a:prstGeom>
        </p:spPr>
        <p:txBody>
          <a:bodyPr wrap="square">
            <a:spAutoFit/>
          </a:bodyPr>
          <a:lstStyle/>
          <a:p>
            <a:pPr marL="228600" marR="241300" algn="just">
              <a:lnSpc>
                <a:spcPct val="149000"/>
              </a:lnSpc>
              <a:spcAft>
                <a:spcPts val="0"/>
              </a:spcAft>
            </a:pPr>
            <a:r>
              <a:rPr lang="en-IN" dirty="0">
                <a:latin typeface="Times New Roman" panose="02020603050405020304" pitchFamily="18" charset="0"/>
                <a:ea typeface="Times New Roman" panose="02020603050405020304" pitchFamily="18" charset="0"/>
              </a:rPr>
              <a:t>Hotel Management System in short, is a minimalistic desktop application which was developed in order to make hotel management easy in many folds. However some desirable mentions are:</a:t>
            </a:r>
            <a:endParaRPr lang="en-IN" sz="1600" dirty="0">
              <a:latin typeface="Times New Roman" panose="02020603050405020304" pitchFamily="18" charset="0"/>
              <a:ea typeface="Times New Roman" panose="02020603050405020304" pitchFamily="18" charset="0"/>
            </a:endParaRPr>
          </a:p>
          <a:p>
            <a:pPr>
              <a:lnSpc>
                <a:spcPts val="40"/>
              </a:lnSpc>
            </a:pPr>
            <a:r>
              <a:rPr lang="en-IN" sz="1200" dirty="0">
                <a:latin typeface="Times New Roman" panose="02020603050405020304" pitchFamily="18" charset="0"/>
                <a:ea typeface="Times New Roman" panose="02020603050405020304" pitchFamily="18" charset="0"/>
              </a:rPr>
              <a:t> </a:t>
            </a:r>
            <a:endParaRPr lang="en-IN" sz="1600" dirty="0">
              <a:latin typeface="Times New Roman" panose="02020603050405020304" pitchFamily="18" charset="0"/>
              <a:ea typeface="Times New Roman" panose="02020603050405020304" pitchFamily="18" charset="0"/>
            </a:endParaRPr>
          </a:p>
          <a:p>
            <a:pPr marL="342900" marR="228600" lvl="0" indent="-342900" algn="just">
              <a:lnSpc>
                <a:spcPct val="149000"/>
              </a:lnSpc>
              <a:spcAft>
                <a:spcPts val="0"/>
              </a:spcAft>
              <a:buFont typeface="Arial" panose="020B0604020202020204" pitchFamily="34" charset="0"/>
              <a:buChar char="●"/>
              <a:tabLst>
                <a:tab pos="685800" algn="l"/>
              </a:tabLst>
            </a:pPr>
            <a:r>
              <a:rPr lang="en-IN" dirty="0">
                <a:latin typeface="Times New Roman" panose="02020603050405020304" pitchFamily="18" charset="0"/>
                <a:ea typeface="Times New Roman" panose="02020603050405020304" pitchFamily="18" charset="0"/>
              </a:rPr>
              <a:t>The first one is that customer, who should be treated as a king by businessmen, is handled in most of the aspects effectively from allotting a room to checking out of the room</a:t>
            </a:r>
            <a:endParaRPr lang="en-IN" sz="1600" dirty="0">
              <a:latin typeface="Times New Roman" panose="02020603050405020304" pitchFamily="18" charset="0"/>
              <a:ea typeface="Times New Roman" panose="02020603050405020304" pitchFamily="18" charset="0"/>
            </a:endParaRPr>
          </a:p>
          <a:p>
            <a:pPr>
              <a:lnSpc>
                <a:spcPts val="45"/>
              </a:lnSpc>
            </a:pPr>
            <a:r>
              <a:rPr lang="en-IN" dirty="0">
                <a:latin typeface="Arial" panose="020B0604020202020204" pitchFamily="34" charset="0"/>
                <a:ea typeface="Arial" panose="020B0604020202020204" pitchFamily="34" charset="0"/>
              </a:rPr>
              <a:t> </a:t>
            </a:r>
            <a:endParaRPr lang="en-IN" sz="1600" dirty="0">
              <a:latin typeface="Times New Roman" panose="02020603050405020304" pitchFamily="18" charset="0"/>
              <a:ea typeface="Times New Roman" panose="02020603050405020304" pitchFamily="18" charset="0"/>
            </a:endParaRPr>
          </a:p>
          <a:p>
            <a:pPr marL="342900" marR="228600" lvl="0" indent="-342900" algn="just">
              <a:lnSpc>
                <a:spcPct val="153000"/>
              </a:lnSpc>
              <a:spcAft>
                <a:spcPts val="0"/>
              </a:spcAft>
              <a:buFont typeface="Arial" panose="020B0604020202020204" pitchFamily="34" charset="0"/>
              <a:buChar char="●"/>
              <a:tabLst>
                <a:tab pos="685800" algn="l"/>
              </a:tabLst>
            </a:pPr>
            <a:r>
              <a:rPr lang="en-IN" dirty="0">
                <a:latin typeface="Times New Roman" panose="02020603050405020304" pitchFamily="18" charset="0"/>
                <a:ea typeface="Times New Roman" panose="02020603050405020304" pitchFamily="18" charset="0"/>
              </a:rPr>
              <a:t>The second important to be discussed is that people working for hotel are also being managed by adding them into database</a:t>
            </a:r>
            <a:endParaRPr lang="en-IN" sz="1600" dirty="0">
              <a:latin typeface="Times New Roman" panose="02020603050405020304" pitchFamily="18" charset="0"/>
              <a:ea typeface="Times New Roman" panose="02020603050405020304" pitchFamily="18" charset="0"/>
            </a:endParaRPr>
          </a:p>
          <a:p>
            <a:pPr marL="457200"/>
            <a:r>
              <a:rPr lang="en-IN" dirty="0">
                <a:latin typeface="Arial" panose="020B0604020202020204" pitchFamily="34" charset="0"/>
                <a:ea typeface="Arial" panose="020B0604020202020204" pitchFamily="34" charset="0"/>
              </a:rPr>
              <a:t> </a:t>
            </a:r>
            <a:endParaRPr lang="en-IN" sz="1600" dirty="0">
              <a:latin typeface="Times New Roman" panose="02020603050405020304" pitchFamily="18" charset="0"/>
              <a:ea typeface="Times New Roman" panose="02020603050405020304" pitchFamily="18" charset="0"/>
            </a:endParaRPr>
          </a:p>
          <a:p>
            <a:pPr marL="342900" marR="228600" lvl="0" indent="-342900" algn="just">
              <a:lnSpc>
                <a:spcPct val="153000"/>
              </a:lnSpc>
              <a:spcAft>
                <a:spcPts val="0"/>
              </a:spcAft>
              <a:buFont typeface="Arial" panose="020B0604020202020204" pitchFamily="34" charset="0"/>
              <a:buChar char="●"/>
              <a:tabLst>
                <a:tab pos="685800" algn="l"/>
              </a:tabLst>
            </a:pPr>
            <a:r>
              <a:rPr lang="en-IN" dirty="0">
                <a:latin typeface="Times New Roman" panose="02020603050405020304" pitchFamily="18" charset="0"/>
                <a:ea typeface="Arial" panose="020B0604020202020204" pitchFamily="34" charset="0"/>
              </a:rPr>
              <a:t>Here, each department present in the hotel are being allocated with particular budget, are also stored in the database. Therefore, It helps hotel management officials to handle the key financial matters with matter of several clicks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93695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9B75-4B1F-46B6-9AAA-7B3BE8670906}"/>
              </a:ext>
            </a:extLst>
          </p:cNvPr>
          <p:cNvSpPr>
            <a:spLocks noGrp="1"/>
          </p:cNvSpPr>
          <p:nvPr>
            <p:ph type="title"/>
          </p:nvPr>
        </p:nvSpPr>
        <p:spPr/>
        <p:txBody>
          <a:bodyPr/>
          <a:lstStyle/>
          <a:p>
            <a:r>
              <a:rPr lang="en-GB" sz="4800" dirty="0"/>
              <a:t>Contents:</a:t>
            </a:r>
            <a:endParaRPr lang="en-IN" sz="4800" dirty="0"/>
          </a:p>
        </p:txBody>
      </p:sp>
      <p:sp>
        <p:nvSpPr>
          <p:cNvPr id="3" name="Content Placeholder 2">
            <a:extLst>
              <a:ext uri="{FF2B5EF4-FFF2-40B4-BE49-F238E27FC236}">
                <a16:creationId xmlns:a16="http://schemas.microsoft.com/office/drawing/2014/main" id="{765357C4-5F8D-4A9A-AADB-351D0263997E}"/>
              </a:ext>
            </a:extLst>
          </p:cNvPr>
          <p:cNvSpPr>
            <a:spLocks noGrp="1"/>
          </p:cNvSpPr>
          <p:nvPr>
            <p:ph idx="1"/>
          </p:nvPr>
        </p:nvSpPr>
        <p:spPr>
          <a:xfrm>
            <a:off x="645130" y="2052918"/>
            <a:ext cx="9404723" cy="4195481"/>
          </a:xfrm>
        </p:spPr>
        <p:txBody>
          <a:bodyPr>
            <a:normAutofit/>
          </a:bodyPr>
          <a:lstStyle/>
          <a:p>
            <a:r>
              <a:rPr lang="en-GB" sz="2400" dirty="0"/>
              <a:t>Introduction and Importance</a:t>
            </a:r>
          </a:p>
          <a:p>
            <a:r>
              <a:rPr lang="en-GB" sz="2400" dirty="0"/>
              <a:t>Existing System vs Proposed System</a:t>
            </a:r>
          </a:p>
          <a:p>
            <a:r>
              <a:rPr lang="en-GB" sz="2400" dirty="0"/>
              <a:t>Tools Used</a:t>
            </a:r>
          </a:p>
          <a:p>
            <a:r>
              <a:rPr lang="en-GB" sz="2400" dirty="0"/>
              <a:t>System Design</a:t>
            </a:r>
          </a:p>
          <a:p>
            <a:r>
              <a:rPr lang="en-GB" sz="2400" dirty="0"/>
              <a:t>Conclusion of the Project</a:t>
            </a:r>
          </a:p>
          <a:p>
            <a:endParaRPr lang="en-IN" sz="2400" dirty="0"/>
          </a:p>
        </p:txBody>
      </p:sp>
    </p:spTree>
    <p:extLst>
      <p:ext uri="{BB962C8B-B14F-4D97-AF65-F5344CB8AC3E}">
        <p14:creationId xmlns:p14="http://schemas.microsoft.com/office/powerpoint/2010/main" val="1173800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A6F8-9B4B-4E3E-8904-22D33449BFBB}"/>
              </a:ext>
            </a:extLst>
          </p:cNvPr>
          <p:cNvSpPr>
            <a:spLocks noGrp="1"/>
          </p:cNvSpPr>
          <p:nvPr>
            <p:ph type="title"/>
          </p:nvPr>
        </p:nvSpPr>
        <p:spPr/>
        <p:txBody>
          <a:bodyPr/>
          <a:lstStyle/>
          <a:p>
            <a:r>
              <a:rPr lang="en-GB" dirty="0"/>
              <a:t>Introduction and Importance</a:t>
            </a:r>
            <a:endParaRPr lang="en-IN" dirty="0"/>
          </a:p>
        </p:txBody>
      </p:sp>
      <p:sp>
        <p:nvSpPr>
          <p:cNvPr id="3" name="Content Placeholder 2">
            <a:extLst>
              <a:ext uri="{FF2B5EF4-FFF2-40B4-BE49-F238E27FC236}">
                <a16:creationId xmlns:a16="http://schemas.microsoft.com/office/drawing/2014/main" id="{70A8D4A3-DFA1-44BC-BB2C-492192B51F46}"/>
              </a:ext>
            </a:extLst>
          </p:cNvPr>
          <p:cNvSpPr>
            <a:spLocks noGrp="1"/>
          </p:cNvSpPr>
          <p:nvPr>
            <p:ph idx="1"/>
          </p:nvPr>
        </p:nvSpPr>
        <p:spPr>
          <a:xfrm>
            <a:off x="772358" y="2061796"/>
            <a:ext cx="9277496" cy="4195481"/>
          </a:xfrm>
        </p:spPr>
        <p:txBody>
          <a:bodyPr>
            <a:normAutofit/>
          </a:bodyPr>
          <a:lstStyle/>
          <a:p>
            <a:r>
              <a:rPr lang="en-GB" sz="2400" dirty="0"/>
              <a:t>Hotel Management System is a </a:t>
            </a:r>
            <a:r>
              <a:rPr lang="en-GB" sz="2400" b="1" dirty="0">
                <a:latin typeface="Arial Rounded MT Bold" panose="020F0704030504030204" pitchFamily="34" charset="0"/>
              </a:rPr>
              <a:t>DESKTOP-BASED </a:t>
            </a:r>
            <a:r>
              <a:rPr lang="en-GB" sz="2400" dirty="0">
                <a:latin typeface="+mn-lt"/>
              </a:rPr>
              <a:t>application</a:t>
            </a:r>
            <a:r>
              <a:rPr lang="en-GB" sz="2400" dirty="0"/>
              <a:t> that allows the hotel manager to handle all hotel activities </a:t>
            </a:r>
            <a:r>
              <a:rPr lang="en-GB" sz="2400" b="1" dirty="0">
                <a:latin typeface="Arial Rounded MT Bold" panose="020F0704030504030204" pitchFamily="34" charset="0"/>
              </a:rPr>
              <a:t>ONLINE</a:t>
            </a:r>
            <a:r>
              <a:rPr lang="en-GB" sz="2400" dirty="0"/>
              <a:t>. Interactive GUI and the ability to manage various rooms, employees, drivers and customers make this system </a:t>
            </a:r>
            <a:r>
              <a:rPr lang="en-GB" sz="2400" b="1" dirty="0">
                <a:latin typeface="Arial Rounded MT Bold" panose="020F0704030504030204" pitchFamily="34" charset="0"/>
              </a:rPr>
              <a:t>FLEXIBLE AND CONVENIENT</a:t>
            </a:r>
            <a:r>
              <a:rPr lang="en-GB" sz="2400" dirty="0"/>
              <a:t>.</a:t>
            </a:r>
          </a:p>
          <a:p>
            <a:r>
              <a:rPr lang="en-GB" sz="2400" dirty="0"/>
              <a:t>The Purpose of the whole process is to ease the daily or regular activities of the Hotel Management into an </a:t>
            </a:r>
            <a:r>
              <a:rPr lang="en-GB" sz="2400" b="1" dirty="0">
                <a:latin typeface="Arial Rounded MT Bold" panose="020F0704030504030204" pitchFamily="34" charset="0"/>
              </a:rPr>
              <a:t>AUTOMATIC COMPUTERIZED RETREIVABLE </a:t>
            </a:r>
            <a:r>
              <a:rPr lang="en-GB" sz="2400" dirty="0">
                <a:latin typeface="+mn-lt"/>
              </a:rPr>
              <a:t>process</a:t>
            </a:r>
            <a:r>
              <a:rPr lang="en-GB" sz="2400" dirty="0"/>
              <a:t>.</a:t>
            </a:r>
            <a:endParaRPr lang="en-IN" sz="2400" dirty="0"/>
          </a:p>
          <a:p>
            <a:pPr marL="0" indent="0">
              <a:buNone/>
            </a:pPr>
            <a:endParaRPr lang="en-GB" sz="2400" dirty="0"/>
          </a:p>
        </p:txBody>
      </p:sp>
    </p:spTree>
    <p:extLst>
      <p:ext uri="{BB962C8B-B14F-4D97-AF65-F5344CB8AC3E}">
        <p14:creationId xmlns:p14="http://schemas.microsoft.com/office/powerpoint/2010/main" val="1537109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616D8A2F-464F-4684-BB41-2E18EB9BA3A0}"/>
              </a:ext>
            </a:extLst>
          </p:cNvPr>
          <p:cNvSpPr/>
          <p:nvPr/>
        </p:nvSpPr>
        <p:spPr>
          <a:xfrm>
            <a:off x="3755256" y="710211"/>
            <a:ext cx="3639844" cy="14204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MODULES</a:t>
            </a:r>
          </a:p>
        </p:txBody>
      </p:sp>
      <p:sp>
        <p:nvSpPr>
          <p:cNvPr id="8" name="Rectangle: Rounded Corners 7">
            <a:extLst>
              <a:ext uri="{FF2B5EF4-FFF2-40B4-BE49-F238E27FC236}">
                <a16:creationId xmlns:a16="http://schemas.microsoft.com/office/drawing/2014/main" id="{55E2D89E-EB3E-4765-8405-709D5E5960D6}"/>
              </a:ext>
            </a:extLst>
          </p:cNvPr>
          <p:cNvSpPr/>
          <p:nvPr/>
        </p:nvSpPr>
        <p:spPr>
          <a:xfrm>
            <a:off x="736847" y="3932808"/>
            <a:ext cx="3639844" cy="1265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ADMIN</a:t>
            </a:r>
            <a:endParaRPr lang="en-IN" sz="3600" dirty="0"/>
          </a:p>
        </p:txBody>
      </p:sp>
      <p:sp>
        <p:nvSpPr>
          <p:cNvPr id="9" name="Rectangle: Rounded Corners 8">
            <a:extLst>
              <a:ext uri="{FF2B5EF4-FFF2-40B4-BE49-F238E27FC236}">
                <a16:creationId xmlns:a16="http://schemas.microsoft.com/office/drawing/2014/main" id="{674F576E-95B1-4F7D-AE96-72EDE632AD46}"/>
              </a:ext>
            </a:extLst>
          </p:cNvPr>
          <p:cNvSpPr/>
          <p:nvPr/>
        </p:nvSpPr>
        <p:spPr>
          <a:xfrm>
            <a:off x="6755906" y="3932808"/>
            <a:ext cx="3639844" cy="1265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RECEPTIONIST</a:t>
            </a:r>
            <a:endParaRPr lang="en-IN" sz="3600" dirty="0"/>
          </a:p>
        </p:txBody>
      </p:sp>
      <p:cxnSp>
        <p:nvCxnSpPr>
          <p:cNvPr id="16" name="Connector: Elbow 15">
            <a:extLst>
              <a:ext uri="{FF2B5EF4-FFF2-40B4-BE49-F238E27FC236}">
                <a16:creationId xmlns:a16="http://schemas.microsoft.com/office/drawing/2014/main" id="{1DD86082-162A-474C-B5C3-FC9B5A0855EC}"/>
              </a:ext>
            </a:extLst>
          </p:cNvPr>
          <p:cNvCxnSpPr>
            <a:cxnSpLocks/>
          </p:cNvCxnSpPr>
          <p:nvPr/>
        </p:nvCxnSpPr>
        <p:spPr>
          <a:xfrm rot="16200000" flipH="1">
            <a:off x="6618302" y="2268244"/>
            <a:ext cx="1802168" cy="15269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77BED246-F525-499A-A02C-58829277FEC0}"/>
              </a:ext>
            </a:extLst>
          </p:cNvPr>
          <p:cNvCxnSpPr>
            <a:cxnSpLocks/>
          </p:cNvCxnSpPr>
          <p:nvPr/>
        </p:nvCxnSpPr>
        <p:spPr>
          <a:xfrm rot="5400000">
            <a:off x="2561207" y="2277120"/>
            <a:ext cx="1802169" cy="15092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103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884B36-F52A-4E94-9B56-A1E9EE6DA787}"/>
              </a:ext>
            </a:extLst>
          </p:cNvPr>
          <p:cNvSpPr>
            <a:spLocks noGrp="1"/>
          </p:cNvSpPr>
          <p:nvPr>
            <p:ph type="body" idx="1"/>
          </p:nvPr>
        </p:nvSpPr>
        <p:spPr>
          <a:xfrm>
            <a:off x="1103313" y="1237002"/>
            <a:ext cx="4396338" cy="576262"/>
          </a:xfrm>
        </p:spPr>
        <p:txBody>
          <a:bodyPr/>
          <a:lstStyle/>
          <a:p>
            <a:pPr algn="ctr"/>
            <a:r>
              <a:rPr lang="en-GB" dirty="0"/>
              <a:t>EXISTING SYSTEM</a:t>
            </a:r>
            <a:endParaRPr lang="en-IN" dirty="0"/>
          </a:p>
        </p:txBody>
      </p:sp>
      <p:sp>
        <p:nvSpPr>
          <p:cNvPr id="4" name="Content Placeholder 3">
            <a:extLst>
              <a:ext uri="{FF2B5EF4-FFF2-40B4-BE49-F238E27FC236}">
                <a16:creationId xmlns:a16="http://schemas.microsoft.com/office/drawing/2014/main" id="{34F3E09E-64C4-4918-9838-56E9EA24C8C4}"/>
              </a:ext>
            </a:extLst>
          </p:cNvPr>
          <p:cNvSpPr>
            <a:spLocks noGrp="1"/>
          </p:cNvSpPr>
          <p:nvPr>
            <p:ph sz="half" idx="2"/>
          </p:nvPr>
        </p:nvSpPr>
        <p:spPr>
          <a:xfrm>
            <a:off x="1103312" y="2312093"/>
            <a:ext cx="4396339" cy="3741738"/>
          </a:xfrm>
        </p:spPr>
        <p:txBody>
          <a:bodyPr>
            <a:normAutofit/>
          </a:bodyPr>
          <a:lstStyle/>
          <a:p>
            <a:r>
              <a:rPr lang="en-GB" sz="2000" dirty="0"/>
              <a:t>Book Based </a:t>
            </a:r>
          </a:p>
          <a:p>
            <a:r>
              <a:rPr lang="en-GB" sz="2000" dirty="0"/>
              <a:t>Most of the time spent in updating the books of record</a:t>
            </a:r>
          </a:p>
          <a:p>
            <a:r>
              <a:rPr lang="en-GB" sz="2000" dirty="0"/>
              <a:t>Not suitable system for the computer era</a:t>
            </a:r>
            <a:endParaRPr lang="en-IN" sz="2000" dirty="0"/>
          </a:p>
        </p:txBody>
      </p:sp>
      <p:sp>
        <p:nvSpPr>
          <p:cNvPr id="5" name="Text Placeholder 4">
            <a:extLst>
              <a:ext uri="{FF2B5EF4-FFF2-40B4-BE49-F238E27FC236}">
                <a16:creationId xmlns:a16="http://schemas.microsoft.com/office/drawing/2014/main" id="{3266F728-0A32-43EC-A11B-72A9FB4CB298}"/>
              </a:ext>
            </a:extLst>
          </p:cNvPr>
          <p:cNvSpPr>
            <a:spLocks noGrp="1"/>
          </p:cNvSpPr>
          <p:nvPr>
            <p:ph type="body" sz="quarter" idx="3"/>
          </p:nvPr>
        </p:nvSpPr>
        <p:spPr>
          <a:xfrm>
            <a:off x="5761024" y="1259936"/>
            <a:ext cx="4396339" cy="576262"/>
          </a:xfrm>
        </p:spPr>
        <p:txBody>
          <a:bodyPr/>
          <a:lstStyle/>
          <a:p>
            <a:pPr algn="ctr"/>
            <a:r>
              <a:rPr lang="en-GB" dirty="0"/>
              <a:t>PROPOSED SYSTEM</a:t>
            </a:r>
            <a:endParaRPr lang="en-IN" dirty="0"/>
          </a:p>
        </p:txBody>
      </p:sp>
      <p:sp>
        <p:nvSpPr>
          <p:cNvPr id="6" name="Content Placeholder 5">
            <a:extLst>
              <a:ext uri="{FF2B5EF4-FFF2-40B4-BE49-F238E27FC236}">
                <a16:creationId xmlns:a16="http://schemas.microsoft.com/office/drawing/2014/main" id="{26B14C67-04AE-4433-8FD3-3667E7D87235}"/>
              </a:ext>
            </a:extLst>
          </p:cNvPr>
          <p:cNvSpPr>
            <a:spLocks noGrp="1"/>
          </p:cNvSpPr>
          <p:nvPr>
            <p:ph sz="quarter" idx="4"/>
          </p:nvPr>
        </p:nvSpPr>
        <p:spPr>
          <a:xfrm>
            <a:off x="5761025" y="2312093"/>
            <a:ext cx="4396339" cy="3741738"/>
          </a:xfrm>
        </p:spPr>
        <p:txBody>
          <a:bodyPr>
            <a:normAutofit/>
          </a:bodyPr>
          <a:lstStyle/>
          <a:p>
            <a:r>
              <a:rPr lang="en-GB" sz="2000" dirty="0"/>
              <a:t>Computerized</a:t>
            </a:r>
          </a:p>
          <a:p>
            <a:r>
              <a:rPr lang="en-GB" sz="2000" dirty="0"/>
              <a:t>Hassle free method of updating the online records</a:t>
            </a:r>
          </a:p>
          <a:p>
            <a:r>
              <a:rPr lang="en-GB" sz="2000" dirty="0"/>
              <a:t>Most aptly suited system for this era</a:t>
            </a:r>
            <a:endParaRPr lang="en-IN" sz="2000" dirty="0"/>
          </a:p>
        </p:txBody>
      </p:sp>
    </p:spTree>
    <p:extLst>
      <p:ext uri="{BB962C8B-B14F-4D97-AF65-F5344CB8AC3E}">
        <p14:creationId xmlns:p14="http://schemas.microsoft.com/office/powerpoint/2010/main" val="519782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DC1F9-84BC-4CE5-B2E4-709D2414BACF}"/>
              </a:ext>
            </a:extLst>
          </p:cNvPr>
          <p:cNvSpPr>
            <a:spLocks noGrp="1"/>
          </p:cNvSpPr>
          <p:nvPr>
            <p:ph type="title"/>
          </p:nvPr>
        </p:nvSpPr>
        <p:spPr/>
        <p:txBody>
          <a:bodyPr/>
          <a:lstStyle/>
          <a:p>
            <a:r>
              <a:rPr lang="en-GB" dirty="0"/>
              <a:t>TOOLS USED</a:t>
            </a:r>
            <a:endParaRPr lang="en-IN" dirty="0"/>
          </a:p>
        </p:txBody>
      </p:sp>
      <p:pic>
        <p:nvPicPr>
          <p:cNvPr id="5" name="Picture 4">
            <a:extLst>
              <a:ext uri="{FF2B5EF4-FFF2-40B4-BE49-F238E27FC236}">
                <a16:creationId xmlns:a16="http://schemas.microsoft.com/office/drawing/2014/main" id="{4F84D36F-08A9-4E44-8CE1-80920D8DA7E5}"/>
              </a:ext>
            </a:extLst>
          </p:cNvPr>
          <p:cNvPicPr>
            <a:picLocks noChangeAspect="1"/>
          </p:cNvPicPr>
          <p:nvPr/>
        </p:nvPicPr>
        <p:blipFill>
          <a:blip r:embed="rId2"/>
          <a:stretch>
            <a:fillRect/>
          </a:stretch>
        </p:blipFill>
        <p:spPr>
          <a:xfrm>
            <a:off x="418639" y="3558831"/>
            <a:ext cx="1962150" cy="2047875"/>
          </a:xfrm>
          <a:prstGeom prst="rect">
            <a:avLst/>
          </a:prstGeom>
        </p:spPr>
      </p:pic>
      <p:pic>
        <p:nvPicPr>
          <p:cNvPr id="7" name="Picture 6">
            <a:extLst>
              <a:ext uri="{FF2B5EF4-FFF2-40B4-BE49-F238E27FC236}">
                <a16:creationId xmlns:a16="http://schemas.microsoft.com/office/drawing/2014/main" id="{D3182221-B06B-47EC-BF61-78E060F5E49E}"/>
              </a:ext>
            </a:extLst>
          </p:cNvPr>
          <p:cNvPicPr>
            <a:picLocks noChangeAspect="1"/>
          </p:cNvPicPr>
          <p:nvPr/>
        </p:nvPicPr>
        <p:blipFill>
          <a:blip r:embed="rId3"/>
          <a:stretch>
            <a:fillRect/>
          </a:stretch>
        </p:blipFill>
        <p:spPr>
          <a:xfrm>
            <a:off x="3014492" y="3923375"/>
            <a:ext cx="2369290" cy="1882621"/>
          </a:xfrm>
          <a:prstGeom prst="rect">
            <a:avLst/>
          </a:prstGeom>
        </p:spPr>
      </p:pic>
      <p:sp>
        <p:nvSpPr>
          <p:cNvPr id="8" name="TextBox 7">
            <a:extLst>
              <a:ext uri="{FF2B5EF4-FFF2-40B4-BE49-F238E27FC236}">
                <a16:creationId xmlns:a16="http://schemas.microsoft.com/office/drawing/2014/main" id="{0E2EAB07-ECDE-460C-91B0-7AFA5C3E44A3}"/>
              </a:ext>
            </a:extLst>
          </p:cNvPr>
          <p:cNvSpPr txBox="1"/>
          <p:nvPr/>
        </p:nvSpPr>
        <p:spPr>
          <a:xfrm>
            <a:off x="763479" y="2370338"/>
            <a:ext cx="3737499" cy="523220"/>
          </a:xfrm>
          <a:prstGeom prst="rect">
            <a:avLst/>
          </a:prstGeom>
          <a:noFill/>
        </p:spPr>
        <p:txBody>
          <a:bodyPr wrap="square" rtlCol="0">
            <a:spAutoFit/>
          </a:bodyPr>
          <a:lstStyle/>
          <a:p>
            <a:r>
              <a:rPr lang="en-GB" sz="2800" dirty="0">
                <a:solidFill>
                  <a:srgbClr val="92D050"/>
                </a:solidFill>
              </a:rPr>
              <a:t>FRONTEND &amp; GUI </a:t>
            </a:r>
            <a:endParaRPr lang="en-IN" sz="2800" dirty="0">
              <a:solidFill>
                <a:srgbClr val="92D050"/>
              </a:solidFill>
            </a:endParaRPr>
          </a:p>
        </p:txBody>
      </p:sp>
      <p:sp>
        <p:nvSpPr>
          <p:cNvPr id="9" name="TextBox 8">
            <a:extLst>
              <a:ext uri="{FF2B5EF4-FFF2-40B4-BE49-F238E27FC236}">
                <a16:creationId xmlns:a16="http://schemas.microsoft.com/office/drawing/2014/main" id="{E506D037-F122-4F11-837A-8B8F2C57836B}"/>
              </a:ext>
            </a:extLst>
          </p:cNvPr>
          <p:cNvSpPr txBox="1"/>
          <p:nvPr/>
        </p:nvSpPr>
        <p:spPr>
          <a:xfrm>
            <a:off x="8096435" y="2361460"/>
            <a:ext cx="2920753" cy="523220"/>
          </a:xfrm>
          <a:prstGeom prst="rect">
            <a:avLst/>
          </a:prstGeom>
          <a:noFill/>
        </p:spPr>
        <p:txBody>
          <a:bodyPr wrap="square" rtlCol="0">
            <a:spAutoFit/>
          </a:bodyPr>
          <a:lstStyle/>
          <a:p>
            <a:r>
              <a:rPr lang="en-GB" sz="2800" dirty="0">
                <a:solidFill>
                  <a:srgbClr val="92D050"/>
                </a:solidFill>
              </a:rPr>
              <a:t>DATABASE</a:t>
            </a:r>
            <a:endParaRPr lang="en-IN" sz="2800" dirty="0">
              <a:solidFill>
                <a:srgbClr val="92D050"/>
              </a:solidFill>
            </a:endParaRPr>
          </a:p>
        </p:txBody>
      </p:sp>
      <p:pic>
        <p:nvPicPr>
          <p:cNvPr id="11" name="Picture 10">
            <a:extLst>
              <a:ext uri="{FF2B5EF4-FFF2-40B4-BE49-F238E27FC236}">
                <a16:creationId xmlns:a16="http://schemas.microsoft.com/office/drawing/2014/main" id="{37FDFA97-30FE-4782-B16F-B0D557B6B435}"/>
              </a:ext>
            </a:extLst>
          </p:cNvPr>
          <p:cNvPicPr>
            <a:picLocks noChangeAspect="1"/>
          </p:cNvPicPr>
          <p:nvPr/>
        </p:nvPicPr>
        <p:blipFill>
          <a:blip r:embed="rId4"/>
          <a:stretch>
            <a:fillRect/>
          </a:stretch>
        </p:blipFill>
        <p:spPr>
          <a:xfrm>
            <a:off x="7134683" y="3017888"/>
            <a:ext cx="4440358" cy="2788108"/>
          </a:xfrm>
          <a:prstGeom prst="rect">
            <a:avLst/>
          </a:prstGeom>
        </p:spPr>
      </p:pic>
    </p:spTree>
    <p:extLst>
      <p:ext uri="{BB962C8B-B14F-4D97-AF65-F5344CB8AC3E}">
        <p14:creationId xmlns:p14="http://schemas.microsoft.com/office/powerpoint/2010/main" val="1240152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884B36-F52A-4E94-9B56-A1E9EE6DA787}"/>
              </a:ext>
            </a:extLst>
          </p:cNvPr>
          <p:cNvSpPr>
            <a:spLocks noGrp="1"/>
          </p:cNvSpPr>
          <p:nvPr>
            <p:ph type="body" idx="1"/>
          </p:nvPr>
        </p:nvSpPr>
        <p:spPr>
          <a:xfrm>
            <a:off x="1014537" y="562299"/>
            <a:ext cx="4396338" cy="576262"/>
          </a:xfrm>
        </p:spPr>
        <p:txBody>
          <a:bodyPr/>
          <a:lstStyle/>
          <a:p>
            <a:pPr algn="ctr"/>
            <a:r>
              <a:rPr lang="en-GB" dirty="0"/>
              <a:t>SYSTEM REQUIREMENTS</a:t>
            </a:r>
            <a:endParaRPr lang="en-IN" dirty="0"/>
          </a:p>
        </p:txBody>
      </p:sp>
      <p:sp>
        <p:nvSpPr>
          <p:cNvPr id="4" name="Content Placeholder 3">
            <a:extLst>
              <a:ext uri="{FF2B5EF4-FFF2-40B4-BE49-F238E27FC236}">
                <a16:creationId xmlns:a16="http://schemas.microsoft.com/office/drawing/2014/main" id="{34F3E09E-64C4-4918-9838-56E9EA24C8C4}"/>
              </a:ext>
            </a:extLst>
          </p:cNvPr>
          <p:cNvSpPr>
            <a:spLocks noGrp="1"/>
          </p:cNvSpPr>
          <p:nvPr>
            <p:ph sz="half" idx="2"/>
          </p:nvPr>
        </p:nvSpPr>
        <p:spPr>
          <a:xfrm>
            <a:off x="1103312" y="1406571"/>
            <a:ext cx="4667173" cy="3058897"/>
          </a:xfrm>
        </p:spPr>
        <p:txBody>
          <a:bodyPr>
            <a:normAutofit/>
          </a:bodyPr>
          <a:lstStyle/>
          <a:p>
            <a:r>
              <a:rPr lang="en-GB" dirty="0"/>
              <a:t>OS: WINDOWS 10 or LINUX or MAC OS</a:t>
            </a:r>
          </a:p>
          <a:p>
            <a:r>
              <a:rPr lang="en-GB" dirty="0"/>
              <a:t>PROCESSOR: INTEL or AMD(32/64BIT)</a:t>
            </a:r>
          </a:p>
          <a:p>
            <a:r>
              <a:rPr lang="en-GB" dirty="0"/>
              <a:t>RAM: 2 GB or ABOVE </a:t>
            </a:r>
          </a:p>
          <a:p>
            <a:r>
              <a:rPr lang="en-GB" dirty="0"/>
              <a:t>ROM: 100 GB or ABOVE</a:t>
            </a:r>
          </a:p>
          <a:p>
            <a:r>
              <a:rPr lang="en-GB" dirty="0"/>
              <a:t>SOFTWARE: </a:t>
            </a:r>
          </a:p>
          <a:p>
            <a:pPr marL="0" indent="0">
              <a:buNone/>
            </a:pPr>
            <a:r>
              <a:rPr lang="en-GB" dirty="0"/>
              <a:t>	JDK 8 or ABOVE</a:t>
            </a:r>
          </a:p>
          <a:p>
            <a:pPr marL="0" indent="0">
              <a:buNone/>
            </a:pPr>
            <a:r>
              <a:rPr lang="en-GB" dirty="0"/>
              <a:t>	MYSQL</a:t>
            </a:r>
          </a:p>
          <a:p>
            <a:pPr marL="0" indent="0">
              <a:buNone/>
            </a:pPr>
            <a:endParaRPr lang="en-GB" dirty="0"/>
          </a:p>
          <a:p>
            <a:endParaRPr lang="en-GB" dirty="0"/>
          </a:p>
        </p:txBody>
      </p:sp>
      <p:sp>
        <p:nvSpPr>
          <p:cNvPr id="5" name="Text Placeholder 4">
            <a:extLst>
              <a:ext uri="{FF2B5EF4-FFF2-40B4-BE49-F238E27FC236}">
                <a16:creationId xmlns:a16="http://schemas.microsoft.com/office/drawing/2014/main" id="{3266F728-0A32-43EC-A11B-72A9FB4CB298}"/>
              </a:ext>
            </a:extLst>
          </p:cNvPr>
          <p:cNvSpPr>
            <a:spLocks noGrp="1"/>
          </p:cNvSpPr>
          <p:nvPr>
            <p:ph type="body" sz="quarter" idx="3"/>
          </p:nvPr>
        </p:nvSpPr>
        <p:spPr>
          <a:xfrm>
            <a:off x="6096000" y="3889206"/>
            <a:ext cx="4396339" cy="576262"/>
          </a:xfrm>
        </p:spPr>
        <p:txBody>
          <a:bodyPr/>
          <a:lstStyle/>
          <a:p>
            <a:pPr algn="ctr"/>
            <a:r>
              <a:rPr lang="en-GB" dirty="0"/>
              <a:t>USER REQUIREMENTS</a:t>
            </a:r>
            <a:endParaRPr lang="en-IN" dirty="0"/>
          </a:p>
        </p:txBody>
      </p:sp>
      <p:sp>
        <p:nvSpPr>
          <p:cNvPr id="6" name="Content Placeholder 5">
            <a:extLst>
              <a:ext uri="{FF2B5EF4-FFF2-40B4-BE49-F238E27FC236}">
                <a16:creationId xmlns:a16="http://schemas.microsoft.com/office/drawing/2014/main" id="{26B14C67-04AE-4433-8FD3-3667E7D87235}"/>
              </a:ext>
            </a:extLst>
          </p:cNvPr>
          <p:cNvSpPr>
            <a:spLocks noGrp="1"/>
          </p:cNvSpPr>
          <p:nvPr>
            <p:ph sz="quarter" idx="4"/>
          </p:nvPr>
        </p:nvSpPr>
        <p:spPr>
          <a:xfrm>
            <a:off x="6238043" y="4913250"/>
            <a:ext cx="4396339" cy="1274487"/>
          </a:xfrm>
        </p:spPr>
        <p:txBody>
          <a:bodyPr>
            <a:normAutofit/>
          </a:bodyPr>
          <a:lstStyle/>
          <a:p>
            <a:r>
              <a:rPr lang="en-GB" dirty="0"/>
              <a:t>WINDOWS 10 or LINUX or MAC OS</a:t>
            </a:r>
          </a:p>
          <a:p>
            <a:r>
              <a:rPr lang="en-GB" dirty="0"/>
              <a:t>Should know how to use the computer</a:t>
            </a:r>
            <a:endParaRPr lang="en-IN" dirty="0"/>
          </a:p>
        </p:txBody>
      </p:sp>
    </p:spTree>
    <p:extLst>
      <p:ext uri="{BB962C8B-B14F-4D97-AF65-F5344CB8AC3E}">
        <p14:creationId xmlns:p14="http://schemas.microsoft.com/office/powerpoint/2010/main" val="3514420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5A32-89CD-41E2-B779-FD16563092DC}"/>
              </a:ext>
            </a:extLst>
          </p:cNvPr>
          <p:cNvSpPr>
            <a:spLocks noGrp="1"/>
          </p:cNvSpPr>
          <p:nvPr>
            <p:ph type="title"/>
          </p:nvPr>
        </p:nvSpPr>
        <p:spPr>
          <a:xfrm>
            <a:off x="677334" y="609600"/>
            <a:ext cx="8596668" cy="810827"/>
          </a:xfrm>
        </p:spPr>
        <p:txBody>
          <a:bodyPr/>
          <a:lstStyle/>
          <a:p>
            <a:r>
              <a:rPr lang="en-GB" dirty="0"/>
              <a:t>USE CASE DIAGRAM</a:t>
            </a:r>
            <a:endParaRPr lang="en-IN" dirty="0"/>
          </a:p>
        </p:txBody>
      </p:sp>
      <p:pic>
        <p:nvPicPr>
          <p:cNvPr id="5" name="Picture 4">
            <a:extLst>
              <a:ext uri="{FF2B5EF4-FFF2-40B4-BE49-F238E27FC236}">
                <a16:creationId xmlns:a16="http://schemas.microsoft.com/office/drawing/2014/main" id="{E26FAFD2-F3A6-49B4-8443-5F3867F64064}"/>
              </a:ext>
            </a:extLst>
          </p:cNvPr>
          <p:cNvPicPr>
            <a:picLocks noChangeAspect="1"/>
          </p:cNvPicPr>
          <p:nvPr/>
        </p:nvPicPr>
        <p:blipFill>
          <a:blip r:embed="rId2"/>
          <a:stretch>
            <a:fillRect/>
          </a:stretch>
        </p:blipFill>
        <p:spPr>
          <a:xfrm>
            <a:off x="1342831" y="889234"/>
            <a:ext cx="8153507" cy="5677840"/>
          </a:xfrm>
          <a:prstGeom prst="rect">
            <a:avLst/>
          </a:prstGeom>
        </p:spPr>
      </p:pic>
    </p:spTree>
    <p:extLst>
      <p:ext uri="{BB962C8B-B14F-4D97-AF65-F5344CB8AC3E}">
        <p14:creationId xmlns:p14="http://schemas.microsoft.com/office/powerpoint/2010/main" val="52198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0FB28-509A-43CA-9F88-A20D574AA6C5}"/>
              </a:ext>
            </a:extLst>
          </p:cNvPr>
          <p:cNvSpPr>
            <a:spLocks noGrp="1"/>
          </p:cNvSpPr>
          <p:nvPr>
            <p:ph type="title"/>
          </p:nvPr>
        </p:nvSpPr>
        <p:spPr>
          <a:xfrm>
            <a:off x="704236" y="271755"/>
            <a:ext cx="8596668" cy="757561"/>
          </a:xfrm>
        </p:spPr>
        <p:txBody>
          <a:bodyPr/>
          <a:lstStyle/>
          <a:p>
            <a:r>
              <a:rPr lang="en-GB" dirty="0"/>
              <a:t>CLASS DIAGRAM</a:t>
            </a:r>
            <a:endParaRPr lang="en-IN" dirty="0"/>
          </a:p>
        </p:txBody>
      </p:sp>
      <p:cxnSp>
        <p:nvCxnSpPr>
          <p:cNvPr id="6" name="Straight Arrow Connector 5">
            <a:extLst>
              <a:ext uri="{FF2B5EF4-FFF2-40B4-BE49-F238E27FC236}">
                <a16:creationId xmlns:a16="http://schemas.microsoft.com/office/drawing/2014/main" id="{404A4448-D53C-4661-A8AA-E53369ED90B8}"/>
              </a:ext>
            </a:extLst>
          </p:cNvPr>
          <p:cNvCxnSpPr/>
          <p:nvPr/>
        </p:nvCxnSpPr>
        <p:spPr>
          <a:xfrm>
            <a:off x="142043" y="7102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21584748-A38D-4F63-A6F5-699EBA7D563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03633" y="1669408"/>
            <a:ext cx="7013196" cy="4135773"/>
          </a:xfrm>
          <a:prstGeom prst="rect">
            <a:avLst/>
          </a:prstGeom>
          <a:noFill/>
          <a:ln>
            <a:noFill/>
          </a:ln>
        </p:spPr>
      </p:pic>
    </p:spTree>
    <p:extLst>
      <p:ext uri="{BB962C8B-B14F-4D97-AF65-F5344CB8AC3E}">
        <p14:creationId xmlns:p14="http://schemas.microsoft.com/office/powerpoint/2010/main" val="33734363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357</TotalTime>
  <Words>390</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Rounded MT Bold</vt:lpstr>
      <vt:lpstr>Times New Roman</vt:lpstr>
      <vt:lpstr>Trebuchet MS</vt:lpstr>
      <vt:lpstr>Wingdings 3</vt:lpstr>
      <vt:lpstr>Facet</vt:lpstr>
      <vt:lpstr>HOTEL  MANAGEMENT  SYSTEM             PROJECT GUIDE: Dr. Md IMRAN</vt:lpstr>
      <vt:lpstr>Contents:</vt:lpstr>
      <vt:lpstr>Introduction and Importance</vt:lpstr>
      <vt:lpstr>PowerPoint Presentation</vt:lpstr>
      <vt:lpstr>PowerPoint Presentation</vt:lpstr>
      <vt:lpstr>TOOLS USED</vt:lpstr>
      <vt:lpstr>PowerPoint Presentation</vt:lpstr>
      <vt:lpstr>USE CASE DIAGRAM</vt:lpstr>
      <vt:lpstr>CLASS DIAGRAM</vt:lpstr>
      <vt:lpstr>ACTIVITY DIAGRAM</vt:lpstr>
      <vt:lpstr>ER DIAGRAM</vt:lpstr>
      <vt:lpstr>COMPONENT DIAGRAM</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           PROJECT GUIDE: Dr Md. IMRAN</dc:title>
  <dc:creator>KRISHNAHRITHIK GAJAVALLI</dc:creator>
  <cp:lastModifiedBy>KRISHNAHRITHIK GAJAVALLI</cp:lastModifiedBy>
  <cp:revision>62</cp:revision>
  <dcterms:created xsi:type="dcterms:W3CDTF">2021-02-25T17:46:58Z</dcterms:created>
  <dcterms:modified xsi:type="dcterms:W3CDTF">2021-03-18T05:20:22Z</dcterms:modified>
</cp:coreProperties>
</file>