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9" r:id="rId11"/>
    <p:sldId id="267" r:id="rId12"/>
    <p:sldId id="268"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12/4/2013</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Raspberry pi based</a:t>
            </a:r>
            <a:br>
              <a:rPr lang="en-US" dirty="0" smtClean="0"/>
            </a:br>
            <a:r>
              <a:rPr lang="en-US" dirty="0" smtClean="0"/>
              <a:t>Home Security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Group E:</a:t>
            </a:r>
          </a:p>
          <a:p>
            <a:r>
              <a:rPr lang="en-US" dirty="0" smtClean="0"/>
              <a:t>Aniekan Edward Akai</a:t>
            </a:r>
          </a:p>
          <a:p>
            <a:r>
              <a:rPr lang="en-US" dirty="0" smtClean="0"/>
              <a:t>John </a:t>
            </a:r>
            <a:r>
              <a:rPr lang="en-US" dirty="0" err="1" smtClean="0"/>
              <a:t>Khoi</a:t>
            </a:r>
            <a:r>
              <a:rPr lang="en-US" dirty="0"/>
              <a:t> </a:t>
            </a:r>
            <a:r>
              <a:rPr lang="en-US" dirty="0" smtClean="0"/>
              <a:t>Lee</a:t>
            </a:r>
          </a:p>
          <a:p>
            <a:r>
              <a:rPr lang="en-US" dirty="0" smtClean="0"/>
              <a:t>Yuan Sun</a:t>
            </a:r>
          </a:p>
          <a:p>
            <a:r>
              <a:rPr lang="en-US" dirty="0" smtClean="0"/>
              <a:t>Nicholas </a:t>
            </a:r>
            <a:r>
              <a:rPr lang="en-US" dirty="0" err="1" smtClean="0"/>
              <a:t>Golle</a:t>
            </a:r>
            <a:endParaRPr lang="en-US" dirty="0"/>
          </a:p>
        </p:txBody>
      </p:sp>
    </p:spTree>
    <p:extLst>
      <p:ext uri="{BB962C8B-B14F-4D97-AF65-F5344CB8AC3E}">
        <p14:creationId xmlns:p14="http://schemas.microsoft.com/office/powerpoint/2010/main" val="370893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Client module – </a:t>
            </a:r>
            <a:r>
              <a:rPr lang="en-US" dirty="0" err="1" smtClean="0">
                <a:solidFill>
                  <a:srgbClr val="0070C0"/>
                </a:solidFill>
              </a:rPr>
              <a:t>pir</a:t>
            </a:r>
            <a:r>
              <a:rPr lang="en-US" dirty="0" smtClean="0">
                <a:solidFill>
                  <a:srgbClr val="0070C0"/>
                </a:solidFill>
              </a:rPr>
              <a:t> motion senso</a:t>
            </a:r>
            <a:r>
              <a:rPr lang="en-US" dirty="0">
                <a:solidFill>
                  <a:srgbClr val="0070C0"/>
                </a:solidFill>
              </a:rPr>
              <a:t>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949" y="2628582"/>
            <a:ext cx="8016240" cy="3337560"/>
          </a:xfrm>
        </p:spPr>
      </p:pic>
      <p:sp>
        <p:nvSpPr>
          <p:cNvPr id="5" name="TextBox 4"/>
          <p:cNvSpPr txBox="1"/>
          <p:nvPr/>
        </p:nvSpPr>
        <p:spPr>
          <a:xfrm>
            <a:off x="1493949" y="2259250"/>
            <a:ext cx="2694327" cy="369332"/>
          </a:xfrm>
          <a:prstGeom prst="rect">
            <a:avLst/>
          </a:prstGeom>
          <a:noFill/>
        </p:spPr>
        <p:txBody>
          <a:bodyPr wrap="none" rtlCol="0">
            <a:spAutoFit/>
          </a:bodyPr>
          <a:lstStyle/>
          <a:p>
            <a:r>
              <a:rPr lang="en-US" dirty="0" smtClean="0"/>
              <a:t>PIR Module wiring diagram</a:t>
            </a:r>
            <a:endParaRPr lang="en-US" dirty="0"/>
          </a:p>
        </p:txBody>
      </p:sp>
    </p:spTree>
    <p:extLst>
      <p:ext uri="{BB962C8B-B14F-4D97-AF65-F5344CB8AC3E}">
        <p14:creationId xmlns:p14="http://schemas.microsoft.com/office/powerpoint/2010/main" val="1368297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Client module – alarm module</a:t>
            </a:r>
            <a:endParaRPr lang="en-US" dirty="0">
              <a:solidFill>
                <a:srgbClr val="0070C0"/>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a:t>
            </a:r>
            <a:r>
              <a:rPr lang="en-US" dirty="0" err="1" smtClean="0"/>
              <a:t>AlarmClient</a:t>
            </a:r>
            <a:r>
              <a:rPr lang="en-US" dirty="0" smtClean="0"/>
              <a:t> class initiates connection to server</a:t>
            </a:r>
          </a:p>
          <a:p>
            <a:pPr>
              <a:buFont typeface="Courier New" panose="02070309020205020404" pitchFamily="49" charset="0"/>
              <a:buChar char="o"/>
            </a:pPr>
            <a:r>
              <a:rPr lang="en-US" dirty="0"/>
              <a:t> </a:t>
            </a:r>
            <a:r>
              <a:rPr lang="en-US" dirty="0" err="1" smtClean="0"/>
              <a:t>AlarmClient</a:t>
            </a:r>
            <a:r>
              <a:rPr lang="en-US" dirty="0" smtClean="0"/>
              <a:t> is run directly on the Raspberry Pi, a speaker is connected directly to </a:t>
            </a:r>
            <a:r>
              <a:rPr lang="en-US" dirty="0" err="1" smtClean="0"/>
              <a:t>RPi</a:t>
            </a:r>
            <a:r>
              <a:rPr lang="en-US" dirty="0" smtClean="0"/>
              <a:t> to play sound </a:t>
            </a:r>
          </a:p>
          <a:p>
            <a:pPr>
              <a:buFont typeface="Courier New" panose="02070309020205020404" pitchFamily="49" charset="0"/>
              <a:buChar char="o"/>
            </a:pPr>
            <a:r>
              <a:rPr lang="en-US" dirty="0"/>
              <a:t> </a:t>
            </a:r>
            <a:r>
              <a:rPr lang="en-US" dirty="0" smtClean="0"/>
              <a:t>Below is the command line instruction called to play alarm sound when Alarm client receives an Alert</a:t>
            </a:r>
          </a:p>
          <a:p>
            <a:pPr marL="0" indent="0">
              <a:buNone/>
            </a:pPr>
            <a:r>
              <a:rPr lang="en-US" dirty="0">
                <a:solidFill>
                  <a:srgbClr val="00B0F0"/>
                </a:solidFill>
              </a:rPr>
              <a:t>	</a:t>
            </a:r>
            <a:r>
              <a:rPr lang="en-US" dirty="0" smtClean="0">
                <a:solidFill>
                  <a:srgbClr val="00B0F0"/>
                </a:solidFill>
              </a:rPr>
              <a:t>	</a:t>
            </a:r>
            <a:r>
              <a:rPr lang="en-US" dirty="0" err="1" smtClean="0">
                <a:solidFill>
                  <a:srgbClr val="00B0F0"/>
                </a:solidFill>
              </a:rPr>
              <a:t>aplay</a:t>
            </a:r>
            <a:r>
              <a:rPr lang="en-US" dirty="0" smtClean="0">
                <a:solidFill>
                  <a:srgbClr val="00B0F0"/>
                </a:solidFill>
              </a:rPr>
              <a:t> </a:t>
            </a:r>
            <a:r>
              <a:rPr lang="en-US" dirty="0">
                <a:solidFill>
                  <a:srgbClr val="00B0F0"/>
                </a:solidFill>
              </a:rPr>
              <a:t>alarm.wav</a:t>
            </a:r>
          </a:p>
        </p:txBody>
      </p:sp>
    </p:spTree>
    <p:extLst>
      <p:ext uri="{BB962C8B-B14F-4D97-AF65-F5344CB8AC3E}">
        <p14:creationId xmlns:p14="http://schemas.microsoft.com/office/powerpoint/2010/main" val="266124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Software/libraries used</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For seamless client/server socket communication:</a:t>
            </a:r>
          </a:p>
          <a:p>
            <a:pPr lvl="1">
              <a:buFont typeface="Courier New" panose="02070309020205020404" pitchFamily="49" charset="0"/>
              <a:buChar char="o"/>
            </a:pPr>
            <a:r>
              <a:rPr lang="en-US" dirty="0" err="1" smtClean="0"/>
              <a:t>Kryonet</a:t>
            </a:r>
            <a:r>
              <a:rPr lang="en-US" dirty="0"/>
              <a:t> </a:t>
            </a:r>
            <a:r>
              <a:rPr lang="en-US" dirty="0" smtClean="0"/>
              <a:t>networking library[kryonet-debug-2.18-all.jar]	</a:t>
            </a:r>
          </a:p>
          <a:p>
            <a:pPr>
              <a:buFont typeface="Courier New" panose="02070309020205020404" pitchFamily="49" charset="0"/>
              <a:buChar char="o"/>
            </a:pPr>
            <a:r>
              <a:rPr lang="en-US" dirty="0"/>
              <a:t> </a:t>
            </a:r>
            <a:r>
              <a:rPr lang="en-US" dirty="0" smtClean="0"/>
              <a:t>For dynamic SMS messaging functionality:</a:t>
            </a:r>
          </a:p>
          <a:p>
            <a:pPr lvl="1">
              <a:buFont typeface="Courier New" panose="02070309020205020404" pitchFamily="49" charset="0"/>
              <a:buChar char="o"/>
            </a:pPr>
            <a:r>
              <a:rPr lang="en-US" dirty="0" smtClean="0"/>
              <a:t> </a:t>
            </a:r>
            <a:r>
              <a:rPr lang="en-US" dirty="0" err="1" smtClean="0"/>
              <a:t>Ozeki</a:t>
            </a:r>
            <a:r>
              <a:rPr lang="en-US" dirty="0" smtClean="0"/>
              <a:t> SMS Gateway and Client Software[</a:t>
            </a:r>
            <a:r>
              <a:rPr lang="en-US" dirty="0" smtClean="0">
                <a:solidFill>
                  <a:srgbClr val="00B0F0"/>
                </a:solidFill>
              </a:rPr>
              <a:t>OzekiSmsClient.jar]</a:t>
            </a:r>
            <a:endParaRPr lang="en-US" dirty="0" smtClean="0"/>
          </a:p>
          <a:p>
            <a:pPr>
              <a:buFont typeface="Courier New" panose="02070309020205020404" pitchFamily="49" charset="0"/>
              <a:buChar char="o"/>
            </a:pPr>
            <a:r>
              <a:rPr lang="en-US" dirty="0" smtClean="0"/>
              <a:t>  For Email functionality:</a:t>
            </a:r>
          </a:p>
          <a:p>
            <a:pPr lvl="1">
              <a:buFont typeface="Courier New" panose="02070309020205020404" pitchFamily="49" charset="0"/>
              <a:buChar char="o"/>
            </a:pPr>
            <a:r>
              <a:rPr lang="en-US" dirty="0" smtClean="0"/>
              <a:t>Java Activation Framework(</a:t>
            </a:r>
            <a:r>
              <a:rPr lang="en-US" dirty="0" err="1" smtClean="0"/>
              <a:t>jaf</a:t>
            </a:r>
            <a:r>
              <a:rPr lang="en-US" dirty="0" smtClean="0"/>
              <a:t> 1.1)[</a:t>
            </a:r>
            <a:r>
              <a:rPr lang="en-US" dirty="0" smtClean="0">
                <a:solidFill>
                  <a:srgbClr val="00B0F0"/>
                </a:solidFill>
              </a:rPr>
              <a:t>activation.jar</a:t>
            </a:r>
            <a:r>
              <a:rPr lang="en-US" dirty="0" smtClean="0"/>
              <a:t>] </a:t>
            </a:r>
          </a:p>
          <a:p>
            <a:pPr lvl="1">
              <a:buFont typeface="Courier New" panose="02070309020205020404" pitchFamily="49" charset="0"/>
              <a:buChar char="o"/>
            </a:pPr>
            <a:r>
              <a:rPr lang="en-US" dirty="0" err="1" smtClean="0"/>
              <a:t>JavaMail</a:t>
            </a:r>
            <a:r>
              <a:rPr lang="en-US" dirty="0" smtClean="0"/>
              <a:t> API[</a:t>
            </a:r>
            <a:r>
              <a:rPr lang="en-US" dirty="0" smtClean="0">
                <a:solidFill>
                  <a:srgbClr val="00B0F0"/>
                </a:solidFill>
              </a:rPr>
              <a:t>mail.jar</a:t>
            </a:r>
            <a:r>
              <a:rPr lang="en-US" dirty="0" smtClean="0"/>
              <a:t>]</a:t>
            </a:r>
            <a:endParaRPr lang="en-US" dirty="0"/>
          </a:p>
          <a:p>
            <a:pPr>
              <a:buFont typeface="Courier New" panose="02070309020205020404" pitchFamily="49" charset="0"/>
              <a:buChar char="o"/>
            </a:pPr>
            <a:r>
              <a:rPr lang="en-US" dirty="0" smtClean="0"/>
              <a:t> For video streaming from Pi Camera to view in server:</a:t>
            </a:r>
          </a:p>
          <a:p>
            <a:pPr lvl="1">
              <a:buFont typeface="Courier New" panose="02070309020205020404" pitchFamily="49" charset="0"/>
              <a:buChar char="o"/>
            </a:pPr>
            <a:r>
              <a:rPr lang="en-US" dirty="0" smtClean="0"/>
              <a:t>VLC Media Player [</a:t>
            </a:r>
            <a:r>
              <a:rPr lang="en-US" dirty="0" smtClean="0">
                <a:solidFill>
                  <a:srgbClr val="00B0F0"/>
                </a:solidFill>
              </a:rPr>
              <a:t>vlcj-2.4.1.jar</a:t>
            </a:r>
            <a:r>
              <a:rPr lang="en-US" dirty="0" smtClean="0"/>
              <a:t>] </a:t>
            </a:r>
            <a:endParaRPr lang="en-US" dirty="0"/>
          </a:p>
        </p:txBody>
      </p:sp>
    </p:spTree>
    <p:extLst>
      <p:ext uri="{BB962C8B-B14F-4D97-AF65-F5344CB8AC3E}">
        <p14:creationId xmlns:p14="http://schemas.microsoft.com/office/powerpoint/2010/main" val="644847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milestones</a:t>
            </a:r>
            <a:endParaRPr lang="en-US" dirty="0">
              <a:solidFill>
                <a:srgbClr val="0070C0"/>
              </a:solidFill>
            </a:endParaRPr>
          </a:p>
        </p:txBody>
      </p:sp>
      <p:sp>
        <p:nvSpPr>
          <p:cNvPr id="3" name="Content Placeholder 2"/>
          <p:cNvSpPr>
            <a:spLocks noGrp="1"/>
          </p:cNvSpPr>
          <p:nvPr>
            <p:ph idx="1"/>
          </p:nvPr>
        </p:nvSpPr>
        <p:spPr/>
        <p:txBody>
          <a:bodyPr/>
          <a:lstStyle/>
          <a:p>
            <a:r>
              <a:rPr lang="en-US" dirty="0"/>
              <a:t>1. Server and client communication,  (sending/receiving mock data from clients) make skeleton of </a:t>
            </a:r>
            <a:r>
              <a:rPr lang="en-US" dirty="0" smtClean="0"/>
              <a:t>client </a:t>
            </a:r>
            <a:r>
              <a:rPr lang="en-US" b="1" dirty="0" smtClean="0"/>
              <a:t>COMPLETED</a:t>
            </a:r>
            <a:endParaRPr lang="en-US" dirty="0"/>
          </a:p>
          <a:p>
            <a:r>
              <a:rPr lang="en-US" dirty="0"/>
              <a:t>2. I/O modules and their respective connections to their </a:t>
            </a:r>
            <a:r>
              <a:rPr lang="en-US" dirty="0" smtClean="0"/>
              <a:t>PI  </a:t>
            </a:r>
            <a:r>
              <a:rPr lang="en-US" b="1" dirty="0" smtClean="0"/>
              <a:t>COMPLETED</a:t>
            </a:r>
            <a:endParaRPr lang="en-US" dirty="0"/>
          </a:p>
          <a:p>
            <a:r>
              <a:rPr lang="en-US" dirty="0"/>
              <a:t>3. Server and client communication with PI's having actual live I/O from </a:t>
            </a:r>
            <a:r>
              <a:rPr lang="en-US" dirty="0" smtClean="0"/>
              <a:t>camera/motion </a:t>
            </a:r>
            <a:r>
              <a:rPr lang="en-US" b="1" dirty="0" smtClean="0"/>
              <a:t>COMPLETED</a:t>
            </a:r>
            <a:endParaRPr lang="en-US" b="1" dirty="0"/>
          </a:p>
          <a:p>
            <a:r>
              <a:rPr lang="en-US" dirty="0"/>
              <a:t>4.  Server GUI, </a:t>
            </a:r>
            <a:r>
              <a:rPr lang="en-US" dirty="0" smtClean="0"/>
              <a:t>Phone and email alert </a:t>
            </a:r>
            <a:r>
              <a:rPr lang="en-US" b="1" dirty="0" smtClean="0"/>
              <a:t>COMPLETED</a:t>
            </a:r>
            <a:endParaRPr lang="en-US" b="1" dirty="0"/>
          </a:p>
          <a:p>
            <a:r>
              <a:rPr lang="en-US" dirty="0"/>
              <a:t>5. If time is willing, attach motor to camera module to rotate it</a:t>
            </a:r>
            <a:r>
              <a:rPr lang="en-US" dirty="0" smtClean="0"/>
              <a:t>. </a:t>
            </a:r>
            <a:r>
              <a:rPr lang="en-US" b="1" dirty="0" smtClean="0"/>
              <a:t>NOT COMPLETED</a:t>
            </a:r>
            <a:endParaRPr lang="en-US" dirty="0"/>
          </a:p>
          <a:p>
            <a:r>
              <a:rPr lang="en-US" dirty="0"/>
              <a:t/>
            </a:r>
            <a:br>
              <a:rPr lang="en-US" dirty="0"/>
            </a:br>
            <a:endParaRPr lang="en-US" dirty="0"/>
          </a:p>
        </p:txBody>
      </p:sp>
    </p:spTree>
    <p:extLst>
      <p:ext uri="{BB962C8B-B14F-4D97-AF65-F5344CB8AC3E}">
        <p14:creationId xmlns:p14="http://schemas.microsoft.com/office/powerpoint/2010/main" val="2278674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POSSIBLE future ADDITIONS/changes to system</a:t>
            </a:r>
            <a:endParaRPr lang="en-US" dirty="0">
              <a:solidFill>
                <a:srgbClr val="0070C0"/>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Motor could be added to rotate camera</a:t>
            </a:r>
          </a:p>
          <a:p>
            <a:pPr>
              <a:buFont typeface="Courier New" panose="02070309020205020404" pitchFamily="49" charset="0"/>
              <a:buChar char="o"/>
            </a:pPr>
            <a:r>
              <a:rPr lang="en-US" dirty="0"/>
              <a:t> </a:t>
            </a:r>
            <a:r>
              <a:rPr lang="en-US" dirty="0" smtClean="0"/>
              <a:t>MMS could be used to send images as text message to home owner. (Not implemented because a GSM modem with AT commands supported needed and we realized late)</a:t>
            </a:r>
          </a:p>
          <a:p>
            <a:pPr>
              <a:buFont typeface="Courier New" panose="02070309020205020404" pitchFamily="49" charset="0"/>
              <a:buChar char="o"/>
            </a:pPr>
            <a:r>
              <a:rPr lang="en-US" dirty="0"/>
              <a:t> </a:t>
            </a:r>
            <a:r>
              <a:rPr lang="en-US" dirty="0" smtClean="0"/>
              <a:t>Android app could have been developed to handle receipt of image and control the server.</a:t>
            </a:r>
          </a:p>
          <a:p>
            <a:pPr>
              <a:buFont typeface="Courier New" panose="02070309020205020404" pitchFamily="49" charset="0"/>
              <a:buChar char="o"/>
            </a:pPr>
            <a:r>
              <a:rPr lang="en-US" dirty="0"/>
              <a:t> </a:t>
            </a:r>
            <a:r>
              <a:rPr lang="en-US" dirty="0" smtClean="0"/>
              <a:t>Silent alarm(i.e. only Flashes lights) could be implemented with the use of </a:t>
            </a:r>
            <a:r>
              <a:rPr lang="en-US" dirty="0" err="1" smtClean="0"/>
              <a:t>PiFace</a:t>
            </a:r>
            <a:r>
              <a:rPr lang="en-US" dirty="0" smtClean="0"/>
              <a:t> I/O board</a:t>
            </a:r>
          </a:p>
        </p:txBody>
      </p:sp>
    </p:spTree>
    <p:extLst>
      <p:ext uri="{BB962C8B-B14F-4D97-AF65-F5344CB8AC3E}">
        <p14:creationId xmlns:p14="http://schemas.microsoft.com/office/powerpoint/2010/main" val="2695553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When away from home, it would nice to be able to keep tabs on the events occurring back home. Our security system does it for you.</a:t>
            </a:r>
          </a:p>
          <a:p>
            <a:r>
              <a:rPr lang="en-US" dirty="0" smtClean="0"/>
              <a:t>The Home Security System is constantly monitoring the home for any unexpected entry or motion, at any sign of motion detected by the PIR sensor, the home owner is notified of a break in and a picture from the video feed from the camera is sent to him/her.</a:t>
            </a:r>
          </a:p>
          <a:p>
            <a:r>
              <a:rPr lang="en-US" dirty="0" smtClean="0"/>
              <a:t>The home owner may then take action accordingly.</a:t>
            </a:r>
            <a:endParaRPr lang="en-US" dirty="0"/>
          </a:p>
        </p:txBody>
      </p:sp>
    </p:spTree>
    <p:extLst>
      <p:ext uri="{BB962C8B-B14F-4D97-AF65-F5344CB8AC3E}">
        <p14:creationId xmlns:p14="http://schemas.microsoft.com/office/powerpoint/2010/main" val="295088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Hardware components</a:t>
            </a:r>
            <a:endParaRPr lang="en-US" dirty="0">
              <a:solidFill>
                <a:srgbClr val="0070C0"/>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2 (or more) Raspberry Pi</a:t>
            </a:r>
          </a:p>
          <a:p>
            <a:pPr>
              <a:buFont typeface="Courier New" panose="02070309020205020404" pitchFamily="49" charset="0"/>
              <a:buChar char="o"/>
            </a:pPr>
            <a:r>
              <a:rPr lang="en-US" dirty="0" smtClean="0"/>
              <a:t> 1 (or more) Pi Cameras</a:t>
            </a:r>
          </a:p>
          <a:p>
            <a:pPr>
              <a:buFont typeface="Courier New" panose="02070309020205020404" pitchFamily="49" charset="0"/>
              <a:buChar char="o"/>
            </a:pPr>
            <a:r>
              <a:rPr lang="en-US" dirty="0"/>
              <a:t> </a:t>
            </a:r>
            <a:r>
              <a:rPr lang="en-US" dirty="0" smtClean="0"/>
              <a:t>1 (or more) PIR Motion sensors</a:t>
            </a:r>
          </a:p>
          <a:p>
            <a:pPr>
              <a:buFont typeface="Courier New" panose="02070309020205020404" pitchFamily="49" charset="0"/>
              <a:buChar char="o"/>
            </a:pPr>
            <a:r>
              <a:rPr lang="en-US" dirty="0"/>
              <a:t> </a:t>
            </a:r>
            <a:r>
              <a:rPr lang="en-US" dirty="0" smtClean="0"/>
              <a:t>1 (or more) Speakers</a:t>
            </a:r>
          </a:p>
          <a:p>
            <a:pPr>
              <a:buFont typeface="Courier New" panose="02070309020205020404" pitchFamily="49" charset="0"/>
              <a:buChar char="o"/>
            </a:pPr>
            <a:r>
              <a:rPr lang="en-US" dirty="0"/>
              <a:t> </a:t>
            </a:r>
            <a:r>
              <a:rPr lang="en-US" dirty="0" smtClean="0"/>
              <a:t>1 Java server </a:t>
            </a:r>
            <a:endParaRPr lang="en-US" dirty="0"/>
          </a:p>
        </p:txBody>
      </p:sp>
    </p:spTree>
    <p:extLst>
      <p:ext uri="{BB962C8B-B14F-4D97-AF65-F5344CB8AC3E}">
        <p14:creationId xmlns:p14="http://schemas.microsoft.com/office/powerpoint/2010/main" val="1004009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System Architecture – Deployment diagram</a:t>
            </a:r>
            <a:endParaRPr lang="en-US" dirty="0">
              <a:solidFill>
                <a:srgbClr val="0070C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227" y="2286000"/>
            <a:ext cx="7041684" cy="4022725"/>
          </a:xfrm>
        </p:spPr>
      </p:pic>
    </p:spTree>
    <p:extLst>
      <p:ext uri="{BB962C8B-B14F-4D97-AF65-F5344CB8AC3E}">
        <p14:creationId xmlns:p14="http://schemas.microsoft.com/office/powerpoint/2010/main" val="293020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854" y="984461"/>
            <a:ext cx="9729731" cy="522367"/>
          </a:xfrm>
        </p:spPr>
        <p:txBody>
          <a:bodyPr>
            <a:normAutofit fontScale="90000"/>
          </a:bodyPr>
          <a:lstStyle/>
          <a:p>
            <a:r>
              <a:rPr lang="en-US" dirty="0" smtClean="0">
                <a:solidFill>
                  <a:srgbClr val="0070C0"/>
                </a:solidFill>
              </a:rPr>
              <a:t>System architecture – message protocol Table</a:t>
            </a:r>
            <a:endParaRPr lang="en-US"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9816180"/>
              </p:ext>
            </p:extLst>
          </p:nvPr>
        </p:nvGraphicFramePr>
        <p:xfrm>
          <a:off x="1024127" y="1906073"/>
          <a:ext cx="9652460" cy="4931515"/>
        </p:xfrm>
        <a:graphic>
          <a:graphicData uri="http://schemas.openxmlformats.org/drawingml/2006/table">
            <a:tbl>
              <a:tblPr firstRow="1" bandRow="1">
                <a:tableStyleId>{5C22544A-7EE6-4342-B048-85BDC9FD1C3A}</a:tableStyleId>
              </a:tblPr>
              <a:tblGrid>
                <a:gridCol w="2413115"/>
                <a:gridCol w="2413115"/>
                <a:gridCol w="2413115"/>
                <a:gridCol w="2413115"/>
              </a:tblGrid>
              <a:tr h="148162">
                <a:tc>
                  <a:txBody>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Sender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Message(Object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Destination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893">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ServerListener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HandshakePacket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ctr">
                        <a:lnSpc>
                          <a:spcPct val="107000"/>
                        </a:lnSpc>
                        <a:spcBef>
                          <a:spcPts val="0"/>
                        </a:spcBef>
                        <a:spcAft>
                          <a:spcPts val="0"/>
                        </a:spcAft>
                        <a:buFont typeface="Calibri" panose="020F0502020204030204" pitchFamily="34" charset="0"/>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AlarmListener</a:t>
                      </a:r>
                    </a:p>
                    <a:p>
                      <a:pPr marL="342900" marR="0" lvl="0" indent="-342900" algn="ctr">
                        <a:lnSpc>
                          <a:spcPct val="107000"/>
                        </a:lnSpc>
                        <a:spcBef>
                          <a:spcPts val="0"/>
                        </a:spcBef>
                        <a:spcAft>
                          <a:spcPts val="0"/>
                        </a:spcAft>
                        <a:buFont typeface="Calibri" panose="020F0502020204030204" pitchFamily="34" charset="0"/>
                        <a:buChar char="-"/>
                      </a:pPr>
                      <a:r>
                        <a:rPr lang="en-US" sz="1100">
                          <a:effectLst/>
                          <a:latin typeface="Calibri" panose="020F0502020204030204" pitchFamily="34" charset="0"/>
                          <a:ea typeface="Calibri" panose="020F0502020204030204" pitchFamily="34" charset="0"/>
                          <a:cs typeface="Times New Roman" panose="02020603050405020304" pitchFamily="18" charset="0"/>
                        </a:rPr>
                        <a:t>CameraListener</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Confirms communication with clients.</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(HandshakePacket.success = true, shows success in receiving connection acknowledgement)  </a:t>
                      </a:r>
                    </a:p>
                  </a:txBody>
                  <a:tcPr marL="68580" marR="68580" marT="0" marB="0"/>
                </a:tc>
              </a:tr>
              <a:tr h="672893">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ServerListener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AlertPacket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AlarmListener</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Sets off alarm when AlertPacket.alarmOn = </a:t>
                      </a:r>
                      <a:r>
                        <a:rPr lang="en-US" sz="1100">
                          <a:solidFill>
                            <a:srgbClr val="1F4E79"/>
                          </a:solidFill>
                          <a:effectLst/>
                          <a:latin typeface="Calibri" panose="020F0502020204030204" pitchFamily="34" charset="0"/>
                          <a:ea typeface="Calibri" panose="020F0502020204030204" pitchFamily="34" charset="0"/>
                          <a:cs typeface="Times New Roman" panose="02020603050405020304" pitchFamily="18" charset="0"/>
                        </a:rPr>
                        <a:t>true</a:t>
                      </a:r>
                      <a:r>
                        <a:rPr lang="en-US" sz="1100">
                          <a:effectLst/>
                          <a:latin typeface="Calibri" panose="020F0502020204030204" pitchFamily="34" charset="0"/>
                          <a:ea typeface="Calibri" panose="020F0502020204030204" pitchFamily="34" charset="0"/>
                          <a:cs typeface="Times New Roman" panose="02020603050405020304" pitchFamily="18" charset="0"/>
                        </a:rPr>
                        <a:t> and alarmOn in AlarmListener set to </a:t>
                      </a:r>
                      <a:r>
                        <a:rPr lang="en-US" sz="1100">
                          <a:solidFill>
                            <a:srgbClr val="1F4E79"/>
                          </a:solidFill>
                          <a:effectLst/>
                          <a:latin typeface="Calibri" panose="020F0502020204030204" pitchFamily="34" charset="0"/>
                          <a:ea typeface="Calibri" panose="020F0502020204030204" pitchFamily="34" charset="0"/>
                          <a:cs typeface="Times New Roman" panose="02020603050405020304" pitchFamily="18" charset="0"/>
                        </a:rPr>
                        <a:t>true</a:t>
                      </a:r>
                      <a:r>
                        <a:rPr lang="en-US" sz="1100">
                          <a:effectLst/>
                          <a:latin typeface="Calibri" panose="020F0502020204030204" pitchFamily="34" charset="0"/>
                          <a:ea typeface="Calibri" panose="020F0502020204030204" pitchFamily="34" charset="0"/>
                          <a:cs typeface="Times New Roman" panose="02020603050405020304" pitchFamily="18" charset="0"/>
                        </a:rPr>
                        <a:t> (and vice versa)</a:t>
                      </a:r>
                    </a:p>
                  </a:txBody>
                  <a:tcPr marL="68580" marR="68580" marT="0" marB="0"/>
                </a:tc>
              </a:tr>
              <a:tr h="672893">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ServerListener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MotorPacket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CameraListener</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MotorPacket with Boolean direction defined(such that false = left &amp; true = right) to state the way the camera should move</a:t>
                      </a:r>
                    </a:p>
                  </a:txBody>
                  <a:tcPr marL="68580" marR="68580" marT="0" marB="0"/>
                </a:tc>
              </a:tr>
              <a:tr h="251194">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AlarmListener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AuthenticationPacket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ServerListener</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 confirm connection to server</a:t>
                      </a:r>
                    </a:p>
                  </a:txBody>
                  <a:tcPr marL="68580" marR="68580" marT="0" marB="0"/>
                </a:tc>
              </a:tr>
              <a:tr h="841117">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AlarmListener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MessagePacket</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ServerListener</a:t>
                      </a: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Sends the name(stored in MessagePacket.name) for the server to give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AlarmClient</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Server connection(It is called “Alarm” at the moment)</a:t>
                      </a:r>
                    </a:p>
                  </a:txBody>
                  <a:tcPr marL="68580" marR="68580" marT="0" marB="0"/>
                </a:tc>
              </a:tr>
              <a:tr h="251194">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CameraListener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AuthenticationPacket</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ServerListener</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To confirm connection to server</a:t>
                      </a:r>
                    </a:p>
                  </a:txBody>
                  <a:tcPr marL="68580" marR="68580" marT="0" marB="0"/>
                </a:tc>
              </a:tr>
              <a:tr h="336447">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CameraListener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Alert </a:t>
                      </a:r>
                      <a:r>
                        <a:rPr lang="en-US" sz="1100" dirty="0">
                          <a:effectLst/>
                          <a:latin typeface="Calibri" panose="020F0502020204030204" pitchFamily="34" charset="0"/>
                          <a:ea typeface="Calibri" panose="020F0502020204030204" pitchFamily="34" charset="0"/>
                          <a:cs typeface="Times New Roman" panose="02020603050405020304" pitchFamily="18" charset="0"/>
                        </a:rPr>
                        <a:t>Packet</a:t>
                      </a:r>
                    </a:p>
                  </a:txBody>
                  <a:tcPr marL="68580" marR="68580" marT="0" marB="0"/>
                </a:tc>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ServerListener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This alerts the server of the motion detector being triggered</a:t>
                      </a:r>
                    </a:p>
                  </a:txBody>
                  <a:tcPr marL="68580" marR="68580" marT="0" marB="0"/>
                </a:tc>
              </a:tr>
              <a:tr h="841117">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CameraListener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MessagePacket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ServerListener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Sends the name(stored in MessagePacket.name) for the server to give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CameraClient</a:t>
                      </a:r>
                      <a:r>
                        <a:rPr lang="en-US" sz="1100" dirty="0">
                          <a:effectLst/>
                          <a:latin typeface="Calibri" panose="020F0502020204030204" pitchFamily="34" charset="0"/>
                          <a:ea typeface="Calibri" panose="020F0502020204030204" pitchFamily="34" charset="0"/>
                          <a:cs typeface="Times New Roman" panose="02020603050405020304" pitchFamily="18" charset="0"/>
                        </a:rPr>
                        <a:t> &amp; Server connection(It is called “Camera” at the moment)</a:t>
                      </a:r>
                    </a:p>
                  </a:txBody>
                  <a:tcPr marL="68580" marR="68580" marT="0" marB="0"/>
                </a:tc>
              </a:tr>
            </a:tbl>
          </a:graphicData>
        </a:graphic>
      </p:graphicFrame>
    </p:spTree>
    <p:extLst>
      <p:ext uri="{BB962C8B-B14F-4D97-AF65-F5344CB8AC3E}">
        <p14:creationId xmlns:p14="http://schemas.microsoft.com/office/powerpoint/2010/main" val="632806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Server </a:t>
            </a:r>
            <a:r>
              <a:rPr lang="en-US" dirty="0" err="1" smtClean="0">
                <a:solidFill>
                  <a:srgbClr val="0070C0"/>
                </a:solidFill>
              </a:rPr>
              <a:t>Gui</a:t>
            </a:r>
            <a:r>
              <a:rPr lang="en-US" dirty="0" smtClean="0">
                <a:solidFill>
                  <a:srgbClr val="0070C0"/>
                </a:solidFill>
              </a:rPr>
              <a:t> – Server side class diagram </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821" y="2286000"/>
            <a:ext cx="7370496" cy="4022725"/>
          </a:xfrm>
        </p:spPr>
      </p:pic>
    </p:spTree>
    <p:extLst>
      <p:ext uri="{BB962C8B-B14F-4D97-AF65-F5344CB8AC3E}">
        <p14:creationId xmlns:p14="http://schemas.microsoft.com/office/powerpoint/2010/main" val="2620999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Server </a:t>
            </a:r>
            <a:r>
              <a:rPr lang="en-US" dirty="0" err="1" smtClean="0">
                <a:solidFill>
                  <a:srgbClr val="0070C0"/>
                </a:solidFill>
              </a:rPr>
              <a:t>gui</a:t>
            </a:r>
            <a:r>
              <a:rPr lang="en-US" dirty="0" smtClean="0">
                <a:solidFill>
                  <a:srgbClr val="0070C0"/>
                </a:solidFill>
              </a:rPr>
              <a:t>- </a:t>
            </a:r>
            <a:r>
              <a:rPr lang="en-US" dirty="0" err="1" smtClean="0">
                <a:solidFill>
                  <a:srgbClr val="0070C0"/>
                </a:solidFill>
              </a:rPr>
              <a:t>mvc</a:t>
            </a:r>
            <a:r>
              <a:rPr lang="en-US" dirty="0" smtClean="0">
                <a:solidFill>
                  <a:srgbClr val="0070C0"/>
                </a:solidFill>
              </a:rPr>
              <a:t> technique</a:t>
            </a:r>
            <a:endParaRPr lang="en-US" dirty="0">
              <a:solidFill>
                <a:srgbClr val="0070C0"/>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The Java server has been implemented using the MVC(Model, View, Controller)   technique.</a:t>
            </a:r>
          </a:p>
          <a:p>
            <a:pPr>
              <a:buFont typeface="Courier New" panose="02070309020205020404" pitchFamily="49" charset="0"/>
              <a:buChar char="o"/>
            </a:pPr>
            <a:r>
              <a:rPr lang="en-US" dirty="0"/>
              <a:t> </a:t>
            </a:r>
            <a:r>
              <a:rPr lang="en-US" dirty="0" smtClean="0"/>
              <a:t>“</a:t>
            </a:r>
            <a:r>
              <a:rPr lang="en-US" dirty="0" err="1" smtClean="0"/>
              <a:t>SecurityServer</a:t>
            </a:r>
            <a:r>
              <a:rPr lang="en-US" dirty="0" smtClean="0"/>
              <a:t>” class plays the role of the </a:t>
            </a:r>
            <a:r>
              <a:rPr lang="en-US" b="1" u="sng" dirty="0" smtClean="0">
                <a:solidFill>
                  <a:srgbClr val="0070C0"/>
                </a:solidFill>
              </a:rPr>
              <a:t>Model</a:t>
            </a:r>
            <a:r>
              <a:rPr lang="en-US" dirty="0" smtClean="0"/>
              <a:t>, as it is the backbone of the server’s backend operation</a:t>
            </a:r>
          </a:p>
          <a:p>
            <a:pPr>
              <a:buFont typeface="Courier New" panose="02070309020205020404" pitchFamily="49" charset="0"/>
              <a:buChar char="o"/>
            </a:pPr>
            <a:r>
              <a:rPr lang="en-US" dirty="0" smtClean="0"/>
              <a:t> “</a:t>
            </a:r>
            <a:r>
              <a:rPr lang="en-US" dirty="0" err="1" smtClean="0"/>
              <a:t>ServerController</a:t>
            </a:r>
            <a:r>
              <a:rPr lang="en-US" dirty="0" smtClean="0"/>
              <a:t>” class plays the role of the </a:t>
            </a:r>
            <a:r>
              <a:rPr lang="en-US" b="1" u="sng" dirty="0" smtClean="0">
                <a:solidFill>
                  <a:srgbClr val="0070C0"/>
                </a:solidFill>
              </a:rPr>
              <a:t>Controller</a:t>
            </a:r>
            <a:r>
              <a:rPr lang="en-US" dirty="0" smtClean="0"/>
              <a:t>, which performs all the event listening options of the </a:t>
            </a:r>
            <a:r>
              <a:rPr lang="en-US" dirty="0" smtClean="0">
                <a:solidFill>
                  <a:srgbClr val="0070C0"/>
                </a:solidFill>
              </a:rPr>
              <a:t>View</a:t>
            </a:r>
            <a:r>
              <a:rPr lang="en-US" dirty="0" smtClean="0"/>
              <a:t>, and interfacing between the </a:t>
            </a:r>
            <a:r>
              <a:rPr lang="en-US" dirty="0" smtClean="0">
                <a:solidFill>
                  <a:srgbClr val="0070C0"/>
                </a:solidFill>
              </a:rPr>
              <a:t>View</a:t>
            </a:r>
            <a:r>
              <a:rPr lang="en-US" dirty="0" smtClean="0"/>
              <a:t> and the </a:t>
            </a:r>
            <a:r>
              <a:rPr lang="en-US" dirty="0" smtClean="0">
                <a:solidFill>
                  <a:srgbClr val="0070C0"/>
                </a:solidFill>
              </a:rPr>
              <a:t>Model</a:t>
            </a:r>
          </a:p>
          <a:p>
            <a:pPr>
              <a:buFont typeface="Courier New" panose="02070309020205020404" pitchFamily="49" charset="0"/>
              <a:buChar char="o"/>
            </a:pPr>
            <a:r>
              <a:rPr lang="en-US" dirty="0" err="1" smtClean="0"/>
              <a:t>ServerView</a:t>
            </a:r>
            <a:r>
              <a:rPr lang="en-US" dirty="0" smtClean="0"/>
              <a:t> class plays the role of the </a:t>
            </a:r>
            <a:r>
              <a:rPr lang="en-US" b="1" u="sng" dirty="0" smtClean="0">
                <a:solidFill>
                  <a:srgbClr val="0070C0"/>
                </a:solidFill>
              </a:rPr>
              <a:t>View</a:t>
            </a:r>
            <a:r>
              <a:rPr lang="en-US" dirty="0" smtClean="0"/>
              <a:t>, which implements the display.</a:t>
            </a:r>
          </a:p>
        </p:txBody>
      </p:sp>
    </p:spTree>
    <p:extLst>
      <p:ext uri="{BB962C8B-B14F-4D97-AF65-F5344CB8AC3E}">
        <p14:creationId xmlns:p14="http://schemas.microsoft.com/office/powerpoint/2010/main" val="3701501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033" y="953036"/>
            <a:ext cx="9720072" cy="618186"/>
          </a:xfrm>
        </p:spPr>
        <p:txBody>
          <a:bodyPr>
            <a:normAutofit fontScale="90000"/>
          </a:bodyPr>
          <a:lstStyle/>
          <a:p>
            <a:r>
              <a:rPr lang="en-US" dirty="0" smtClean="0">
                <a:solidFill>
                  <a:srgbClr val="0070C0"/>
                </a:solidFill>
              </a:rPr>
              <a:t>Client modules- camera</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491" y="2286000"/>
            <a:ext cx="7143156" cy="4022725"/>
          </a:xfrm>
        </p:spPr>
      </p:pic>
      <p:sp>
        <p:nvSpPr>
          <p:cNvPr id="5" name="TextBox 4"/>
          <p:cNvSpPr txBox="1"/>
          <p:nvPr/>
        </p:nvSpPr>
        <p:spPr>
          <a:xfrm>
            <a:off x="1751527" y="1916668"/>
            <a:ext cx="6592767" cy="369332"/>
          </a:xfrm>
          <a:prstGeom prst="rect">
            <a:avLst/>
          </a:prstGeom>
          <a:noFill/>
        </p:spPr>
        <p:txBody>
          <a:bodyPr wrap="none" rtlCol="0">
            <a:spAutoFit/>
          </a:bodyPr>
          <a:lstStyle/>
          <a:p>
            <a:r>
              <a:rPr lang="en-US" dirty="0" smtClean="0"/>
              <a:t>The Pi Camera as seen below is connected directly to the Raspberry Pi</a:t>
            </a:r>
            <a:endParaRPr lang="en-US" dirty="0"/>
          </a:p>
        </p:txBody>
      </p:sp>
    </p:spTree>
    <p:extLst>
      <p:ext uri="{BB962C8B-B14F-4D97-AF65-F5344CB8AC3E}">
        <p14:creationId xmlns:p14="http://schemas.microsoft.com/office/powerpoint/2010/main" val="297388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07188"/>
            <a:ext cx="9720072" cy="651156"/>
          </a:xfrm>
        </p:spPr>
        <p:txBody>
          <a:bodyPr>
            <a:normAutofit fontScale="90000"/>
          </a:bodyPr>
          <a:lstStyle/>
          <a:p>
            <a:r>
              <a:rPr lang="en-US" dirty="0" smtClean="0">
                <a:solidFill>
                  <a:srgbClr val="0070C0"/>
                </a:solidFill>
              </a:rPr>
              <a:t>Client Module – camera and PIR Motion sensor</a:t>
            </a:r>
            <a:endParaRPr lang="en-US" dirty="0">
              <a:solidFill>
                <a:srgbClr val="0070C0"/>
              </a:solidFill>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t> </a:t>
            </a:r>
            <a:r>
              <a:rPr lang="en-US" dirty="0" smtClean="0"/>
              <a:t>As previously stated, this is connected to the Raspberry Pi directly. </a:t>
            </a:r>
          </a:p>
          <a:p>
            <a:pPr>
              <a:buFont typeface="Courier New" panose="02070309020205020404" pitchFamily="49" charset="0"/>
              <a:buChar char="o"/>
            </a:pPr>
            <a:r>
              <a:rPr lang="en-US" dirty="0"/>
              <a:t> </a:t>
            </a:r>
            <a:r>
              <a:rPr lang="en-US" dirty="0" smtClean="0"/>
              <a:t>The Raspberry Pi also holds the PIR Motion Sensor which is connected through the   </a:t>
            </a:r>
            <a:r>
              <a:rPr lang="en-US" dirty="0" err="1" smtClean="0"/>
              <a:t>Gertboard</a:t>
            </a:r>
            <a:r>
              <a:rPr lang="en-US" dirty="0" smtClean="0"/>
              <a:t>(shown in next slide)</a:t>
            </a:r>
            <a:endParaRPr lang="en-US" dirty="0" smtClean="0"/>
          </a:p>
          <a:p>
            <a:pPr>
              <a:buFont typeface="Courier New" panose="02070309020205020404" pitchFamily="49" charset="0"/>
              <a:buChar char="o"/>
            </a:pPr>
            <a:r>
              <a:rPr lang="en-US" dirty="0" smtClean="0"/>
              <a:t> </a:t>
            </a:r>
            <a:r>
              <a:rPr lang="en-US" dirty="0" err="1" smtClean="0"/>
              <a:t>CameraClient</a:t>
            </a:r>
            <a:r>
              <a:rPr lang="en-US" dirty="0" smtClean="0"/>
              <a:t> class, handles the connection to the server and all camera and motion detector implementation</a:t>
            </a:r>
          </a:p>
          <a:p>
            <a:pPr>
              <a:buFont typeface="Courier New" panose="02070309020205020404" pitchFamily="49" charset="0"/>
              <a:buChar char="o"/>
            </a:pPr>
            <a:r>
              <a:rPr lang="en-US" dirty="0" smtClean="0"/>
              <a:t>Below is the command line instruction called to stream video via </a:t>
            </a:r>
            <a:r>
              <a:rPr lang="en-US" dirty="0" err="1" smtClean="0"/>
              <a:t>vlc</a:t>
            </a:r>
            <a:r>
              <a:rPr lang="en-US" dirty="0" smtClean="0"/>
              <a:t> to the server: </a:t>
            </a:r>
            <a:r>
              <a:rPr lang="en-US" dirty="0" err="1">
                <a:solidFill>
                  <a:srgbClr val="00B0F0"/>
                </a:solidFill>
              </a:rPr>
              <a:t>raspivid</a:t>
            </a:r>
            <a:r>
              <a:rPr lang="en-US" dirty="0">
                <a:solidFill>
                  <a:srgbClr val="00B0F0"/>
                </a:solidFill>
              </a:rPr>
              <a:t> -o - -w 920 -h 540 -t 0 |</a:t>
            </a:r>
            <a:r>
              <a:rPr lang="en-US" dirty="0" err="1">
                <a:solidFill>
                  <a:srgbClr val="00B0F0"/>
                </a:solidFill>
              </a:rPr>
              <a:t>cvlc</a:t>
            </a:r>
            <a:r>
              <a:rPr lang="en-US" dirty="0">
                <a:solidFill>
                  <a:srgbClr val="00B0F0"/>
                </a:solidFill>
              </a:rPr>
              <a:t> -</a:t>
            </a:r>
            <a:r>
              <a:rPr lang="en-US" dirty="0" err="1">
                <a:solidFill>
                  <a:srgbClr val="00B0F0"/>
                </a:solidFill>
              </a:rPr>
              <a:t>vvv</a:t>
            </a:r>
            <a:r>
              <a:rPr lang="en-US" dirty="0">
                <a:solidFill>
                  <a:srgbClr val="00B0F0"/>
                </a:solidFill>
              </a:rPr>
              <a:t> stream:///dev/stdin --</a:t>
            </a:r>
            <a:r>
              <a:rPr lang="en-US" dirty="0" err="1">
                <a:solidFill>
                  <a:srgbClr val="00B0F0"/>
                </a:solidFill>
              </a:rPr>
              <a:t>sout</a:t>
            </a:r>
            <a:r>
              <a:rPr lang="en-US" dirty="0">
                <a:solidFill>
                  <a:srgbClr val="00B0F0"/>
                </a:solidFill>
              </a:rPr>
              <a:t> </a:t>
            </a:r>
            <a:r>
              <a:rPr lang="en-US" dirty="0" smtClean="0">
                <a:solidFill>
                  <a:srgbClr val="00B0F0"/>
                </a:solidFill>
              </a:rPr>
              <a:t>'#</a:t>
            </a:r>
            <a:r>
              <a:rPr lang="en-US" dirty="0" err="1">
                <a:solidFill>
                  <a:srgbClr val="00B0F0"/>
                </a:solidFill>
              </a:rPr>
              <a:t>rtp</a:t>
            </a:r>
            <a:r>
              <a:rPr lang="en-US" dirty="0">
                <a:solidFill>
                  <a:srgbClr val="00B0F0"/>
                </a:solidFill>
              </a:rPr>
              <a:t>{</a:t>
            </a:r>
            <a:r>
              <a:rPr lang="en-US" dirty="0" err="1">
                <a:solidFill>
                  <a:srgbClr val="00B0F0"/>
                </a:solidFill>
              </a:rPr>
              <a:t>sdp</a:t>
            </a:r>
            <a:r>
              <a:rPr lang="en-US" dirty="0">
                <a:solidFill>
                  <a:srgbClr val="00B0F0"/>
                </a:solidFill>
              </a:rPr>
              <a:t>=rtsp://:8554/}' :</a:t>
            </a:r>
            <a:r>
              <a:rPr lang="en-US" dirty="0" err="1">
                <a:solidFill>
                  <a:srgbClr val="00B0F0"/>
                </a:solidFill>
              </a:rPr>
              <a:t>demux</a:t>
            </a:r>
            <a:r>
              <a:rPr lang="en-US" dirty="0">
                <a:solidFill>
                  <a:srgbClr val="00B0F0"/>
                </a:solidFill>
              </a:rPr>
              <a:t>=h264</a:t>
            </a:r>
            <a:r>
              <a:rPr lang="en-US" dirty="0"/>
              <a:t> </a:t>
            </a:r>
          </a:p>
        </p:txBody>
      </p:sp>
    </p:spTree>
    <p:extLst>
      <p:ext uri="{BB962C8B-B14F-4D97-AF65-F5344CB8AC3E}">
        <p14:creationId xmlns:p14="http://schemas.microsoft.com/office/powerpoint/2010/main" val="43175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373</TotalTime>
  <Words>692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Courier New</vt:lpstr>
      <vt:lpstr>Times New Roman</vt:lpstr>
      <vt:lpstr>Tw Cen MT</vt:lpstr>
      <vt:lpstr>Tw Cen MT Condensed</vt:lpstr>
      <vt:lpstr>Wingdings 3</vt:lpstr>
      <vt:lpstr>Integral</vt:lpstr>
      <vt:lpstr>Raspberry pi based Home Security system</vt:lpstr>
      <vt:lpstr>Introduction</vt:lpstr>
      <vt:lpstr>Hardware components</vt:lpstr>
      <vt:lpstr>System Architecture – Deployment diagram</vt:lpstr>
      <vt:lpstr>System architecture – message protocol Table</vt:lpstr>
      <vt:lpstr>Server Gui – Server side class diagram </vt:lpstr>
      <vt:lpstr>Server gui- mvc technique</vt:lpstr>
      <vt:lpstr>Client modules- camera</vt:lpstr>
      <vt:lpstr>Client Module – camera and PIR Motion sensor</vt:lpstr>
      <vt:lpstr>Client module – pir motion sensor</vt:lpstr>
      <vt:lpstr>Client module – alarm module</vt:lpstr>
      <vt:lpstr>External Software/libraries used</vt:lpstr>
      <vt:lpstr>milestones</vt:lpstr>
      <vt:lpstr>POSSIBLE future ADDITIONS/changes to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based Home Security system</dc:title>
  <dc:creator>Aniekan Akai</dc:creator>
  <cp:lastModifiedBy>Aniekan Akai</cp:lastModifiedBy>
  <cp:revision>26</cp:revision>
  <dcterms:created xsi:type="dcterms:W3CDTF">2013-12-04T05:37:39Z</dcterms:created>
  <dcterms:modified xsi:type="dcterms:W3CDTF">2013-12-04T19:03:28Z</dcterms:modified>
</cp:coreProperties>
</file>