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나눔고딕" panose="020D0604000000000000" pitchFamily="50" charset="-127"/>
      <p:regular r:id="rId17"/>
    </p:embeddedFont>
    <p:embeddedFont>
      <p:font typeface="Malgun Gothic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Noto Sans" panose="020B0502040504090204" pitchFamily="34" charset="0"/>
      <p:italic r:id="rId28"/>
    </p:embeddedFont>
    <p:embeddedFont>
      <p:font typeface="Quattrocento Sans" panose="020B050205000002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OSF8fK8C8wBBtSAE8OJotx6x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A7AEE2-3095-4B01-AD41-FA560894D6FE}">
  <a:tblStyle styleId="{C7A7AEE2-3095-4B01-AD41-FA560894D6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4FE2EEB-131B-42A8-B214-6BF72906827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2BD9DD-C8F7-4285-AFED-1C0A9262AEB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20981834644763"/>
          <c:y val="4.2640901492632034E-2"/>
          <c:w val="0.83237288995383785"/>
          <c:h val="0.755574902904968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상권약화</c:v>
                </c:pt>
                <c:pt idx="1">
                  <c:v>원부자재 가격상승</c:v>
                </c:pt>
                <c:pt idx="2">
                  <c:v>운영자금 부족</c:v>
                </c:pt>
                <c:pt idx="3">
                  <c:v>높은 임대료</c:v>
                </c:pt>
                <c:pt idx="4">
                  <c:v>불공정 거래행위</c:v>
                </c:pt>
                <c:pt idx="5">
                  <c:v>시설노후</c:v>
                </c:pt>
                <c:pt idx="6">
                  <c:v>종업원 관리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51.7</c:v>
                </c:pt>
                <c:pt idx="1">
                  <c:v>9.5</c:v>
                </c:pt>
                <c:pt idx="2">
                  <c:v>8.1</c:v>
                </c:pt>
                <c:pt idx="3">
                  <c:v>7.9</c:v>
                </c:pt>
                <c:pt idx="4">
                  <c:v>7.9</c:v>
                </c:pt>
                <c:pt idx="5">
                  <c:v>6</c:v>
                </c:pt>
                <c:pt idx="6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B-44A7-B28B-ADCC6E690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4700720"/>
        <c:axId val="614702800"/>
      </c:barChart>
      <c:catAx>
        <c:axId val="61470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4702800"/>
        <c:crosses val="autoZero"/>
        <c:auto val="1"/>
        <c:lblAlgn val="ctr"/>
        <c:lblOffset val="100"/>
        <c:noMultiLvlLbl val="0"/>
      </c:catAx>
      <c:valAx>
        <c:axId val="61470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470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2A-460A-B27D-27DD992BE3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47-456F-B8B7-3C4284E6D25F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C2A-460A-B27D-27DD992BE39B}"/>
              </c:ext>
            </c:extLst>
          </c:dPt>
          <c:dPt>
            <c:idx val="3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2A-460A-B27D-27DD992BE3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47-456F-B8B7-3C4284E6D2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매우 그렇다</c:v>
                </c:pt>
                <c:pt idx="1">
                  <c:v>그렇다</c:v>
                </c:pt>
                <c:pt idx="2">
                  <c:v>그저 그렇다</c:v>
                </c:pt>
                <c:pt idx="3">
                  <c:v>아니다</c:v>
                </c:pt>
                <c:pt idx="4">
                  <c:v>매우 아니다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22.2</c:v>
                </c:pt>
                <c:pt idx="1">
                  <c:v>57.8</c:v>
                </c:pt>
                <c:pt idx="2">
                  <c:v>17</c:v>
                </c:pt>
                <c:pt idx="3">
                  <c:v>2.2999999999999998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A-460A-B27D-27DD992BE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친절서비스 감화 등 자구노력</c:v>
                </c:pt>
                <c:pt idx="1">
                  <c:v>시설 및 경영 현대화 정부지원 효과</c:v>
                </c:pt>
                <c:pt idx="2">
                  <c:v>시설 개선을 통한 고객유치</c:v>
                </c:pt>
                <c:pt idx="3">
                  <c:v>가격 인하를 통한 매출 증대</c:v>
                </c:pt>
                <c:pt idx="4">
                  <c:v>새로운 제품의 출시</c:v>
                </c:pt>
                <c:pt idx="5">
                  <c:v>주변상권 형성</c:v>
                </c:pt>
                <c:pt idx="6">
                  <c:v>경영기법 개선</c:v>
                </c:pt>
                <c:pt idx="7">
                  <c:v>단체 및 프렌차이즈 개입</c:v>
                </c:pt>
                <c:pt idx="8">
                  <c:v>사업체 이동을 통한 입지변경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17.8</c:v>
                </c:pt>
                <c:pt idx="1">
                  <c:v>12.8</c:v>
                </c:pt>
                <c:pt idx="2">
                  <c:v>9</c:v>
                </c:pt>
                <c:pt idx="3">
                  <c:v>7.9</c:v>
                </c:pt>
                <c:pt idx="4">
                  <c:v>6.7</c:v>
                </c:pt>
                <c:pt idx="5">
                  <c:v>3.3</c:v>
                </c:pt>
                <c:pt idx="6">
                  <c:v>3.1</c:v>
                </c:pt>
                <c:pt idx="7">
                  <c:v>1.7</c:v>
                </c:pt>
                <c:pt idx="8">
                  <c:v>1.4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06-4356-AE26-6A00ADA1B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534448"/>
        <c:axId val="261535696"/>
      </c:barChart>
      <c:catAx>
        <c:axId val="26153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1535696"/>
        <c:crosses val="autoZero"/>
        <c:auto val="1"/>
        <c:lblAlgn val="ctr"/>
        <c:lblOffset val="100"/>
        <c:noMultiLvlLbl val="0"/>
      </c:catAx>
      <c:valAx>
        <c:axId val="26153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153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1243b862a_18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181243b862a_1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2f3b3196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182f3b31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1243b862a_18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181243b862a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변수 설명 : 고객 요인 &gt;&gt; 표로 자료 출처 쓰고 &gt;&gt; 데이터 형태 보여주고!!!!</a:t>
            </a:r>
            <a:endParaRPr/>
          </a:p>
        </p:txBody>
      </p:sp>
      <p:sp>
        <p:nvSpPr>
          <p:cNvPr id="308" name="Google Shape;3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 rot="5400000">
            <a:off x="3659701" y="-1960889"/>
            <a:ext cx="4872598" cy="1140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1243b862a_5_5"/>
          <p:cNvSpPr/>
          <p:nvPr/>
        </p:nvSpPr>
        <p:spPr>
          <a:xfrm>
            <a:off x="11315700" y="6356350"/>
            <a:ext cx="418353" cy="3651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81243b862a_5_5"/>
          <p:cNvSpPr/>
          <p:nvPr/>
        </p:nvSpPr>
        <p:spPr>
          <a:xfrm>
            <a:off x="11379200" y="6356350"/>
            <a:ext cx="418353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81243b862a_5_5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181243b862a_5_5"/>
          <p:cNvSpPr txBox="1">
            <a:spLocks noGrp="1"/>
          </p:cNvSpPr>
          <p:nvPr>
            <p:ph type="body" idx="1"/>
          </p:nvPr>
        </p:nvSpPr>
        <p:spPr>
          <a:xfrm>
            <a:off x="394447" y="1304365"/>
            <a:ext cx="11403106" cy="487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181243b862a_5_5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g181243b862a_5_5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81243b862a_5_5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741" cy="24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1243b862a_5_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81243b862a_5_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Quattrocento Sans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Quattrocento Sans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Quattrocento Sans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Quattrocento Sans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Quattrocento Sans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181243b862a_5_13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g181243b862a_5_13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81243b862a_5_13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1243b862a_5_19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81243b862a_5_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181243b862a_5_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181243b862a_5_19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g181243b862a_5_19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81243b862a_5_19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1243b862a_5_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81243b862a_5_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181243b862a_5_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181243b862a_5_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181243b862a_5_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181243b862a_5_26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g181243b862a_5_26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81243b862a_5_26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1243b862a_5_35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181243b862a_5_35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g181243b862a_5_35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181243b862a_5_35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1243b862a_5_40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g181243b862a_5_40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81243b862a_5_40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1243b862a_5_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81243b862a_5_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181243b862a_5_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181243b862a_5_44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g181243b862a_5_44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81243b862a_5_44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1243b862a_5_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81243b862a_5_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81243b862a_5_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181243b862a_5_51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g181243b862a_5_51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81243b862a_5_51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>
            <a:off x="11315700" y="6356350"/>
            <a:ext cx="418353" cy="3651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11379200" y="6356350"/>
            <a:ext cx="418353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394447" y="1304365"/>
            <a:ext cx="11403106" cy="487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741" cy="24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1243b862a_5_58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81243b862a_5_58"/>
          <p:cNvSpPr txBox="1">
            <a:spLocks noGrp="1"/>
          </p:cNvSpPr>
          <p:nvPr>
            <p:ph type="body" idx="1"/>
          </p:nvPr>
        </p:nvSpPr>
        <p:spPr>
          <a:xfrm rot="5400000">
            <a:off x="3659701" y="-1960889"/>
            <a:ext cx="4872598" cy="1140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181243b862a_5_58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g181243b862a_5_58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81243b862a_5_58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1243b862a_5_6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181243b862a_5_6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181243b862a_5_64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g181243b862a_5_64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81243b862a_5_64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Quattrocento Sans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Quattrocento Sans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Quattrocento Sans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Quattrocento Sans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Quattrocento Sans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dt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94447" y="1304365"/>
            <a:ext cx="11403106" cy="487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1243b862a_5_0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g181243b862a_5_0"/>
          <p:cNvSpPr txBox="1">
            <a:spLocks noGrp="1"/>
          </p:cNvSpPr>
          <p:nvPr>
            <p:ph type="body" idx="1"/>
          </p:nvPr>
        </p:nvSpPr>
        <p:spPr>
          <a:xfrm>
            <a:off x="394447" y="1304365"/>
            <a:ext cx="11403106" cy="487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181243b862a_5_0"/>
          <p:cNvSpPr txBox="1">
            <a:spLocks noGrp="1"/>
          </p:cNvSpPr>
          <p:nvPr>
            <p:ph type="ftr" idx="11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181243b862a_5_0"/>
          <p:cNvSpPr txBox="1">
            <a:spLocks noGrp="1"/>
          </p:cNvSpPr>
          <p:nvPr>
            <p:ph type="sldNum" idx="12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5124090" y="0"/>
            <a:ext cx="70679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643101" y="5711218"/>
            <a:ext cx="29023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Quattrocento Sans"/>
                <a:sym typeface="Quattrocento Sans"/>
              </a:rPr>
              <a:t>중간보고서</a:t>
            </a:r>
            <a:endParaRPr sz="14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cxnSp>
        <p:nvCxnSpPr>
          <p:cNvPr id="161" name="Google Shape;161;p1"/>
          <p:cNvCxnSpPr/>
          <p:nvPr/>
        </p:nvCxnSpPr>
        <p:spPr>
          <a:xfrm>
            <a:off x="643101" y="5527287"/>
            <a:ext cx="413209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"/>
          <p:cNvSpPr txBox="1">
            <a:spLocks noGrp="1"/>
          </p:cNvSpPr>
          <p:nvPr>
            <p:ph type="ctrTitle"/>
          </p:nvPr>
        </p:nvSpPr>
        <p:spPr>
          <a:xfrm>
            <a:off x="643100" y="1330712"/>
            <a:ext cx="4132099" cy="388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전통시장</a:t>
            </a:r>
            <a:endParaRPr sz="5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활성화지수</a:t>
            </a:r>
            <a:endParaRPr sz="5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endParaRPr sz="5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DT </a:t>
            </a:r>
            <a:r>
              <a:rPr lang="en-US" sz="5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입지선정</a:t>
            </a:r>
            <a:endParaRPr sz="5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5604933" y="5711218"/>
            <a:ext cx="582506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Quattrocento Sans"/>
                <a:sym typeface="Quattrocento Sans"/>
              </a:rPr>
              <a:t>강동현 </a:t>
            </a:r>
            <a:r>
              <a:rPr lang="en-US" sz="1400" b="0" i="1" u="none" strike="noStrike" cap="none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Quattrocento Sans"/>
                <a:sym typeface="Quattrocento Sans"/>
              </a:rPr>
              <a:t>박선영</a:t>
            </a:r>
            <a:r>
              <a:rPr lang="en-US" sz="1400" b="0" i="1" u="none" strike="noStrike" cap="none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Quattrocento Sans"/>
                <a:sym typeface="Quattrocento Sans"/>
              </a:rPr>
              <a:t> </a:t>
            </a:r>
            <a:r>
              <a:rPr lang="en-US" sz="1400" b="0" i="1" u="none" strike="noStrike" cap="none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Quattrocento Sans"/>
                <a:sym typeface="Quattrocento Sans"/>
              </a:rPr>
              <a:t>박성희</a:t>
            </a:r>
            <a:r>
              <a:rPr lang="en-US" sz="1400" b="0" i="1" u="none" strike="noStrike" cap="none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Quattrocento Sans"/>
                <a:sym typeface="Quattrocento Sans"/>
              </a:rPr>
              <a:t> </a:t>
            </a:r>
            <a:r>
              <a:rPr lang="en-US" sz="1400" b="0" i="1" u="none" strike="noStrike" cap="none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Quattrocento Sans"/>
                <a:sym typeface="Quattrocento Sans"/>
              </a:rPr>
              <a:t>최정원</a:t>
            </a:r>
            <a:endParaRPr sz="1400" b="0" i="1" u="none" strike="noStrike" cap="none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Quattrocento Sans"/>
              <a:sym typeface="Quattrocento Sans"/>
            </a:endParaRPr>
          </a:p>
        </p:txBody>
      </p:sp>
      <p:cxnSp>
        <p:nvCxnSpPr>
          <p:cNvPr id="164" name="Google Shape;164;p1"/>
          <p:cNvCxnSpPr/>
          <p:nvPr/>
        </p:nvCxnSpPr>
        <p:spPr>
          <a:xfrm>
            <a:off x="5604933" y="5527287"/>
            <a:ext cx="582506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1"/>
          <p:cNvSpPr/>
          <p:nvPr/>
        </p:nvSpPr>
        <p:spPr>
          <a:xfrm>
            <a:off x="5604933" y="752290"/>
            <a:ext cx="582506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Quattrocento Sans"/>
                <a:sym typeface="Quattrocento Sans"/>
              </a:rPr>
              <a:t>2022.11.04</a:t>
            </a:r>
            <a:endParaRPr sz="14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/>
          <p:nvPr/>
        </p:nvSpPr>
        <p:spPr>
          <a:xfrm>
            <a:off x="0" y="0"/>
            <a:ext cx="4305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 txBox="1">
            <a:spLocks noGrp="1"/>
          </p:cNvSpPr>
          <p:nvPr>
            <p:ph type="title"/>
          </p:nvPr>
        </p:nvSpPr>
        <p:spPr>
          <a:xfrm>
            <a:off x="249478" y="220747"/>
            <a:ext cx="3648164" cy="330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en-US" sz="4800">
                <a:solidFill>
                  <a:schemeClr val="lt1"/>
                </a:solidFill>
              </a:rPr>
              <a:t>PCA </a:t>
            </a:r>
            <a:r>
              <a:rPr lang="en-US">
                <a:solidFill>
                  <a:schemeClr val="lt1"/>
                </a:solidFill>
              </a:rPr>
              <a:t>: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4000" b="0">
                <a:solidFill>
                  <a:schemeClr val="lt1"/>
                </a:solidFill>
              </a:rPr>
              <a:t>Principal Component Analysis</a:t>
            </a:r>
            <a:endParaRPr sz="4000" b="0">
              <a:solidFill>
                <a:schemeClr val="lt1"/>
              </a:solidFill>
            </a:endParaRPr>
          </a:p>
        </p:txBody>
      </p:sp>
      <p:sp>
        <p:nvSpPr>
          <p:cNvPr id="341" name="Google Shape;341;p25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741" cy="24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4748804" y="3249724"/>
            <a:ext cx="7097806" cy="4495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PCA 분석법 활용 이유</a:t>
            </a:r>
            <a:endParaRPr sz="16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4748804" y="4018009"/>
            <a:ext cx="7097806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본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연구는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전통시장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활성화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지수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(Index)를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만드는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것을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목적으로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한다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"/>
              <a:buChar char="▪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주성분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(Principal Component)은 각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지수를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나타내며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이는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전통시장별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지수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값을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각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주성분에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따라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도출해낼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수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있다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344;p25">
            <a:extLst>
              <a:ext uri="{FF2B5EF4-FFF2-40B4-BE49-F238E27FC236}">
                <a16:creationId xmlns:a16="http://schemas.microsoft.com/office/drawing/2014/main" id="{9D5D86A4-DA91-6636-ED30-C1592D2EA88D}"/>
              </a:ext>
            </a:extLst>
          </p:cNvPr>
          <p:cNvSpPr/>
          <p:nvPr/>
        </p:nvSpPr>
        <p:spPr>
          <a:xfrm>
            <a:off x="4748804" y="635456"/>
            <a:ext cx="7097806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"/>
              <a:buChar char="▪"/>
            </a:pPr>
            <a:r>
              <a:rPr lang="ko-KR" alt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변수 간</a:t>
            </a:r>
            <a:r>
              <a:rPr lang="en-US" altLang="ko-KR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ko-KR" alt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본 연구에서는 전통시장 활성화 지수 요소 간</a:t>
            </a:r>
            <a:r>
              <a:rPr lang="en-US" altLang="ko-KR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r>
              <a:rPr lang="ko-KR" alt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의</a:t>
            </a:r>
            <a:r>
              <a:rPr lang="ko-KR" alt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상관관계가 있는 다차원의 데이터를 효율적으로 저차원의 데이터로 요약하는 방법</a:t>
            </a:r>
            <a:endParaRPr lang="en-US" altLang="ko-KR"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"/>
              <a:buChar char="▪"/>
            </a:pPr>
            <a:r>
              <a:rPr lang="ko-KR" alt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각 저차원의 값은 하나의 지수 값이 되며</a:t>
            </a:r>
            <a:r>
              <a:rPr lang="en-US" altLang="ko-KR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ko-KR" alt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각 지수를 나타내는 요소 간의 가중치를 도출할 수 있다</a:t>
            </a:r>
            <a:r>
              <a:rPr lang="en-US" altLang="ko-KR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lang="ko-KR" altLang="en-US"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1243b862a_18_11"/>
          <p:cNvSpPr txBox="1">
            <a:spLocks noGrp="1"/>
          </p:cNvSpPr>
          <p:nvPr>
            <p:ph type="title"/>
          </p:nvPr>
        </p:nvSpPr>
        <p:spPr>
          <a:xfrm>
            <a:off x="394447" y="422851"/>
            <a:ext cx="114030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eorgia"/>
              <a:buNone/>
            </a:pPr>
            <a:r>
              <a:rPr lang="en-US" sz="3200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lang="en-US" sz="32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요인</a:t>
            </a:r>
            <a:r>
              <a:rPr lang="en-US" sz="32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차원축소</a:t>
            </a:r>
            <a:r>
              <a:rPr lang="en-US" sz="32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0" name="Google Shape;350;g181243b862a_18_11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6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51" name="Google Shape;351;g181243b862a_18_11"/>
          <p:cNvSpPr/>
          <p:nvPr/>
        </p:nvSpPr>
        <p:spPr>
          <a:xfrm>
            <a:off x="2994662" y="5692071"/>
            <a:ext cx="6711600" cy="84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1번 주성분: 고객의 평균소득은 높고 인구 수도 많으며 평균연령은 낮은 시장</a:t>
            </a: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1번 주성분의 분산비율이 70%이므로 1번주성분만 사용하기로 결정</a:t>
            </a: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81243b862a_18_11"/>
          <p:cNvSpPr txBox="1"/>
          <p:nvPr/>
        </p:nvSpPr>
        <p:spPr>
          <a:xfrm>
            <a:off x="1948276" y="1434031"/>
            <a:ext cx="227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[주성분별 분산비율]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181243b862a_18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003" y="2007811"/>
            <a:ext cx="5009612" cy="33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181243b862a_18_11"/>
          <p:cNvSpPr txBox="1"/>
          <p:nvPr/>
        </p:nvSpPr>
        <p:spPr>
          <a:xfrm>
            <a:off x="6988210" y="1431774"/>
            <a:ext cx="428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[고객요인 요소별 가중치]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81243b862a_18_11"/>
          <p:cNvSpPr txBox="1"/>
          <p:nvPr/>
        </p:nvSpPr>
        <p:spPr>
          <a:xfrm>
            <a:off x="1605489" y="2736727"/>
            <a:ext cx="685573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71%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81243b862a_18_11"/>
          <p:cNvSpPr txBox="1"/>
          <p:nvPr/>
        </p:nvSpPr>
        <p:spPr>
          <a:xfrm>
            <a:off x="3752168" y="4003245"/>
            <a:ext cx="102446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81243b862a_18_11"/>
          <p:cNvSpPr/>
          <p:nvPr/>
        </p:nvSpPr>
        <p:spPr>
          <a:xfrm>
            <a:off x="1862469" y="5878527"/>
            <a:ext cx="695400" cy="47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242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g181243b862a_18_11"/>
          <p:cNvGraphicFramePr/>
          <p:nvPr/>
        </p:nvGraphicFramePr>
        <p:xfrm>
          <a:off x="5999259" y="1953848"/>
          <a:ext cx="4761300" cy="3116275"/>
        </p:xfrm>
        <a:graphic>
          <a:graphicData uri="http://schemas.openxmlformats.org/drawingml/2006/table">
            <a:tbl>
              <a:tblPr>
                <a:noFill/>
                <a:tableStyleId>{3B2BD9DD-C8F7-4285-AFED-1C0A9262AEBE}</a:tableStyleId>
              </a:tblPr>
              <a:tblGrid>
                <a:gridCol w="207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평균소득월액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1번 주성분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2번 주성분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시구신고 평균소득월액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0.551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0.702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인구수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0.549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-0.712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평균연령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-0.628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-0.006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소득액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(BC카드 데이터 사용예정)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>
            <a:spLocks noGrp="1"/>
          </p:cNvSpPr>
          <p:nvPr>
            <p:ph type="title"/>
          </p:nvPr>
        </p:nvSpPr>
        <p:spPr>
          <a:xfrm>
            <a:off x="394447" y="422851"/>
            <a:ext cx="114030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eorgia"/>
              <a:buNone/>
            </a:pPr>
            <a:r>
              <a:rPr lang="en-US" sz="3200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</a:t>
            </a:r>
            <a:r>
              <a:rPr lang="en-US" sz="32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요인</a:t>
            </a:r>
            <a:r>
              <a:rPr lang="en-US" sz="32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차원축소</a:t>
            </a:r>
            <a:r>
              <a:rPr lang="en-US" sz="32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4" name="Google Shape;364;p24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6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cxnSp>
        <p:nvCxnSpPr>
          <p:cNvPr id="365" name="Google Shape;365;p24"/>
          <p:cNvCxnSpPr/>
          <p:nvPr/>
        </p:nvCxnSpPr>
        <p:spPr>
          <a:xfrm rot="10800000" flipH="1">
            <a:off x="394450" y="3528429"/>
            <a:ext cx="3423597" cy="8752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6" name="Google Shape;366;p24"/>
          <p:cNvSpPr/>
          <p:nvPr/>
        </p:nvSpPr>
        <p:spPr>
          <a:xfrm>
            <a:off x="2744041" y="5619745"/>
            <a:ext cx="6432300" cy="7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1번 주성분의 분산비율이 54%, 2번 주성부의 분산비율이 21%이므로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1번주성분만 사용하기로 결정</a:t>
            </a: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1758594" y="5778314"/>
            <a:ext cx="695400" cy="47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242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212" y="1870617"/>
            <a:ext cx="4740749" cy="321489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4"/>
          <p:cNvSpPr txBox="1"/>
          <p:nvPr/>
        </p:nvSpPr>
        <p:spPr>
          <a:xfrm>
            <a:off x="1717593" y="3018273"/>
            <a:ext cx="8714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54.4%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3786619" y="3852085"/>
            <a:ext cx="8714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21.4%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2106247" y="1562840"/>
            <a:ext cx="19575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주성분별 분산비율 ]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7745238" y="1214239"/>
            <a:ext cx="241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시장요인 요소별 가중치 ]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24"/>
          <p:cNvGraphicFramePr/>
          <p:nvPr/>
        </p:nvGraphicFramePr>
        <p:xfrm>
          <a:off x="6161213" y="1686438"/>
          <a:ext cx="5177075" cy="3215435"/>
        </p:xfrm>
        <a:graphic>
          <a:graphicData uri="http://schemas.openxmlformats.org/drawingml/2006/table">
            <a:tbl>
              <a:tblPr>
                <a:noFill/>
                <a:tableStyleId>{C7A7AEE2-3095-4B01-AD41-FA560894D6FE}</a:tableStyleId>
              </a:tblPr>
              <a:tblGrid>
                <a:gridCol w="18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1번 주성분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2번 주성분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화장실 보유 여부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0.009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-0.015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주차장 보유 여부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0.017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-0.024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농산물 취급 여부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-0.127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-0.127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축산물 취급 여부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-0.085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0.610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수산물 취급 여부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-0.091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0.594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점포수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0.984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0.172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2f3b31966_0_0"/>
          <p:cNvSpPr/>
          <p:nvPr/>
        </p:nvSpPr>
        <p:spPr>
          <a:xfrm>
            <a:off x="5124567" y="2642956"/>
            <a:ext cx="3437400" cy="343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182f3b31966_0_0"/>
          <p:cNvSpPr txBox="1">
            <a:spLocks noGrp="1"/>
          </p:cNvSpPr>
          <p:nvPr>
            <p:ph type="title"/>
          </p:nvPr>
        </p:nvSpPr>
        <p:spPr>
          <a:xfrm>
            <a:off x="394447" y="365126"/>
            <a:ext cx="114030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eorgia"/>
              <a:buNone/>
            </a:pPr>
            <a:r>
              <a:rPr lang="en-US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</a:t>
            </a:r>
            <a:r>
              <a:rPr lang="en-US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r>
              <a:rPr lang="en-US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0" name="Google Shape;380;g182f3b31966_0_0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6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81" name="Google Shape;381;g182f3b31966_0_0"/>
          <p:cNvSpPr/>
          <p:nvPr/>
        </p:nvSpPr>
        <p:spPr>
          <a:xfrm>
            <a:off x="4922082" y="2642946"/>
            <a:ext cx="2347800" cy="23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82f3b31966_0_0"/>
          <p:cNvSpPr/>
          <p:nvPr/>
        </p:nvSpPr>
        <p:spPr>
          <a:xfrm>
            <a:off x="6944172" y="2104620"/>
            <a:ext cx="274800" cy="274800"/>
          </a:xfrm>
          <a:prstGeom prst="ellipse">
            <a:avLst/>
          </a:prstGeom>
          <a:solidFill>
            <a:schemeClr val="accent2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182f3b31966_0_0"/>
          <p:cNvSpPr/>
          <p:nvPr/>
        </p:nvSpPr>
        <p:spPr>
          <a:xfrm>
            <a:off x="6944172" y="5457420"/>
            <a:ext cx="274800" cy="274800"/>
          </a:xfrm>
          <a:prstGeom prst="ellipse">
            <a:avLst/>
          </a:prstGeom>
          <a:solidFill>
            <a:schemeClr val="accent2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182f3b31966_0_0"/>
          <p:cNvSpPr/>
          <p:nvPr/>
        </p:nvSpPr>
        <p:spPr>
          <a:xfrm>
            <a:off x="4982022" y="2104620"/>
            <a:ext cx="274800" cy="274800"/>
          </a:xfrm>
          <a:prstGeom prst="ellipse">
            <a:avLst/>
          </a:prstGeom>
          <a:solidFill>
            <a:schemeClr val="accent2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182f3b31966_0_0"/>
          <p:cNvSpPr/>
          <p:nvPr/>
        </p:nvSpPr>
        <p:spPr>
          <a:xfrm>
            <a:off x="4982022" y="5457420"/>
            <a:ext cx="274800" cy="274800"/>
          </a:xfrm>
          <a:prstGeom prst="ellipse">
            <a:avLst/>
          </a:prstGeom>
          <a:solidFill>
            <a:schemeClr val="accent2"/>
          </a:solidFill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82f3b31966_0_0"/>
          <p:cNvSpPr/>
          <p:nvPr/>
        </p:nvSpPr>
        <p:spPr>
          <a:xfrm>
            <a:off x="4932098" y="3722692"/>
            <a:ext cx="232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활성화 지수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g182f3b31966_0_0"/>
          <p:cNvGrpSpPr/>
          <p:nvPr/>
        </p:nvGrpSpPr>
        <p:grpSpPr>
          <a:xfrm>
            <a:off x="5865686" y="3159023"/>
            <a:ext cx="460626" cy="481755"/>
            <a:chOff x="2670175" y="5051425"/>
            <a:chExt cx="346075" cy="361950"/>
          </a:xfrm>
        </p:grpSpPr>
        <p:sp>
          <p:nvSpPr>
            <p:cNvPr id="388" name="Google Shape;388;g182f3b31966_0_0"/>
            <p:cNvSpPr/>
            <p:nvPr/>
          </p:nvSpPr>
          <p:spPr>
            <a:xfrm>
              <a:off x="2670175" y="5051425"/>
              <a:ext cx="346075" cy="60325"/>
            </a:xfrm>
            <a:custGeom>
              <a:avLst/>
              <a:gdLst/>
              <a:ahLst/>
              <a:cxnLst/>
              <a:rect l="l" t="t" r="r" b="b"/>
              <a:pathLst>
                <a:path w="92" h="16" extrusionOk="0">
                  <a:moveTo>
                    <a:pt x="90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5"/>
                    <a:pt x="91" y="16"/>
                    <a:pt x="90" y="16"/>
                  </a:cubicBezTo>
                  <a:close/>
                  <a:moveTo>
                    <a:pt x="4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182f3b31966_0_0"/>
            <p:cNvSpPr/>
            <p:nvPr/>
          </p:nvSpPr>
          <p:spPr>
            <a:xfrm>
              <a:off x="2670175" y="5307013"/>
              <a:ext cx="346075" cy="15875"/>
            </a:xfrm>
            <a:custGeom>
              <a:avLst/>
              <a:gdLst/>
              <a:ahLst/>
              <a:cxnLst/>
              <a:rect l="l" t="t" r="r" b="b"/>
              <a:pathLst>
                <a:path w="92" h="4" extrusionOk="0">
                  <a:moveTo>
                    <a:pt x="9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3"/>
                    <a:pt x="91" y="4"/>
                    <a:pt x="9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182f3b31966_0_0"/>
            <p:cNvSpPr/>
            <p:nvPr/>
          </p:nvSpPr>
          <p:spPr>
            <a:xfrm>
              <a:off x="2700338" y="5097463"/>
              <a:ext cx="285750" cy="225425"/>
            </a:xfrm>
            <a:custGeom>
              <a:avLst/>
              <a:gdLst/>
              <a:ahLst/>
              <a:cxnLst/>
              <a:rect l="l" t="t" r="r" b="b"/>
              <a:pathLst>
                <a:path w="76" h="60" extrusionOk="0">
                  <a:moveTo>
                    <a:pt x="74" y="60"/>
                  </a:move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59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1"/>
                    <a:pt x="76" y="2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5" y="60"/>
                    <a:pt x="74" y="60"/>
                  </a:cubicBezTo>
                  <a:close/>
                  <a:moveTo>
                    <a:pt x="4" y="56"/>
                  </a:moveTo>
                  <a:cubicBezTo>
                    <a:pt x="72" y="56"/>
                    <a:pt x="72" y="56"/>
                    <a:pt x="72" y="5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182f3b31966_0_0"/>
            <p:cNvSpPr/>
            <p:nvPr/>
          </p:nvSpPr>
          <p:spPr>
            <a:xfrm>
              <a:off x="2835275" y="5314950"/>
              <a:ext cx="15900" cy="4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182f3b31966_0_0"/>
            <p:cNvSpPr/>
            <p:nvPr/>
          </p:nvSpPr>
          <p:spPr>
            <a:xfrm>
              <a:off x="2813050" y="53530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182f3b31966_0_0"/>
            <p:cNvSpPr/>
            <p:nvPr/>
          </p:nvSpPr>
          <p:spPr>
            <a:xfrm>
              <a:off x="2730500" y="5141913"/>
              <a:ext cx="134938" cy="134938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8"/>
                  </a:cubicBezTo>
                  <a:cubicBezTo>
                    <a:pt x="4" y="26"/>
                    <a:pt x="10" y="32"/>
                    <a:pt x="18" y="32"/>
                  </a:cubicBezTo>
                  <a:cubicBezTo>
                    <a:pt x="26" y="32"/>
                    <a:pt x="32" y="26"/>
                    <a:pt x="32" y="18"/>
                  </a:cubicBezTo>
                  <a:cubicBezTo>
                    <a:pt x="32" y="10"/>
                    <a:pt x="26" y="4"/>
                    <a:pt x="1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182f3b31966_0_0"/>
            <p:cNvSpPr/>
            <p:nvPr/>
          </p:nvSpPr>
          <p:spPr>
            <a:xfrm>
              <a:off x="2760663" y="5149850"/>
              <a:ext cx="104775" cy="68263"/>
            </a:xfrm>
            <a:custGeom>
              <a:avLst/>
              <a:gdLst/>
              <a:ahLst/>
              <a:cxnLst/>
              <a:rect l="l" t="t" r="r" b="b"/>
              <a:pathLst>
                <a:path w="28" h="18" extrusionOk="0">
                  <a:moveTo>
                    <a:pt x="2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8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8" y="15"/>
                    <a:pt x="28" y="16"/>
                  </a:cubicBezTo>
                  <a:cubicBezTo>
                    <a:pt x="28" y="17"/>
                    <a:pt x="27" y="18"/>
                    <a:pt x="26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182f3b31966_0_0"/>
            <p:cNvSpPr/>
            <p:nvPr/>
          </p:nvSpPr>
          <p:spPr>
            <a:xfrm>
              <a:off x="2790825" y="5202238"/>
              <a:ext cx="25400" cy="74613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5" y="20"/>
                  </a:moveTo>
                  <a:cubicBezTo>
                    <a:pt x="4" y="20"/>
                    <a:pt x="3" y="19"/>
                    <a:pt x="3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9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182f3b31966_0_0"/>
            <p:cNvSpPr/>
            <p:nvPr/>
          </p:nvSpPr>
          <p:spPr>
            <a:xfrm>
              <a:off x="2895600" y="5141913"/>
              <a:ext cx="60325" cy="15875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182f3b31966_0_0"/>
            <p:cNvSpPr/>
            <p:nvPr/>
          </p:nvSpPr>
          <p:spPr>
            <a:xfrm>
              <a:off x="2895600" y="5172075"/>
              <a:ext cx="60325" cy="15875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182f3b31966_0_0"/>
            <p:cNvSpPr/>
            <p:nvPr/>
          </p:nvSpPr>
          <p:spPr>
            <a:xfrm>
              <a:off x="2895600" y="5202238"/>
              <a:ext cx="60325" cy="15875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g182f3b31966_0_0"/>
          <p:cNvSpPr/>
          <p:nvPr/>
        </p:nvSpPr>
        <p:spPr>
          <a:xfrm>
            <a:off x="3040022" y="1509605"/>
            <a:ext cx="668400" cy="668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182f3b31966_0_0"/>
          <p:cNvSpPr/>
          <p:nvPr/>
        </p:nvSpPr>
        <p:spPr>
          <a:xfrm>
            <a:off x="394447" y="1289795"/>
            <a:ext cx="24531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정보집약적인</a:t>
            </a: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변수 생성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82f3b31966_0_0"/>
          <p:cNvSpPr/>
          <p:nvPr/>
        </p:nvSpPr>
        <p:spPr>
          <a:xfrm>
            <a:off x="3040022" y="5607276"/>
            <a:ext cx="668400" cy="668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182f3b31966_0_0"/>
          <p:cNvSpPr/>
          <p:nvPr/>
        </p:nvSpPr>
        <p:spPr>
          <a:xfrm>
            <a:off x="394447" y="5387466"/>
            <a:ext cx="24531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각 요인별</a:t>
            </a: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가중치 설정</a:t>
            </a: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3" name="Google Shape;403;g182f3b31966_0_0"/>
          <p:cNvCxnSpPr>
            <a:stCxn id="399" idx="6"/>
            <a:endCxn id="384" idx="0"/>
          </p:cNvCxnSpPr>
          <p:nvPr/>
        </p:nvCxnSpPr>
        <p:spPr>
          <a:xfrm>
            <a:off x="3708422" y="1843805"/>
            <a:ext cx="1410900" cy="2607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404" name="Google Shape;404;g182f3b31966_0_0"/>
          <p:cNvCxnSpPr>
            <a:stCxn id="401" idx="6"/>
            <a:endCxn id="385" idx="4"/>
          </p:cNvCxnSpPr>
          <p:nvPr/>
        </p:nvCxnSpPr>
        <p:spPr>
          <a:xfrm rot="10800000" flipH="1">
            <a:off x="3708422" y="5732076"/>
            <a:ext cx="1410900" cy="2094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405" name="Google Shape;405;g182f3b31966_0_0"/>
          <p:cNvSpPr/>
          <p:nvPr/>
        </p:nvSpPr>
        <p:spPr>
          <a:xfrm>
            <a:off x="9344550" y="1618625"/>
            <a:ext cx="267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외부 요인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데이터 구현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6" name="Google Shape;406;g182f3b31966_0_0"/>
          <p:cNvSpPr/>
          <p:nvPr/>
        </p:nvSpPr>
        <p:spPr>
          <a:xfrm>
            <a:off x="8483601" y="1509605"/>
            <a:ext cx="668400" cy="668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182f3b31966_0_0"/>
          <p:cNvSpPr/>
          <p:nvPr/>
        </p:nvSpPr>
        <p:spPr>
          <a:xfrm>
            <a:off x="9344550" y="5732075"/>
            <a:ext cx="26703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활성화 지수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유의성 검토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8" name="Google Shape;408;g182f3b31966_0_0"/>
          <p:cNvSpPr/>
          <p:nvPr/>
        </p:nvSpPr>
        <p:spPr>
          <a:xfrm>
            <a:off x="8483601" y="5607276"/>
            <a:ext cx="668400" cy="668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g182f3b31966_0_0"/>
          <p:cNvCxnSpPr>
            <a:stCxn id="382" idx="0"/>
            <a:endCxn id="406" idx="2"/>
          </p:cNvCxnSpPr>
          <p:nvPr/>
        </p:nvCxnSpPr>
        <p:spPr>
          <a:xfrm rot="-5400000">
            <a:off x="7652172" y="1273320"/>
            <a:ext cx="260700" cy="14019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410" name="Google Shape;410;g182f3b31966_0_0"/>
          <p:cNvCxnSpPr>
            <a:stCxn id="383" idx="4"/>
            <a:endCxn id="408" idx="2"/>
          </p:cNvCxnSpPr>
          <p:nvPr/>
        </p:nvCxnSpPr>
        <p:spPr>
          <a:xfrm rot="-5400000" flipH="1">
            <a:off x="7677822" y="5135970"/>
            <a:ext cx="209400" cy="14019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411" name="Google Shape;411;g182f3b31966_0_0"/>
          <p:cNvCxnSpPr/>
          <p:nvPr/>
        </p:nvCxnSpPr>
        <p:spPr>
          <a:xfrm>
            <a:off x="7820113" y="3789136"/>
            <a:ext cx="32658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12" name="Google Shape;412;g182f3b31966_0_0"/>
          <p:cNvGrpSpPr/>
          <p:nvPr/>
        </p:nvGrpSpPr>
        <p:grpSpPr>
          <a:xfrm>
            <a:off x="323740" y="2177987"/>
            <a:ext cx="314617" cy="314719"/>
            <a:chOff x="7726363" y="3255963"/>
            <a:chExt cx="346075" cy="346187"/>
          </a:xfrm>
        </p:grpSpPr>
        <p:sp>
          <p:nvSpPr>
            <p:cNvPr id="413" name="Google Shape;413;g182f3b31966_0_0"/>
            <p:cNvSpPr/>
            <p:nvPr/>
          </p:nvSpPr>
          <p:spPr>
            <a:xfrm>
              <a:off x="7726363" y="3255963"/>
              <a:ext cx="346075" cy="315913"/>
            </a:xfrm>
            <a:custGeom>
              <a:avLst/>
              <a:gdLst/>
              <a:ahLst/>
              <a:cxnLst/>
              <a:rect l="l" t="t" r="r" b="b"/>
              <a:pathLst>
                <a:path w="92" h="84" extrusionOk="0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4" name="Google Shape;414;g182f3b31966_0_0"/>
            <p:cNvCxnSpPr/>
            <p:nvPr/>
          </p:nvCxnSpPr>
          <p:spPr>
            <a:xfrm>
              <a:off x="7877175" y="3557588"/>
              <a:ext cx="44400" cy="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5" name="Google Shape;415;g182f3b31966_0_0"/>
            <p:cNvCxnSpPr/>
            <p:nvPr/>
          </p:nvCxnSpPr>
          <p:spPr>
            <a:xfrm>
              <a:off x="7877175" y="3587750"/>
              <a:ext cx="44400" cy="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6" name="Google Shape;416;g182f3b31966_0_0"/>
            <p:cNvCxnSpPr/>
            <p:nvPr/>
          </p:nvCxnSpPr>
          <p:spPr>
            <a:xfrm>
              <a:off x="7899400" y="3587750"/>
              <a:ext cx="0" cy="1440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7" name="Google Shape;417;g182f3b31966_0_0"/>
            <p:cNvSpPr/>
            <p:nvPr/>
          </p:nvSpPr>
          <p:spPr>
            <a:xfrm>
              <a:off x="7812088" y="3346450"/>
              <a:ext cx="173038" cy="180975"/>
            </a:xfrm>
            <a:custGeom>
              <a:avLst/>
              <a:gdLst/>
              <a:ahLst/>
              <a:cxnLst/>
              <a:rect l="l" t="t" r="r" b="b"/>
              <a:pathLst>
                <a:path w="46" h="48" extrusionOk="0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g182f3b31966_0_0"/>
          <p:cNvGrpSpPr/>
          <p:nvPr/>
        </p:nvGrpSpPr>
        <p:grpSpPr>
          <a:xfrm>
            <a:off x="3216905" y="3683441"/>
            <a:ext cx="314719" cy="314719"/>
            <a:chOff x="3398838" y="3979863"/>
            <a:chExt cx="346187" cy="346187"/>
          </a:xfrm>
        </p:grpSpPr>
        <p:sp>
          <p:nvSpPr>
            <p:cNvPr id="419" name="Google Shape;419;g182f3b31966_0_0"/>
            <p:cNvSpPr/>
            <p:nvPr/>
          </p:nvSpPr>
          <p:spPr>
            <a:xfrm>
              <a:off x="3398838" y="3979863"/>
              <a:ext cx="300000" cy="301500"/>
            </a:xfrm>
            <a:prstGeom prst="ellipse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Google Shape;420;g182f3b31966_0_0"/>
            <p:cNvCxnSpPr/>
            <p:nvPr/>
          </p:nvCxnSpPr>
          <p:spPr>
            <a:xfrm>
              <a:off x="3654425" y="4235450"/>
              <a:ext cx="90600" cy="9060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1" name="Google Shape;421;g182f3b31966_0_0"/>
            <p:cNvSpPr/>
            <p:nvPr/>
          </p:nvSpPr>
          <p:spPr>
            <a:xfrm>
              <a:off x="3451225" y="4032250"/>
              <a:ext cx="195263" cy="19685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46" y="4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28"/>
                    <a:pt x="46" y="25"/>
                    <a:pt x="46" y="2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9"/>
                    <a:pt x="34" y="8"/>
                    <a:pt x="32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6" y="8"/>
                    <a:pt x="15" y="9"/>
                    <a:pt x="13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7"/>
                    <a:pt x="6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3"/>
                    <a:pt x="16" y="44"/>
                    <a:pt x="20" y="45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4"/>
                    <a:pt x="38" y="43"/>
                    <a:pt x="40" y="41"/>
                  </a:cubicBezTo>
                  <a:lnTo>
                    <a:pt x="46" y="44"/>
                  </a:lnTo>
                  <a:close/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182f3b31966_0_0"/>
            <p:cNvSpPr/>
            <p:nvPr/>
          </p:nvSpPr>
          <p:spPr>
            <a:xfrm>
              <a:off x="3519488" y="4100513"/>
              <a:ext cx="60300" cy="60300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3" name="Google Shape;423;g182f3b31966_0_0"/>
          <p:cNvCxnSpPr/>
          <p:nvPr/>
        </p:nvCxnSpPr>
        <p:spPr>
          <a:xfrm>
            <a:off x="933346" y="3816874"/>
            <a:ext cx="32658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24" name="Google Shape;424;g182f3b31966_0_0"/>
          <p:cNvGrpSpPr/>
          <p:nvPr/>
        </p:nvGrpSpPr>
        <p:grpSpPr>
          <a:xfrm>
            <a:off x="4523336" y="6414216"/>
            <a:ext cx="314730" cy="177547"/>
            <a:chOff x="4119563" y="4054475"/>
            <a:chExt cx="346200" cy="195300"/>
          </a:xfrm>
        </p:grpSpPr>
        <p:sp>
          <p:nvSpPr>
            <p:cNvPr id="425" name="Google Shape;425;g182f3b31966_0_0"/>
            <p:cNvSpPr/>
            <p:nvPr/>
          </p:nvSpPr>
          <p:spPr>
            <a:xfrm>
              <a:off x="4119563" y="4054475"/>
              <a:ext cx="346200" cy="195300"/>
            </a:xfrm>
            <a:prstGeom prst="ellipse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g182f3b31966_0_0"/>
            <p:cNvSpPr/>
            <p:nvPr/>
          </p:nvSpPr>
          <p:spPr>
            <a:xfrm>
              <a:off x="4232276" y="4090988"/>
              <a:ext cx="120600" cy="120600"/>
            </a:xfrm>
            <a:prstGeom prst="ellipse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g182f3b31966_0_0"/>
            <p:cNvSpPr/>
            <p:nvPr/>
          </p:nvSpPr>
          <p:spPr>
            <a:xfrm>
              <a:off x="4262438" y="41211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g182f3b31966_0_0"/>
          <p:cNvGrpSpPr/>
          <p:nvPr/>
        </p:nvGrpSpPr>
        <p:grpSpPr>
          <a:xfrm>
            <a:off x="3232782" y="1686477"/>
            <a:ext cx="282866" cy="314617"/>
            <a:chOff x="6299200" y="5060951"/>
            <a:chExt cx="311150" cy="346075"/>
          </a:xfrm>
        </p:grpSpPr>
        <p:sp>
          <p:nvSpPr>
            <p:cNvPr id="429" name="Google Shape;429;g182f3b31966_0_0"/>
            <p:cNvSpPr/>
            <p:nvPr/>
          </p:nvSpPr>
          <p:spPr>
            <a:xfrm>
              <a:off x="6299200" y="5060951"/>
              <a:ext cx="311150" cy="346075"/>
            </a:xfrm>
            <a:custGeom>
              <a:avLst/>
              <a:gdLst/>
              <a:ahLst/>
              <a:cxnLst/>
              <a:rect l="l" t="t" r="r" b="b"/>
              <a:pathLst>
                <a:path w="83" h="92" extrusionOk="0">
                  <a:moveTo>
                    <a:pt x="74" y="32"/>
                  </a:moveTo>
                  <a:cubicBezTo>
                    <a:pt x="74" y="11"/>
                    <a:pt x="55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0"/>
                    <a:pt x="4" y="62"/>
                    <a:pt x="16" y="69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64" y="78"/>
                    <a:pt x="68" y="78"/>
                    <a:pt x="71" y="75"/>
                  </a:cubicBezTo>
                  <a:cubicBezTo>
                    <a:pt x="74" y="71"/>
                    <a:pt x="74" y="56"/>
                    <a:pt x="74" y="56"/>
                  </a:cubicBezTo>
                  <a:cubicBezTo>
                    <a:pt x="74" y="56"/>
                    <a:pt x="78" y="56"/>
                    <a:pt x="80" y="56"/>
                  </a:cubicBezTo>
                  <a:cubicBezTo>
                    <a:pt x="81" y="56"/>
                    <a:pt x="82" y="56"/>
                    <a:pt x="82" y="55"/>
                  </a:cubicBezTo>
                  <a:cubicBezTo>
                    <a:pt x="83" y="54"/>
                    <a:pt x="83" y="53"/>
                    <a:pt x="83" y="52"/>
                  </a:cubicBezTo>
                  <a:cubicBezTo>
                    <a:pt x="83" y="46"/>
                    <a:pt x="74" y="35"/>
                    <a:pt x="74" y="32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0" name="Google Shape;430;g182f3b31966_0_0"/>
            <p:cNvCxnSpPr/>
            <p:nvPr/>
          </p:nvCxnSpPr>
          <p:spPr>
            <a:xfrm>
              <a:off x="6434138" y="5167313"/>
              <a:ext cx="60300" cy="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1" name="Google Shape;431;g182f3b31966_0_0"/>
            <p:cNvCxnSpPr/>
            <p:nvPr/>
          </p:nvCxnSpPr>
          <p:spPr>
            <a:xfrm>
              <a:off x="6403975" y="5197476"/>
              <a:ext cx="90600" cy="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2" name="Google Shape;432;g182f3b31966_0_0"/>
            <p:cNvCxnSpPr/>
            <p:nvPr/>
          </p:nvCxnSpPr>
          <p:spPr>
            <a:xfrm>
              <a:off x="6403975" y="5227638"/>
              <a:ext cx="90600" cy="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g182f3b31966_0_0"/>
            <p:cNvCxnSpPr/>
            <p:nvPr/>
          </p:nvCxnSpPr>
          <p:spPr>
            <a:xfrm>
              <a:off x="6403975" y="5257801"/>
              <a:ext cx="90600" cy="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4" name="Google Shape;434;g182f3b31966_0_0"/>
            <p:cNvSpPr/>
            <p:nvPr/>
          </p:nvSpPr>
          <p:spPr>
            <a:xfrm>
              <a:off x="6373813" y="5137151"/>
              <a:ext cx="150900" cy="150900"/>
            </a:xfrm>
            <a:prstGeom prst="rect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g182f3b31966_0_0"/>
          <p:cNvGrpSpPr/>
          <p:nvPr/>
        </p:nvGrpSpPr>
        <p:grpSpPr>
          <a:xfrm>
            <a:off x="3216908" y="5797873"/>
            <a:ext cx="314617" cy="287197"/>
            <a:chOff x="4773613" y="3632200"/>
            <a:chExt cx="346075" cy="315913"/>
          </a:xfrm>
        </p:grpSpPr>
        <p:sp>
          <p:nvSpPr>
            <p:cNvPr id="436" name="Google Shape;436;g182f3b31966_0_0"/>
            <p:cNvSpPr/>
            <p:nvPr/>
          </p:nvSpPr>
          <p:spPr>
            <a:xfrm>
              <a:off x="4773613" y="3632200"/>
              <a:ext cx="346075" cy="315913"/>
            </a:xfrm>
            <a:custGeom>
              <a:avLst/>
              <a:gdLst/>
              <a:ahLst/>
              <a:cxnLst/>
              <a:rect l="l" t="t" r="r" b="b"/>
              <a:pathLst>
                <a:path w="92" h="84" extrusionOk="0">
                  <a:moveTo>
                    <a:pt x="92" y="37"/>
                  </a:moveTo>
                  <a:cubicBezTo>
                    <a:pt x="92" y="58"/>
                    <a:pt x="71" y="75"/>
                    <a:pt x="46" y="75"/>
                  </a:cubicBezTo>
                  <a:cubicBezTo>
                    <a:pt x="40" y="75"/>
                    <a:pt x="35" y="74"/>
                    <a:pt x="30" y="72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5" y="57"/>
                    <a:pt x="0" y="48"/>
                    <a:pt x="0" y="37"/>
                  </a:cubicBezTo>
                  <a:cubicBezTo>
                    <a:pt x="0" y="16"/>
                    <a:pt x="21" y="0"/>
                    <a:pt x="46" y="0"/>
                  </a:cubicBezTo>
                  <a:cubicBezTo>
                    <a:pt x="71" y="0"/>
                    <a:pt x="92" y="16"/>
                    <a:pt x="92" y="37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182f3b31966_0_0"/>
            <p:cNvSpPr/>
            <p:nvPr/>
          </p:nvSpPr>
          <p:spPr>
            <a:xfrm>
              <a:off x="4879976" y="3759200"/>
              <a:ext cx="30300" cy="90600"/>
            </a:xfrm>
            <a:prstGeom prst="rect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182f3b31966_0_0"/>
            <p:cNvSpPr/>
            <p:nvPr/>
          </p:nvSpPr>
          <p:spPr>
            <a:xfrm>
              <a:off x="4940301" y="3789363"/>
              <a:ext cx="28500" cy="60300"/>
            </a:xfrm>
            <a:prstGeom prst="rect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182f3b31966_0_0"/>
            <p:cNvSpPr/>
            <p:nvPr/>
          </p:nvSpPr>
          <p:spPr>
            <a:xfrm>
              <a:off x="4999038" y="3714750"/>
              <a:ext cx="30300" cy="135000"/>
            </a:xfrm>
            <a:prstGeom prst="rect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182f3b31966_0_0"/>
            <p:cNvSpPr/>
            <p:nvPr/>
          </p:nvSpPr>
          <p:spPr>
            <a:xfrm>
              <a:off x="4849813" y="3714750"/>
              <a:ext cx="195263" cy="134938"/>
            </a:xfrm>
            <a:custGeom>
              <a:avLst/>
              <a:gdLst/>
              <a:ahLst/>
              <a:cxnLst/>
              <a:rect l="l" t="t" r="r" b="b"/>
              <a:pathLst>
                <a:path w="123" h="85" extrusionOk="0">
                  <a:moveTo>
                    <a:pt x="0" y="0"/>
                  </a:moveTo>
                  <a:lnTo>
                    <a:pt x="0" y="85"/>
                  </a:lnTo>
                  <a:lnTo>
                    <a:pt x="123" y="85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g182f3b31966_0_0"/>
          <p:cNvGrpSpPr/>
          <p:nvPr/>
        </p:nvGrpSpPr>
        <p:grpSpPr>
          <a:xfrm>
            <a:off x="8660527" y="5783479"/>
            <a:ext cx="314617" cy="316060"/>
            <a:chOff x="5554663" y="4332288"/>
            <a:chExt cx="346075" cy="347663"/>
          </a:xfrm>
        </p:grpSpPr>
        <p:sp>
          <p:nvSpPr>
            <p:cNvPr id="442" name="Google Shape;442;g182f3b31966_0_0"/>
            <p:cNvSpPr/>
            <p:nvPr/>
          </p:nvSpPr>
          <p:spPr>
            <a:xfrm>
              <a:off x="5584825" y="4362451"/>
              <a:ext cx="285750" cy="287338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38" y="76"/>
                  </a:move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lose/>
                  <a:moveTo>
                    <a:pt x="38" y="4"/>
                  </a:moveTo>
                  <a:cubicBezTo>
                    <a:pt x="19" y="4"/>
                    <a:pt x="4" y="19"/>
                    <a:pt x="4" y="38"/>
                  </a:cubicBezTo>
                  <a:cubicBezTo>
                    <a:pt x="4" y="57"/>
                    <a:pt x="19" y="72"/>
                    <a:pt x="38" y="72"/>
                  </a:cubicBezTo>
                  <a:cubicBezTo>
                    <a:pt x="57" y="72"/>
                    <a:pt x="72" y="57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g182f3b31966_0_0"/>
            <p:cNvSpPr/>
            <p:nvPr/>
          </p:nvSpPr>
          <p:spPr>
            <a:xfrm>
              <a:off x="5656263" y="4433888"/>
              <a:ext cx="142875" cy="144463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9" y="38"/>
                  </a:moveTo>
                  <a:cubicBezTo>
                    <a:pt x="8" y="38"/>
                    <a:pt x="0" y="30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7"/>
                    <a:pt x="11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1"/>
                    <a:pt x="27" y="4"/>
                    <a:pt x="1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g182f3b31966_0_0"/>
            <p:cNvSpPr/>
            <p:nvPr/>
          </p:nvSpPr>
          <p:spPr>
            <a:xfrm>
              <a:off x="5719763" y="4332288"/>
              <a:ext cx="15875" cy="347663"/>
            </a:xfrm>
            <a:custGeom>
              <a:avLst/>
              <a:gdLst/>
              <a:ahLst/>
              <a:cxnLst/>
              <a:rect l="l" t="t" r="r" b="b"/>
              <a:pathLst>
                <a:path w="4" h="92" extrusionOk="0">
                  <a:moveTo>
                    <a:pt x="2" y="92"/>
                  </a:moveTo>
                  <a:cubicBezTo>
                    <a:pt x="1" y="92"/>
                    <a:pt x="0" y="91"/>
                    <a:pt x="0" y="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1"/>
                    <a:pt x="3" y="92"/>
                    <a:pt x="2" y="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g182f3b31966_0_0"/>
            <p:cNvSpPr/>
            <p:nvPr/>
          </p:nvSpPr>
          <p:spPr>
            <a:xfrm>
              <a:off x="5554663" y="4498976"/>
              <a:ext cx="346075" cy="14288"/>
            </a:xfrm>
            <a:custGeom>
              <a:avLst/>
              <a:gdLst/>
              <a:ahLst/>
              <a:cxnLst/>
              <a:rect l="l" t="t" r="r" b="b"/>
              <a:pathLst>
                <a:path w="92" h="4" extrusionOk="0">
                  <a:moveTo>
                    <a:pt x="9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3"/>
                    <a:pt x="91" y="4"/>
                    <a:pt x="9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g182f3b31966_0_0"/>
          <p:cNvGrpSpPr/>
          <p:nvPr/>
        </p:nvGrpSpPr>
        <p:grpSpPr>
          <a:xfrm>
            <a:off x="8660474" y="1755016"/>
            <a:ext cx="314730" cy="177547"/>
            <a:chOff x="4119563" y="4054475"/>
            <a:chExt cx="346200" cy="195300"/>
          </a:xfrm>
        </p:grpSpPr>
        <p:sp>
          <p:nvSpPr>
            <p:cNvPr id="447" name="Google Shape;447;g182f3b31966_0_0"/>
            <p:cNvSpPr/>
            <p:nvPr/>
          </p:nvSpPr>
          <p:spPr>
            <a:xfrm>
              <a:off x="4119563" y="4054475"/>
              <a:ext cx="346200" cy="195300"/>
            </a:xfrm>
            <a:prstGeom prst="ellipse">
              <a:avLst/>
            </a:pr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g182f3b31966_0_0"/>
            <p:cNvSpPr/>
            <p:nvPr/>
          </p:nvSpPr>
          <p:spPr>
            <a:xfrm>
              <a:off x="4232276" y="4090988"/>
              <a:ext cx="120600" cy="120600"/>
            </a:xfrm>
            <a:prstGeom prst="ellipse">
              <a:avLst/>
            </a:pr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g182f3b31966_0_0"/>
            <p:cNvSpPr/>
            <p:nvPr/>
          </p:nvSpPr>
          <p:spPr>
            <a:xfrm>
              <a:off x="4262438" y="41211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g182f3b31966_0_0"/>
          <p:cNvSpPr/>
          <p:nvPr/>
        </p:nvSpPr>
        <p:spPr>
          <a:xfrm>
            <a:off x="394450" y="2443500"/>
            <a:ext cx="3977400" cy="110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현재까지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생성한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외에도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활성화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지수에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영향을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줄 수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있는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파생변수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생성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182f3b31966_0_0"/>
          <p:cNvSpPr/>
          <p:nvPr/>
        </p:nvSpPr>
        <p:spPr>
          <a:xfrm>
            <a:off x="394450" y="4048225"/>
            <a:ext cx="3977400" cy="1339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1차원으로 차원축소한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고객요인, 시장요인, 외부요인별로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가중치를 설정하여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활성화 지수 생성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182f3b31966_0_0"/>
          <p:cNvSpPr/>
          <p:nvPr/>
        </p:nvSpPr>
        <p:spPr>
          <a:xfrm>
            <a:off x="7820125" y="2420900"/>
            <a:ext cx="4078200" cy="110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활성화 지수에 영향을 주는 3가지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요인 중 외부 요인 구현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182f3b31966_0_0"/>
          <p:cNvSpPr/>
          <p:nvPr/>
        </p:nvSpPr>
        <p:spPr>
          <a:xfrm>
            <a:off x="7820150" y="4009100"/>
            <a:ext cx="4078200" cy="137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기존 데이터로 군집분석을 실시하고,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각 군집별 변수 값들과 활성화 지수의 상관관계 검토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1243b862a_18_0"/>
          <p:cNvSpPr/>
          <p:nvPr/>
        </p:nvSpPr>
        <p:spPr>
          <a:xfrm>
            <a:off x="5124090" y="0"/>
            <a:ext cx="706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g181243b862a_18_0"/>
          <p:cNvCxnSpPr/>
          <p:nvPr/>
        </p:nvCxnSpPr>
        <p:spPr>
          <a:xfrm>
            <a:off x="643101" y="5527287"/>
            <a:ext cx="413209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g181243b862a_18_0"/>
          <p:cNvSpPr txBox="1">
            <a:spLocks noGrp="1"/>
          </p:cNvSpPr>
          <p:nvPr>
            <p:ph type="ctrTitle"/>
          </p:nvPr>
        </p:nvSpPr>
        <p:spPr>
          <a:xfrm>
            <a:off x="817546" y="543324"/>
            <a:ext cx="4132099" cy="136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/>
              <a:t>Contents</a:t>
            </a:r>
            <a:endParaRPr/>
          </a:p>
        </p:txBody>
      </p:sp>
      <p:cxnSp>
        <p:nvCxnSpPr>
          <p:cNvPr id="173" name="Google Shape;173;g181243b862a_18_0"/>
          <p:cNvCxnSpPr/>
          <p:nvPr/>
        </p:nvCxnSpPr>
        <p:spPr>
          <a:xfrm>
            <a:off x="5604933" y="5527287"/>
            <a:ext cx="582506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g181243b862a_18_0"/>
          <p:cNvSpPr txBox="1"/>
          <p:nvPr/>
        </p:nvSpPr>
        <p:spPr>
          <a:xfrm>
            <a:off x="5896125" y="819450"/>
            <a:ext cx="505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g181243b862a_18_0"/>
          <p:cNvSpPr txBox="1"/>
          <p:nvPr/>
        </p:nvSpPr>
        <p:spPr>
          <a:xfrm>
            <a:off x="5475200" y="1219650"/>
            <a:ext cx="52074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01  서론</a:t>
            </a:r>
            <a:endParaRPr sz="30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    </a:t>
            </a:r>
            <a:r>
              <a:rPr lang="en-US" sz="18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● 주제 소개 </a:t>
            </a:r>
            <a:endParaRPr sz="30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     </a:t>
            </a:r>
            <a:endParaRPr sz="18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02  분석 데이터 설명</a:t>
            </a:r>
            <a:endParaRPr sz="30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03  분석 결과</a:t>
            </a:r>
            <a:endParaRPr sz="30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     ● 고객요인 차원축소 결과</a:t>
            </a:r>
            <a:endParaRPr sz="18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     ● 시장요인 차원축소 결과</a:t>
            </a:r>
            <a:endParaRPr sz="18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04  향후 보완 계획</a:t>
            </a:r>
            <a:endParaRPr sz="30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1666754" y="1209553"/>
            <a:ext cx="8437945" cy="317725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Traditional Market Revitalization Analyzer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(전통시장 활성화 분석)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741" cy="24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fld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21687" y="137048"/>
            <a:ext cx="114030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r>
              <a:rPr 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2442258" y="3003630"/>
            <a:ext cx="1805651" cy="943337"/>
          </a:xfrm>
          <a:prstGeom prst="roundRect">
            <a:avLst>
              <a:gd name="adj" fmla="val 16667"/>
            </a:avLst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고객 요인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4913453" y="3003630"/>
            <a:ext cx="1805651" cy="943337"/>
          </a:xfrm>
          <a:prstGeom prst="roundRect">
            <a:avLst>
              <a:gd name="adj" fmla="val 16667"/>
            </a:avLst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시장 요인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7445415" y="2983374"/>
            <a:ext cx="1805651" cy="943337"/>
          </a:xfrm>
          <a:prstGeom prst="roundRect">
            <a:avLst>
              <a:gd name="adj" fmla="val 16667"/>
            </a:avLst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외부 요인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2951543" y="5459309"/>
            <a:ext cx="5729469" cy="9549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전통시장 활성화 지수 생성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5560545" y="4561348"/>
            <a:ext cx="511466" cy="7234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B2D1E-12C3-5E9D-54D3-54AC05E2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780B58-D4E1-410F-EE50-D4751F83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79" y="142512"/>
            <a:ext cx="11403106" cy="79132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  <a:endParaRPr 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B23A7-79CE-ADED-1F42-598B97442621}"/>
              </a:ext>
            </a:extLst>
          </p:cNvPr>
          <p:cNvSpPr txBox="1"/>
          <p:nvPr/>
        </p:nvSpPr>
        <p:spPr>
          <a:xfrm>
            <a:off x="983005" y="1678728"/>
            <a:ext cx="27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전통시장 애로사항 원인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5EDEB-6C73-B384-86FE-C3089AACD6CA}"/>
              </a:ext>
            </a:extLst>
          </p:cNvPr>
          <p:cNvSpPr txBox="1"/>
          <p:nvPr/>
        </p:nvSpPr>
        <p:spPr>
          <a:xfrm>
            <a:off x="4859363" y="1682987"/>
            <a:ext cx="3438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정부지원사업 고객 증가 기여도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DF83AE-196B-7790-27AC-A314205A4720}"/>
              </a:ext>
            </a:extLst>
          </p:cNvPr>
          <p:cNvCxnSpPr/>
          <p:nvPr/>
        </p:nvCxnSpPr>
        <p:spPr>
          <a:xfrm>
            <a:off x="4229100" y="1243013"/>
            <a:ext cx="0" cy="50077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CB711A-7BF0-78B6-154F-095FCA2B4247}"/>
              </a:ext>
            </a:extLst>
          </p:cNvPr>
          <p:cNvCxnSpPr/>
          <p:nvPr/>
        </p:nvCxnSpPr>
        <p:spPr>
          <a:xfrm>
            <a:off x="8181975" y="1243013"/>
            <a:ext cx="0" cy="500776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710339-82C7-3054-34C0-A72AD57808F4}"/>
              </a:ext>
            </a:extLst>
          </p:cNvPr>
          <p:cNvSpPr txBox="1"/>
          <p:nvPr/>
        </p:nvSpPr>
        <p:spPr>
          <a:xfrm>
            <a:off x="9338655" y="1674376"/>
            <a:ext cx="317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영업이익 증가이유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B6972A-7737-7815-D396-3F77410FFF89}"/>
              </a:ext>
            </a:extLst>
          </p:cNvPr>
          <p:cNvSpPr/>
          <p:nvPr/>
        </p:nvSpPr>
        <p:spPr>
          <a:xfrm>
            <a:off x="511975" y="5664994"/>
            <a:ext cx="3574250" cy="58578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상권약화가 애로사항의 원인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5A768B-1137-7BEE-9C09-9448054EBB0D}"/>
              </a:ext>
            </a:extLst>
          </p:cNvPr>
          <p:cNvSpPr/>
          <p:nvPr/>
        </p:nvSpPr>
        <p:spPr>
          <a:xfrm>
            <a:off x="4455325" y="5664993"/>
            <a:ext cx="3574250" cy="58578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정부지원사업이 전통시장 고객 증가에 기여도가 높다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EFF5F4-800F-206F-6391-561E70AE3EAC}"/>
              </a:ext>
            </a:extLst>
          </p:cNvPr>
          <p:cNvSpPr/>
          <p:nvPr/>
        </p:nvSpPr>
        <p:spPr>
          <a:xfrm>
            <a:off x="8379704" y="5664993"/>
            <a:ext cx="3574250" cy="58578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판매 및 택배 서비스가 영업이익에 큰 영향을 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3F7DC-0DFD-4C9A-75E3-615758B4B8B5}"/>
              </a:ext>
            </a:extLst>
          </p:cNvPr>
          <p:cNvSpPr txBox="1"/>
          <p:nvPr/>
        </p:nvSpPr>
        <p:spPr>
          <a:xfrm>
            <a:off x="752354" y="827590"/>
            <a:ext cx="333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전통시장의 정부지원 필요성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671B3F6B-F6B7-B01B-E33D-6492CD6EB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957828"/>
              </p:ext>
            </p:extLst>
          </p:nvPr>
        </p:nvGraphicFramePr>
        <p:xfrm>
          <a:off x="219740" y="2043708"/>
          <a:ext cx="3938321" cy="3466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F15DF3D4-8F60-8A1F-D386-AF2FA5BC9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965963"/>
              </p:ext>
            </p:extLst>
          </p:nvPr>
        </p:nvGraphicFramePr>
        <p:xfrm>
          <a:off x="4566844" y="2324986"/>
          <a:ext cx="3396057" cy="307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813BA28F-8042-9B31-DC30-AEAFBE8CB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018203"/>
              </p:ext>
            </p:extLst>
          </p:nvPr>
        </p:nvGraphicFramePr>
        <p:xfrm>
          <a:off x="8379704" y="2068046"/>
          <a:ext cx="3624521" cy="333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9851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5226" y="1088589"/>
            <a:ext cx="4697132" cy="408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741" cy="24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fld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2" name="Google Shape;212;p4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6145" y="1743179"/>
            <a:ext cx="4523393" cy="316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7106" y="2929450"/>
            <a:ext cx="2963852" cy="254867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"/>
          <p:cNvSpPr txBox="1"/>
          <p:nvPr/>
        </p:nvSpPr>
        <p:spPr>
          <a:xfrm>
            <a:off x="877045" y="863089"/>
            <a:ext cx="33338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② Drive Through 도입 이유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877045" y="5769411"/>
            <a:ext cx="70037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ㆍ 코로나 시대 이후 언택트 소비의 증가</a:t>
            </a:r>
            <a:endParaRPr sz="20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ㆍ 배송 서비스 및 드라이브 스루 이용 고객의 증가</a:t>
            </a:r>
            <a:endParaRPr sz="20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cxnSp>
        <p:nvCxnSpPr>
          <p:cNvPr id="216" name="Google Shape;216;p4"/>
          <p:cNvCxnSpPr/>
          <p:nvPr/>
        </p:nvCxnSpPr>
        <p:spPr>
          <a:xfrm>
            <a:off x="553192" y="5478122"/>
            <a:ext cx="1108561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/>
          <p:nvPr/>
        </p:nvSpPr>
        <p:spPr>
          <a:xfrm>
            <a:off x="114675" y="1542175"/>
            <a:ext cx="3309300" cy="518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"/>
          <p:cNvSpPr txBox="1">
            <a:spLocks noGrp="1"/>
          </p:cNvSpPr>
          <p:nvPr>
            <p:ph type="title"/>
          </p:nvPr>
        </p:nvSpPr>
        <p:spPr>
          <a:xfrm>
            <a:off x="267072" y="160026"/>
            <a:ext cx="114030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flow chart</a:t>
            </a:r>
            <a:endParaRPr/>
          </a:p>
        </p:txBody>
      </p:sp>
      <p:sp>
        <p:nvSpPr>
          <p:cNvPr id="223" name="Google Shape;223;p2"/>
          <p:cNvSpPr txBox="1">
            <a:spLocks noGrp="1"/>
          </p:cNvSpPr>
          <p:nvPr>
            <p:ph type="sldNum" idx="12"/>
          </p:nvPr>
        </p:nvSpPr>
        <p:spPr>
          <a:xfrm>
            <a:off x="11521705" y="6414220"/>
            <a:ext cx="2856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2455950" y="2239310"/>
            <a:ext cx="636000" cy="636000"/>
          </a:xfrm>
          <a:prstGeom prst="ellipse">
            <a:avLst/>
          </a:prstGeom>
          <a:solidFill>
            <a:srgbClr val="9537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2455950" y="3518256"/>
            <a:ext cx="636000" cy="6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/>
          <p:nvPr/>
        </p:nvSpPr>
        <p:spPr>
          <a:xfrm>
            <a:off x="2515100" y="4949602"/>
            <a:ext cx="636000" cy="636000"/>
          </a:xfrm>
          <a:prstGeom prst="ellipse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2"/>
          <p:cNvGrpSpPr/>
          <p:nvPr/>
        </p:nvGrpSpPr>
        <p:grpSpPr>
          <a:xfrm>
            <a:off x="6180506" y="2258342"/>
            <a:ext cx="314730" cy="177547"/>
            <a:chOff x="4119563" y="4054475"/>
            <a:chExt cx="346200" cy="195300"/>
          </a:xfrm>
        </p:grpSpPr>
        <p:sp>
          <p:nvSpPr>
            <p:cNvPr id="228" name="Google Shape;228;p2"/>
            <p:cNvSpPr/>
            <p:nvPr/>
          </p:nvSpPr>
          <p:spPr>
            <a:xfrm>
              <a:off x="4119563" y="4054475"/>
              <a:ext cx="346200" cy="195300"/>
            </a:xfrm>
            <a:prstGeom prst="ellipse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232276" y="4090988"/>
              <a:ext cx="120600" cy="120600"/>
            </a:xfrm>
            <a:prstGeom prst="ellipse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262438" y="41211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2"/>
          <p:cNvGrpSpPr/>
          <p:nvPr/>
        </p:nvGrpSpPr>
        <p:grpSpPr>
          <a:xfrm>
            <a:off x="6207729" y="3608651"/>
            <a:ext cx="260081" cy="259921"/>
            <a:chOff x="2678113" y="4700588"/>
            <a:chExt cx="346175" cy="345962"/>
          </a:xfrm>
        </p:grpSpPr>
        <p:sp>
          <p:nvSpPr>
            <p:cNvPr id="232" name="Google Shape;232;p2"/>
            <p:cNvSpPr/>
            <p:nvPr/>
          </p:nvSpPr>
          <p:spPr>
            <a:xfrm>
              <a:off x="2678113" y="4700588"/>
              <a:ext cx="239700" cy="241200"/>
            </a:xfrm>
            <a:prstGeom prst="ellipse">
              <a:avLst/>
            </a:prstGeom>
            <a:noFill/>
            <a:ln w="142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" name="Google Shape;233;p2"/>
            <p:cNvCxnSpPr/>
            <p:nvPr/>
          </p:nvCxnSpPr>
          <p:spPr>
            <a:xfrm>
              <a:off x="2884488" y="4908550"/>
              <a:ext cx="139800" cy="138000"/>
            </a:xfrm>
            <a:prstGeom prst="straightConnector1">
              <a:avLst/>
            </a:prstGeom>
            <a:noFill/>
            <a:ln w="142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4" name="Google Shape;234;p2"/>
          <p:cNvGrpSpPr/>
          <p:nvPr/>
        </p:nvGrpSpPr>
        <p:grpSpPr>
          <a:xfrm>
            <a:off x="5363073" y="5085177"/>
            <a:ext cx="279436" cy="285996"/>
            <a:chOff x="7734301" y="3617914"/>
            <a:chExt cx="338137" cy="346075"/>
          </a:xfrm>
        </p:grpSpPr>
        <p:sp>
          <p:nvSpPr>
            <p:cNvPr id="235" name="Google Shape;235;p2"/>
            <p:cNvSpPr/>
            <p:nvPr/>
          </p:nvSpPr>
          <p:spPr>
            <a:xfrm>
              <a:off x="7764463" y="3617914"/>
              <a:ext cx="104700" cy="104700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734301" y="3752851"/>
              <a:ext cx="165100" cy="21113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8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7800976" y="3752851"/>
              <a:ext cx="30163" cy="104775"/>
            </a:xfrm>
            <a:custGeom>
              <a:avLst/>
              <a:gdLst/>
              <a:ahLst/>
              <a:cxnLst/>
              <a:rect l="l" t="t" r="r" b="b"/>
              <a:pathLst>
                <a:path w="19" h="66" extrusionOk="0">
                  <a:moveTo>
                    <a:pt x="15" y="0"/>
                  </a:moveTo>
                  <a:lnTo>
                    <a:pt x="5" y="0"/>
                  </a:lnTo>
                  <a:lnTo>
                    <a:pt x="0" y="57"/>
                  </a:lnTo>
                  <a:lnTo>
                    <a:pt x="10" y="66"/>
                  </a:lnTo>
                  <a:lnTo>
                    <a:pt x="19" y="5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913688" y="3632201"/>
              <a:ext cx="158750" cy="211138"/>
            </a:xfrm>
            <a:custGeom>
              <a:avLst/>
              <a:gdLst/>
              <a:ahLst/>
              <a:cxnLst/>
              <a:rect l="l" t="t" r="r" b="b"/>
              <a:pathLst>
                <a:path w="100" h="133" extrusionOk="0">
                  <a:moveTo>
                    <a:pt x="10" y="133"/>
                  </a:moveTo>
                  <a:lnTo>
                    <a:pt x="100" y="133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937501" y="3670301"/>
              <a:ext cx="93663" cy="120650"/>
            </a:xfrm>
            <a:custGeom>
              <a:avLst/>
              <a:gdLst/>
              <a:ahLst/>
              <a:cxnLst/>
              <a:rect l="l" t="t" r="r" b="b"/>
              <a:pathLst>
                <a:path w="59" h="76" extrusionOk="0">
                  <a:moveTo>
                    <a:pt x="0" y="76"/>
                  </a:moveTo>
                  <a:lnTo>
                    <a:pt x="16" y="28"/>
                  </a:lnTo>
                  <a:lnTo>
                    <a:pt x="44" y="42"/>
                  </a:lnTo>
                  <a:lnTo>
                    <a:pt x="59" y="0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2"/>
          <p:cNvSpPr/>
          <p:nvPr/>
        </p:nvSpPr>
        <p:spPr>
          <a:xfrm>
            <a:off x="114675" y="1027625"/>
            <a:ext cx="3309300" cy="4203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합성 및 파생변수 생성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253675" y="2653950"/>
            <a:ext cx="1527900" cy="2598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"/>
          <p:cNvSpPr/>
          <p:nvPr/>
        </p:nvSpPr>
        <p:spPr>
          <a:xfrm>
            <a:off x="253675" y="3072700"/>
            <a:ext cx="1527900" cy="2598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"/>
          <p:cNvSpPr/>
          <p:nvPr/>
        </p:nvSpPr>
        <p:spPr>
          <a:xfrm>
            <a:off x="253675" y="3492500"/>
            <a:ext cx="1527900" cy="2598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"/>
          <p:cNvSpPr/>
          <p:nvPr/>
        </p:nvSpPr>
        <p:spPr>
          <a:xfrm>
            <a:off x="253675" y="3912300"/>
            <a:ext cx="1527900" cy="2598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253675" y="4311475"/>
            <a:ext cx="1527900" cy="2598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3548725" y="1542175"/>
            <a:ext cx="5206200" cy="518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3548725" y="1012275"/>
            <a:ext cx="5206200" cy="4203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주성분 분석 및 지수 산출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"/>
          <p:cNvSpPr/>
          <p:nvPr/>
        </p:nvSpPr>
        <p:spPr>
          <a:xfrm>
            <a:off x="8851925" y="998550"/>
            <a:ext cx="2344200" cy="4203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DT 입지 선정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"/>
          <p:cNvSpPr/>
          <p:nvPr/>
        </p:nvSpPr>
        <p:spPr>
          <a:xfrm>
            <a:off x="8851925" y="1542175"/>
            <a:ext cx="2344200" cy="518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"/>
          <p:cNvGrpSpPr/>
          <p:nvPr/>
        </p:nvGrpSpPr>
        <p:grpSpPr>
          <a:xfrm>
            <a:off x="9286550" y="1727350"/>
            <a:ext cx="763500" cy="3172475"/>
            <a:chOff x="9362750" y="1879750"/>
            <a:chExt cx="763500" cy="3172475"/>
          </a:xfrm>
        </p:grpSpPr>
        <p:sp>
          <p:nvSpPr>
            <p:cNvPr id="251" name="Google Shape;251;p2"/>
            <p:cNvSpPr/>
            <p:nvPr/>
          </p:nvSpPr>
          <p:spPr>
            <a:xfrm>
              <a:off x="9474200" y="1879750"/>
              <a:ext cx="388200" cy="636000"/>
            </a:xfrm>
            <a:prstGeom prst="rect">
              <a:avLst/>
            </a:prstGeom>
            <a:solidFill>
              <a:srgbClr val="D995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9474200" y="2515750"/>
              <a:ext cx="388200" cy="118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474200" y="3698788"/>
              <a:ext cx="388200" cy="7482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"/>
            <p:cNvSpPr txBox="1"/>
            <p:nvPr/>
          </p:nvSpPr>
          <p:spPr>
            <a:xfrm>
              <a:off x="9362750" y="4621125"/>
              <a:ext cx="763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A시장</a:t>
              </a:r>
              <a:endPara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2"/>
          <p:cNvGrpSpPr/>
          <p:nvPr/>
        </p:nvGrpSpPr>
        <p:grpSpPr>
          <a:xfrm>
            <a:off x="10185750" y="2463100"/>
            <a:ext cx="763500" cy="2436725"/>
            <a:chOff x="10261950" y="2463100"/>
            <a:chExt cx="763500" cy="2436725"/>
          </a:xfrm>
        </p:grpSpPr>
        <p:sp>
          <p:nvSpPr>
            <p:cNvPr id="256" name="Google Shape;256;p2"/>
            <p:cNvSpPr/>
            <p:nvPr/>
          </p:nvSpPr>
          <p:spPr>
            <a:xfrm>
              <a:off x="10373400" y="2463100"/>
              <a:ext cx="388200" cy="556200"/>
            </a:xfrm>
            <a:prstGeom prst="rect">
              <a:avLst/>
            </a:prstGeom>
            <a:solidFill>
              <a:srgbClr val="D995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0373400" y="3546388"/>
              <a:ext cx="388200" cy="7482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0373400" y="3008701"/>
              <a:ext cx="388200" cy="86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"/>
            <p:cNvSpPr txBox="1"/>
            <p:nvPr/>
          </p:nvSpPr>
          <p:spPr>
            <a:xfrm>
              <a:off x="10261950" y="4468725"/>
              <a:ext cx="763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B시장</a:t>
              </a:r>
              <a:endPara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2"/>
          <p:cNvSpPr txBox="1"/>
          <p:nvPr/>
        </p:nvSpPr>
        <p:spPr>
          <a:xfrm>
            <a:off x="9324325" y="5661800"/>
            <a:ext cx="1548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지수 값에 따른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DT 입지선정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"/>
          <p:cNvSpPr/>
          <p:nvPr/>
        </p:nvSpPr>
        <p:spPr>
          <a:xfrm>
            <a:off x="3713825" y="2238198"/>
            <a:ext cx="1017900" cy="13968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"/>
          <p:cNvSpPr txBox="1"/>
          <p:nvPr/>
        </p:nvSpPr>
        <p:spPr>
          <a:xfrm>
            <a:off x="3618250" y="1789175"/>
            <a:ext cx="138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연속형 변수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"/>
          <p:cNvSpPr/>
          <p:nvPr/>
        </p:nvSpPr>
        <p:spPr>
          <a:xfrm>
            <a:off x="3733200" y="4336511"/>
            <a:ext cx="1017900" cy="13968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"/>
          <p:cNvSpPr txBox="1"/>
          <p:nvPr/>
        </p:nvSpPr>
        <p:spPr>
          <a:xfrm>
            <a:off x="3637625" y="3887488"/>
            <a:ext cx="138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명목형 변수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2"/>
          <p:cNvCxnSpPr>
            <a:stCxn id="224" idx="6"/>
            <a:endCxn id="261" idx="1"/>
          </p:cNvCxnSpPr>
          <p:nvPr/>
        </p:nvCxnSpPr>
        <p:spPr>
          <a:xfrm>
            <a:off x="3091950" y="2557310"/>
            <a:ext cx="621900" cy="3792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miter lim="800000"/>
            <a:headEnd type="none" w="sm" len="sm"/>
            <a:tailEnd type="stealth" w="sm" len="sm"/>
          </a:ln>
        </p:spPr>
      </p:cxnSp>
      <p:cxnSp>
        <p:nvCxnSpPr>
          <p:cNvPr id="266" name="Google Shape;266;p2"/>
          <p:cNvCxnSpPr>
            <a:stCxn id="225" idx="6"/>
            <a:endCxn id="261" idx="1"/>
          </p:cNvCxnSpPr>
          <p:nvPr/>
        </p:nvCxnSpPr>
        <p:spPr>
          <a:xfrm rot="10800000" flipH="1">
            <a:off x="3091950" y="2936556"/>
            <a:ext cx="621900" cy="8997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miter lim="800000"/>
            <a:headEnd type="none" w="sm" len="sm"/>
            <a:tailEnd type="stealth" w="sm" len="sm"/>
          </a:ln>
        </p:spPr>
      </p:cxnSp>
      <p:cxnSp>
        <p:nvCxnSpPr>
          <p:cNvPr id="267" name="Google Shape;267;p2"/>
          <p:cNvCxnSpPr>
            <a:stCxn id="225" idx="6"/>
            <a:endCxn id="263" idx="1"/>
          </p:cNvCxnSpPr>
          <p:nvPr/>
        </p:nvCxnSpPr>
        <p:spPr>
          <a:xfrm>
            <a:off x="3091950" y="3836256"/>
            <a:ext cx="641400" cy="1198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miter lim="800000"/>
            <a:headEnd type="none" w="sm" len="sm"/>
            <a:tailEnd type="stealth" w="sm" len="sm"/>
          </a:ln>
        </p:spPr>
      </p:cxnSp>
      <p:cxnSp>
        <p:nvCxnSpPr>
          <p:cNvPr id="268" name="Google Shape;268;p2"/>
          <p:cNvCxnSpPr>
            <a:stCxn id="226" idx="6"/>
            <a:endCxn id="261" idx="1"/>
          </p:cNvCxnSpPr>
          <p:nvPr/>
        </p:nvCxnSpPr>
        <p:spPr>
          <a:xfrm rot="10800000" flipH="1">
            <a:off x="3151100" y="2936602"/>
            <a:ext cx="562800" cy="23310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miter lim="800000"/>
            <a:headEnd type="none" w="sm" len="sm"/>
            <a:tailEnd type="stealth" w="sm" len="sm"/>
          </a:ln>
        </p:spPr>
      </p:cxnSp>
      <p:sp>
        <p:nvSpPr>
          <p:cNvPr id="269" name="Google Shape;269;p2"/>
          <p:cNvSpPr txBox="1"/>
          <p:nvPr/>
        </p:nvSpPr>
        <p:spPr>
          <a:xfrm>
            <a:off x="2231950" y="2905025"/>
            <a:ext cx="138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고객 요인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"/>
          <p:cNvSpPr txBox="1"/>
          <p:nvPr/>
        </p:nvSpPr>
        <p:spPr>
          <a:xfrm>
            <a:off x="2231950" y="4225775"/>
            <a:ext cx="138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시장 요인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"/>
          <p:cNvSpPr txBox="1"/>
          <p:nvPr/>
        </p:nvSpPr>
        <p:spPr>
          <a:xfrm>
            <a:off x="2231950" y="5611375"/>
            <a:ext cx="138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외부 요인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"/>
          <p:cNvSpPr/>
          <p:nvPr/>
        </p:nvSpPr>
        <p:spPr>
          <a:xfrm>
            <a:off x="253675" y="4710650"/>
            <a:ext cx="1527900" cy="2598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253675" y="5109825"/>
            <a:ext cx="1527900" cy="2598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"/>
          <p:cNvCxnSpPr>
            <a:stCxn id="241" idx="3"/>
            <a:endCxn id="224" idx="2"/>
          </p:cNvCxnSpPr>
          <p:nvPr/>
        </p:nvCxnSpPr>
        <p:spPr>
          <a:xfrm rot="10800000" flipH="1">
            <a:off x="1781575" y="2557350"/>
            <a:ext cx="674400" cy="2265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5" name="Google Shape;275;p2"/>
          <p:cNvCxnSpPr>
            <a:stCxn id="243" idx="3"/>
            <a:endCxn id="224" idx="2"/>
          </p:cNvCxnSpPr>
          <p:nvPr/>
        </p:nvCxnSpPr>
        <p:spPr>
          <a:xfrm rot="10800000" flipH="1">
            <a:off x="1781575" y="2557400"/>
            <a:ext cx="674400" cy="10650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6" name="Google Shape;276;p2"/>
          <p:cNvCxnSpPr>
            <a:stCxn id="272" idx="3"/>
            <a:endCxn id="225" idx="2"/>
          </p:cNvCxnSpPr>
          <p:nvPr/>
        </p:nvCxnSpPr>
        <p:spPr>
          <a:xfrm rot="10800000" flipH="1">
            <a:off x="1781575" y="3836150"/>
            <a:ext cx="674400" cy="1004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7" name="Google Shape;277;p2"/>
          <p:cNvCxnSpPr>
            <a:stCxn id="244" idx="3"/>
            <a:endCxn id="226" idx="2"/>
          </p:cNvCxnSpPr>
          <p:nvPr/>
        </p:nvCxnSpPr>
        <p:spPr>
          <a:xfrm>
            <a:off x="1781575" y="4042200"/>
            <a:ext cx="733500" cy="12255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8" name="Google Shape;278;p2"/>
          <p:cNvCxnSpPr>
            <a:stCxn id="242" idx="3"/>
            <a:endCxn id="225" idx="2"/>
          </p:cNvCxnSpPr>
          <p:nvPr/>
        </p:nvCxnSpPr>
        <p:spPr>
          <a:xfrm>
            <a:off x="1781575" y="3202600"/>
            <a:ext cx="674400" cy="6336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9" name="Google Shape;279;p2"/>
          <p:cNvCxnSpPr>
            <a:stCxn id="244" idx="3"/>
            <a:endCxn id="224" idx="2"/>
          </p:cNvCxnSpPr>
          <p:nvPr/>
        </p:nvCxnSpPr>
        <p:spPr>
          <a:xfrm rot="10800000" flipH="1">
            <a:off x="1781575" y="2557200"/>
            <a:ext cx="674400" cy="14850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0" name="Google Shape;280;p2"/>
          <p:cNvCxnSpPr>
            <a:stCxn id="273" idx="3"/>
            <a:endCxn id="226" idx="2"/>
          </p:cNvCxnSpPr>
          <p:nvPr/>
        </p:nvCxnSpPr>
        <p:spPr>
          <a:xfrm>
            <a:off x="1781575" y="5239725"/>
            <a:ext cx="733500" cy="2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1" name="Google Shape;281;p2"/>
          <p:cNvSpPr txBox="1"/>
          <p:nvPr/>
        </p:nvSpPr>
        <p:spPr>
          <a:xfrm>
            <a:off x="566425" y="2178200"/>
            <a:ext cx="90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 data ]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"/>
          <p:cNvSpPr/>
          <p:nvPr/>
        </p:nvSpPr>
        <p:spPr>
          <a:xfrm>
            <a:off x="7551600" y="1747798"/>
            <a:ext cx="1017900" cy="13968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가중치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산출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2"/>
          <p:cNvGrpSpPr/>
          <p:nvPr/>
        </p:nvGrpSpPr>
        <p:grpSpPr>
          <a:xfrm>
            <a:off x="4977675" y="1886038"/>
            <a:ext cx="1845912" cy="1120275"/>
            <a:chOff x="5102688" y="2305063"/>
            <a:chExt cx="1845912" cy="1120275"/>
          </a:xfrm>
        </p:grpSpPr>
        <p:sp>
          <p:nvSpPr>
            <p:cNvPr id="284" name="Google Shape;284;p2"/>
            <p:cNvSpPr txBox="1"/>
            <p:nvPr/>
          </p:nvSpPr>
          <p:spPr>
            <a:xfrm>
              <a:off x="5331600" y="2305063"/>
              <a:ext cx="1617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고객 요인 PC1</a:t>
              </a:r>
              <a:endPara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102700" y="2379763"/>
              <a:ext cx="211800" cy="2265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"/>
            <p:cNvSpPr txBox="1"/>
            <p:nvPr/>
          </p:nvSpPr>
          <p:spPr>
            <a:xfrm>
              <a:off x="5326375" y="2632338"/>
              <a:ext cx="1617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시장 요인 PC1</a:t>
              </a:r>
              <a:endPara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102700" y="2734638"/>
              <a:ext cx="211800" cy="22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"/>
            <p:cNvSpPr txBox="1"/>
            <p:nvPr/>
          </p:nvSpPr>
          <p:spPr>
            <a:xfrm>
              <a:off x="5326375" y="2994238"/>
              <a:ext cx="1617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외부 요인 PC1</a:t>
              </a:r>
              <a:endPara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102688" y="3093038"/>
              <a:ext cx="211800" cy="226500"/>
            </a:xfrm>
            <a:prstGeom prst="rect">
              <a:avLst/>
            </a:prstGeom>
            <a:solidFill>
              <a:srgbClr val="6324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2"/>
          <p:cNvSpPr/>
          <p:nvPr/>
        </p:nvSpPr>
        <p:spPr>
          <a:xfrm rot="5400000">
            <a:off x="9795575" y="4982775"/>
            <a:ext cx="562500" cy="53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"/>
          <p:cNvSpPr txBox="1"/>
          <p:nvPr/>
        </p:nvSpPr>
        <p:spPr>
          <a:xfrm>
            <a:off x="5018675" y="3132050"/>
            <a:ext cx="37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활성화지수＝PC고객*a+PC시장*b+PC외부*c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92;p2"/>
          <p:cNvGrpSpPr/>
          <p:nvPr/>
        </p:nvGrpSpPr>
        <p:grpSpPr>
          <a:xfrm>
            <a:off x="5135578" y="4618424"/>
            <a:ext cx="3309300" cy="2006126"/>
            <a:chOff x="5211778" y="4618424"/>
            <a:chExt cx="3309300" cy="2006126"/>
          </a:xfrm>
        </p:grpSpPr>
        <p:pic>
          <p:nvPicPr>
            <p:cNvPr id="293" name="Google Shape;293;p2"/>
            <p:cNvPicPr preferRelativeResize="0"/>
            <p:nvPr/>
          </p:nvPicPr>
          <p:blipFill rotWithShape="1">
            <a:blip r:embed="rId3">
              <a:alphaModFix/>
            </a:blip>
            <a:srcRect t="-15070" b="15069"/>
            <a:stretch/>
          </p:blipFill>
          <p:spPr>
            <a:xfrm>
              <a:off x="5211778" y="4618424"/>
              <a:ext cx="3309300" cy="151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2"/>
            <p:cNvSpPr txBox="1"/>
            <p:nvPr/>
          </p:nvSpPr>
          <p:spPr>
            <a:xfrm>
              <a:off x="5310250" y="6224350"/>
              <a:ext cx="73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군집1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"/>
            <p:cNvSpPr txBox="1"/>
            <p:nvPr/>
          </p:nvSpPr>
          <p:spPr>
            <a:xfrm>
              <a:off x="6125425" y="6224350"/>
              <a:ext cx="73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군집2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"/>
            <p:cNvSpPr txBox="1"/>
            <p:nvPr/>
          </p:nvSpPr>
          <p:spPr>
            <a:xfrm>
              <a:off x="6947625" y="6224350"/>
              <a:ext cx="73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군집3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"/>
            <p:cNvSpPr txBox="1"/>
            <p:nvPr/>
          </p:nvSpPr>
          <p:spPr>
            <a:xfrm>
              <a:off x="7724887" y="6224350"/>
              <a:ext cx="73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군집4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8" name="Google Shape;298;p2"/>
          <p:cNvCxnSpPr>
            <a:endCxn id="299" idx="1"/>
          </p:cNvCxnSpPr>
          <p:nvPr/>
        </p:nvCxnSpPr>
        <p:spPr>
          <a:xfrm>
            <a:off x="6621113" y="2089525"/>
            <a:ext cx="523500" cy="9600"/>
          </a:xfrm>
          <a:prstGeom prst="straightConnector1">
            <a:avLst/>
          </a:prstGeom>
          <a:noFill/>
          <a:ln w="9525" cap="flat" cmpd="sng">
            <a:solidFill>
              <a:srgbClr val="D99593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99" name="Google Shape;299;p2"/>
          <p:cNvSpPr txBox="1"/>
          <p:nvPr/>
        </p:nvSpPr>
        <p:spPr>
          <a:xfrm>
            <a:off x="7144613" y="1883575"/>
            <a:ext cx="138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2"/>
          <p:cNvCxnSpPr/>
          <p:nvPr/>
        </p:nvCxnSpPr>
        <p:spPr>
          <a:xfrm>
            <a:off x="6621113" y="2437225"/>
            <a:ext cx="523500" cy="9600"/>
          </a:xfrm>
          <a:prstGeom prst="straightConnector1">
            <a:avLst/>
          </a:prstGeom>
          <a:noFill/>
          <a:ln w="9525" cap="flat" cmpd="sng">
            <a:solidFill>
              <a:srgbClr val="D99593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01" name="Google Shape;301;p2"/>
          <p:cNvSpPr txBox="1"/>
          <p:nvPr/>
        </p:nvSpPr>
        <p:spPr>
          <a:xfrm>
            <a:off x="7144600" y="2221675"/>
            <a:ext cx="138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2"/>
          <p:cNvCxnSpPr>
            <a:endCxn id="303" idx="1"/>
          </p:cNvCxnSpPr>
          <p:nvPr/>
        </p:nvCxnSpPr>
        <p:spPr>
          <a:xfrm>
            <a:off x="6621113" y="2775325"/>
            <a:ext cx="523500" cy="9600"/>
          </a:xfrm>
          <a:prstGeom prst="straightConnector1">
            <a:avLst/>
          </a:prstGeom>
          <a:noFill/>
          <a:ln w="9525" cap="flat" cmpd="sng">
            <a:solidFill>
              <a:srgbClr val="D99593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03" name="Google Shape;303;p2"/>
          <p:cNvSpPr txBox="1"/>
          <p:nvPr/>
        </p:nvSpPr>
        <p:spPr>
          <a:xfrm>
            <a:off x="7144613" y="2569375"/>
            <a:ext cx="138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"/>
          <p:cNvSpPr txBox="1"/>
          <p:nvPr/>
        </p:nvSpPr>
        <p:spPr>
          <a:xfrm>
            <a:off x="5090400" y="4316500"/>
            <a:ext cx="363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클러스터링을 통한 지수 정확도 확인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"/>
          <p:cNvSpPr/>
          <p:nvPr/>
        </p:nvSpPr>
        <p:spPr>
          <a:xfrm rot="5400000">
            <a:off x="6510575" y="3658563"/>
            <a:ext cx="562500" cy="53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741" cy="24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fld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11" name="Google Shape;311;p3"/>
          <p:cNvGraphicFramePr/>
          <p:nvPr/>
        </p:nvGraphicFramePr>
        <p:xfrm>
          <a:off x="74963" y="1376050"/>
          <a:ext cx="12056750" cy="3887285"/>
        </p:xfrm>
        <a:graphic>
          <a:graphicData uri="http://schemas.openxmlformats.org/drawingml/2006/table">
            <a:tbl>
              <a:tblPr>
                <a:noFill/>
                <a:tableStyleId>{C7A7AEE2-3095-4B01-AD41-FA560894D6FE}</a:tableStyleId>
              </a:tblPr>
              <a:tblGrid>
                <a:gridCol w="98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영역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데이터명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시점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사용용도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출처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구현 여부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고객 특성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자격 시구신고 평균소득월액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20.05.31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전통시장 위치의 이용객 소득수준 파악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공공데이터포털 - 국민연금공단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행정구역별(시군구)별, 성별 인구수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22.10.15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전통시장 위치의 인구수 파악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국가통계포털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O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주민등록인구기타현황(평균연령)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22년 9월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전통시장 위치의 평균연령 파악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행정안전부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O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거주지역별 성별, 연령별 카드 매출집계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22.10.21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전통시장 위치의 소비 규모 파악 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금융 빅데이터 플랫폼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시장 특성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전국 전통시장 표준데이터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22.07.06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전통시장의 주요 편의시설 및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농축수산물 취급 여부 파악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공공데이터포털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0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외부 특성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대형마트, 편의점 위치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전통시장 근방의 대형마트, 편의점 개수 파악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kakao developers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승/하차별 성별 연령별 유동인구 분포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22.11.03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전통시장 위치의 유동인구 파악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금융 빅데이터 플랫폼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2" name="Google Shape;312;p3"/>
          <p:cNvSpPr txBox="1"/>
          <p:nvPr/>
        </p:nvSpPr>
        <p:spPr>
          <a:xfrm>
            <a:off x="394447" y="365126"/>
            <a:ext cx="114030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latin typeface="나눔고딕" panose="020D0604000000000000" pitchFamily="50" charset="-127"/>
                <a:ea typeface="나눔고딕" panose="020D0604000000000000" pitchFamily="50" charset="-127"/>
                <a:cs typeface="Georgia"/>
                <a:sym typeface="Georgia"/>
              </a:rPr>
              <a:t>02. </a:t>
            </a:r>
            <a:r>
              <a:rPr lang="en-US" sz="4400" b="1" i="0" u="none" strike="noStrike" cap="non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orgia"/>
                <a:sym typeface="Georgia"/>
              </a:rPr>
              <a:t>분석</a:t>
            </a:r>
            <a:r>
              <a:rPr lang="en-US" sz="4400" b="1" i="0" u="none" strike="noStrike" cap="non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orgia"/>
                <a:sym typeface="Georgia"/>
              </a:rPr>
              <a:t> </a:t>
            </a:r>
            <a:r>
              <a:rPr lang="en-US" sz="4400" b="1" i="0" u="none" strike="noStrike" cap="non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orgia"/>
                <a:sym typeface="Georgia"/>
              </a:rPr>
              <a:t>데이터</a:t>
            </a:r>
            <a:r>
              <a:rPr lang="en-US" sz="4400" b="1" i="0" u="none" strike="noStrike" cap="non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orgia"/>
                <a:sym typeface="Georgia"/>
              </a:rPr>
              <a:t> </a:t>
            </a:r>
            <a:r>
              <a:rPr lang="en-US" sz="4400" b="1" i="0" u="none" strike="noStrike" cap="non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orgia"/>
                <a:sym typeface="Georgia"/>
              </a:rPr>
              <a:t>선정</a:t>
            </a:r>
            <a:endParaRPr sz="4400" b="1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Georgia"/>
              <a:sym typeface="Georgia"/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394447" y="5604934"/>
            <a:ext cx="11403000" cy="5292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Quattrocento Sans"/>
                <a:sym typeface="Quattrocento Sans"/>
              </a:rPr>
              <a:t>활성화 지수 생성을 위해 전통시장 데이터에 시장 내부와 외부, 이용 고객의 특성을 독립변수로 설정</a:t>
            </a:r>
            <a:endParaRPr sz="1900" b="1" i="0" u="none" strike="noStrike" cap="none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title"/>
          </p:nvPr>
        </p:nvSpPr>
        <p:spPr>
          <a:xfrm>
            <a:off x="394447" y="422851"/>
            <a:ext cx="114030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eorgia"/>
              <a:buNone/>
            </a:pPr>
            <a:r>
              <a:rPr lang="en-US" sz="3500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lang="en-US" sz="35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3500" dirty="0" err="1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요인</a:t>
            </a:r>
            <a:r>
              <a:rPr lang="en-US" sz="3500" dirty="0">
                <a:solidFill>
                  <a:srgbClr val="262626"/>
                </a:solidFill>
              </a:rPr>
              <a:t> data preprocessing</a:t>
            </a:r>
            <a:endParaRPr sz="3500" dirty="0"/>
          </a:p>
        </p:txBody>
      </p:sp>
      <p:sp>
        <p:nvSpPr>
          <p:cNvPr id="319" name="Google Shape;319;p23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6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20" name="Google Shape;320;p23"/>
          <p:cNvSpPr/>
          <p:nvPr/>
        </p:nvSpPr>
        <p:spPr>
          <a:xfrm rot="5400000">
            <a:off x="4951702" y="3250456"/>
            <a:ext cx="6543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242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1" name="Google Shape;321;p23"/>
          <p:cNvGraphicFramePr/>
          <p:nvPr/>
        </p:nvGraphicFramePr>
        <p:xfrm>
          <a:off x="239863" y="1779025"/>
          <a:ext cx="5435300" cy="3062775"/>
        </p:xfrm>
        <a:graphic>
          <a:graphicData uri="http://schemas.openxmlformats.org/drawingml/2006/table">
            <a:tbl>
              <a:tblPr>
                <a:noFill/>
                <a:tableStyleId>{C7A7AEE2-3095-4B01-AD41-FA560894D6FE}</a:tableStyleId>
              </a:tblPr>
              <a:tblGrid>
                <a:gridCol w="142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FFFFFF"/>
                          </a:solidFill>
                        </a:rPr>
                        <a:t>시장</a:t>
                      </a:r>
                      <a:r>
                        <a:rPr lang="en-US" sz="1400" u="none" strike="noStrike" cap="none" dirty="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-US" sz="1400" u="none" strike="noStrike" cap="none" dirty="0" err="1">
                          <a:solidFill>
                            <a:srgbClr val="FFFFFF"/>
                          </a:solidFill>
                        </a:rPr>
                        <a:t>상점가명</a:t>
                      </a:r>
                      <a:r>
                        <a:rPr lang="en-US" sz="1400" u="none" strike="noStrike" cap="none" dirty="0">
                          <a:solidFill>
                            <a:srgbClr val="FFFFFF"/>
                          </a:solidFill>
                        </a:rPr>
                        <a:t>)</a:t>
                      </a:r>
                      <a:endParaRPr sz="14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평균소득월액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인구수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평균연령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강남시장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1670051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530103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42.2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세종대평시장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1348116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381925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38.0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마천전통시장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1197359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37962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54.3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상계중앙시장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1381690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505503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44.2</a:t>
                      </a:r>
                      <a:r>
                        <a:rPr lang="en-US" sz="1400" u="none" strike="noStrike" cap="none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2" name="Google Shape;322;p23"/>
          <p:cNvSpPr/>
          <p:nvPr/>
        </p:nvSpPr>
        <p:spPr>
          <a:xfrm>
            <a:off x="5871800" y="3189988"/>
            <a:ext cx="562500" cy="53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23"/>
          <p:cNvGraphicFramePr/>
          <p:nvPr/>
        </p:nvGraphicFramePr>
        <p:xfrm>
          <a:off x="6510488" y="1779025"/>
          <a:ext cx="5435300" cy="3062775"/>
        </p:xfrm>
        <a:graphic>
          <a:graphicData uri="http://schemas.openxmlformats.org/drawingml/2006/table">
            <a:tbl>
              <a:tblPr>
                <a:noFill/>
                <a:tableStyleId>{C7A7AEE2-3095-4B01-AD41-FA560894D6FE}</a:tableStyleId>
              </a:tblPr>
              <a:tblGrid>
                <a:gridCol w="14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시장(상점가명)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평균소득월액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인구수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평균연령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강남시장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4.847622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0.7214982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-0.98436264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세종대평시장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0.57644536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0.19564896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-1.97110652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마천전통시장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-1.4236782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-1.02499568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1.85839952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상계중앙시장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1.02187839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0.63419852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-0.51448459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4" name="Google Shape;324;p23"/>
          <p:cNvSpPr/>
          <p:nvPr/>
        </p:nvSpPr>
        <p:spPr>
          <a:xfrm>
            <a:off x="394447" y="5376334"/>
            <a:ext cx="11403000" cy="5292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데이터의 스케일에 따라 주성분의 설명 가능한 분산량이 달라질 수 있기 때문에 Standard Scaling 진행</a:t>
            </a: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"/>
          <p:cNvSpPr txBox="1">
            <a:spLocks noGrp="1"/>
          </p:cNvSpPr>
          <p:nvPr>
            <p:ph type="title"/>
          </p:nvPr>
        </p:nvSpPr>
        <p:spPr>
          <a:xfrm>
            <a:off x="394447" y="422851"/>
            <a:ext cx="114030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eorgia"/>
              <a:buNone/>
            </a:pPr>
            <a:r>
              <a:rPr lang="en-US" sz="3500" dirty="0" err="1">
                <a:solidFill>
                  <a:srgbClr val="262626"/>
                </a:solidFill>
              </a:rPr>
              <a:t>시장</a:t>
            </a:r>
            <a:r>
              <a:rPr lang="en-US" sz="3500" dirty="0">
                <a:solidFill>
                  <a:srgbClr val="262626"/>
                </a:solidFill>
              </a:rPr>
              <a:t> </a:t>
            </a:r>
            <a:r>
              <a:rPr lang="en-US" sz="3500" dirty="0" err="1">
                <a:solidFill>
                  <a:srgbClr val="262626"/>
                </a:solidFill>
              </a:rPr>
              <a:t>요인</a:t>
            </a:r>
            <a:r>
              <a:rPr lang="en-US" sz="3500" dirty="0">
                <a:solidFill>
                  <a:srgbClr val="262626"/>
                </a:solidFill>
              </a:rPr>
              <a:t> data preprocessing</a:t>
            </a:r>
            <a:endParaRPr sz="3500" dirty="0"/>
          </a:p>
        </p:txBody>
      </p:sp>
      <p:sp>
        <p:nvSpPr>
          <p:cNvPr id="330" name="Google Shape;330;p5"/>
          <p:cNvSpPr txBox="1">
            <a:spLocks noGrp="1"/>
          </p:cNvSpPr>
          <p:nvPr>
            <p:ph type="sldNum" idx="12"/>
          </p:nvPr>
        </p:nvSpPr>
        <p:spPr>
          <a:xfrm>
            <a:off x="11445505" y="6414220"/>
            <a:ext cx="2856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31" name="Google Shape;331;p5"/>
          <p:cNvSpPr/>
          <p:nvPr/>
        </p:nvSpPr>
        <p:spPr>
          <a:xfrm rot="5400000">
            <a:off x="5243694" y="3415679"/>
            <a:ext cx="4791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242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5"/>
          <p:cNvGraphicFramePr/>
          <p:nvPr/>
        </p:nvGraphicFramePr>
        <p:xfrm>
          <a:off x="1683389" y="1313115"/>
          <a:ext cx="7701825" cy="2011500"/>
        </p:xfrm>
        <a:graphic>
          <a:graphicData uri="http://schemas.openxmlformats.org/drawingml/2006/table">
            <a:tbl>
              <a:tblPr>
                <a:noFill/>
                <a:tableStyleId>{C4FE2EEB-131B-42A8-B214-6BF72906827E}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시장명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화장실 보유여부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주차장 보유여부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취급품목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점포수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강남시장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Y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Y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농산물,축산물,가공식품,의류/신발,기타소매업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70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신사상가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Y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N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농산물,수산물,가공식품,의류/신발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90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영동전통시장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Y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Y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축산물,가공식품,의류/신발,기타소매업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110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청담삼익시장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Y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Y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농산물,축산물,가공식품,의류/신발,기타소매업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183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고분다리전통시장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Y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Y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농산물,축산물,수산물,가공식품,가정용품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/>
                        <a:t>106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3" name="Google Shape;333;p5"/>
          <p:cNvGraphicFramePr/>
          <p:nvPr/>
        </p:nvGraphicFramePr>
        <p:xfrm>
          <a:off x="632952" y="4005872"/>
          <a:ext cx="10233975" cy="2522325"/>
        </p:xfrm>
        <a:graphic>
          <a:graphicData uri="http://schemas.openxmlformats.org/drawingml/2006/table">
            <a:tbl>
              <a:tblPr>
                <a:noFill/>
                <a:tableStyleId>{C4FE2EEB-131B-42A8-B214-6BF72906827E}</a:tableStyleId>
              </a:tblPr>
              <a:tblGrid>
                <a:gridCol w="15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FFFFFF"/>
                          </a:solidFill>
                        </a:rPr>
                        <a:t>시장명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FFFFFF"/>
                          </a:solidFill>
                        </a:rPr>
                        <a:t>화장실 보유여부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FFFFFF"/>
                          </a:solidFill>
                        </a:rPr>
                        <a:t>주차장 보유여부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FFFFFF"/>
                          </a:solidFill>
                        </a:rPr>
                        <a:t>농산물</a:t>
                      </a:r>
                      <a:r>
                        <a:rPr lang="en-US" sz="1100" u="none" strike="noStrike" cap="none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FFFFFF"/>
                          </a:solidFill>
                        </a:rPr>
                        <a:t>취급여부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FFFFFF"/>
                          </a:solidFill>
                        </a:rPr>
                        <a:t>축산물 취급여부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FFFFFF"/>
                          </a:solidFill>
                        </a:rPr>
                        <a:t>수산물 취급여부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FFFFFF"/>
                          </a:solidFill>
                        </a:rPr>
                        <a:t>점포수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9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강남시장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70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신사상가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90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영동전통시장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110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청담삼익시장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183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고분다리전통시장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106</a:t>
                      </a:r>
                      <a:endParaRPr sz="11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4" name="Google Shape;334;p5"/>
          <p:cNvSpPr txBox="1"/>
          <p:nvPr/>
        </p:nvSpPr>
        <p:spPr>
          <a:xfrm>
            <a:off x="6095995" y="3423511"/>
            <a:ext cx="700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input을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dummy variable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2000" b="0" i="0" u="none" strike="noStrike" cap="none" dirty="0">
              <a:solidFill>
                <a:srgbClr val="000000"/>
              </a:solidFill>
              <a:ea typeface="나눔고딕" panose="020D06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868</Words>
  <Application>Microsoft Office PowerPoint</Application>
  <PresentationFormat>와이드스크린</PresentationFormat>
  <Paragraphs>320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</vt:lpstr>
      <vt:lpstr>Malgun Gothic</vt:lpstr>
      <vt:lpstr>나눔고딕</vt:lpstr>
      <vt:lpstr>Quattrocento Sans</vt:lpstr>
      <vt:lpstr>Calibri</vt:lpstr>
      <vt:lpstr>Noto Sans</vt:lpstr>
      <vt:lpstr>Georgia</vt:lpstr>
      <vt:lpstr>Office Theme</vt:lpstr>
      <vt:lpstr>Office Theme</vt:lpstr>
      <vt:lpstr>전통시장 활성화지수 기반 DT 입지선정</vt:lpstr>
      <vt:lpstr>Contents</vt:lpstr>
      <vt:lpstr>주제 소개</vt:lpstr>
      <vt:lpstr>주제 선정 배경</vt:lpstr>
      <vt:lpstr>PowerPoint 프레젠테이션</vt:lpstr>
      <vt:lpstr>flow chart</vt:lpstr>
      <vt:lpstr>PowerPoint 프레젠테이션</vt:lpstr>
      <vt:lpstr>고객 요인 data preprocessing</vt:lpstr>
      <vt:lpstr>시장 요인 data preprocessing</vt:lpstr>
      <vt:lpstr>PCA : Principal Component Analysis</vt:lpstr>
      <vt:lpstr>고객 요인 차원축소 결과</vt:lpstr>
      <vt:lpstr>시장 요인 차원축소 결과</vt:lpstr>
      <vt:lpstr>추후 개선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전통시장 활성화지수 기반 DT 입지선정</dc:title>
  <cp:lastModifiedBy>강동현</cp:lastModifiedBy>
  <cp:revision>2</cp:revision>
  <dcterms:created xsi:type="dcterms:W3CDTF">2021-05-07T01:47:00Z</dcterms:created>
  <dcterms:modified xsi:type="dcterms:W3CDTF">2022-11-04T09:24:55Z</dcterms:modified>
</cp:coreProperties>
</file>