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Ready Set Ford Campaign Deck – Draft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Title &amp; Agenda</a:t>
            </a:r>
            <a:r>
              <a:rPr/>
              <a:t> – Introduce Ready Set Ford intelligence brief, objectives, and deliverables.</a:t>
            </a:r>
          </a:p>
          <a:p>
            <a:pPr lvl="0" indent="-342900" marL="342900">
              <a:buAutoNum type="arabicPeriod"/>
            </a:pPr>
            <a:r>
              <a:rPr b="1"/>
              <a:t>Executive Summary</a:t>
            </a:r>
            <a:r>
              <a:rPr/>
              <a:t> – Highlight campaign opportunity, loyalty baselines, and BI roadmap headline.</a:t>
            </a:r>
          </a:p>
          <a:p>
            <a:pPr lvl="0" indent="-342900" marL="342900">
              <a:buAutoNum type="arabicPeriod"/>
            </a:pPr>
            <a:r>
              <a:rPr b="1"/>
              <a:t>Ford+ Context</a:t>
            </a:r>
            <a:r>
              <a:rPr/>
              <a:t> – Visualize Blue / Model e / Pro roles and Ready Set Ford promises (Capability, Passion, Community, Trust).</a:t>
            </a:r>
          </a:p>
          <a:p>
            <a:pPr lvl="0" indent="-342900" marL="342900">
              <a:buAutoNum type="arabicPeriod"/>
            </a:pPr>
            <a:r>
              <a:rPr b="1"/>
              <a:t>Market Signals</a:t>
            </a:r>
            <a:r>
              <a:rPr/>
              <a:t> – Summarize macro headwinds (EV adoption, tariff risk) and customer sentiment (class notes).</a:t>
            </a:r>
          </a:p>
          <a:p>
            <a:pPr lvl="0" indent="-342900" marL="342900">
              <a:buAutoNum type="arabicPeriod"/>
            </a:pPr>
            <a:r>
              <a:rPr b="1"/>
              <a:t>Loyalty Benchmarks</a:t>
            </a:r>
            <a:r>
              <a:rPr/>
              <a:t> – Chart J.D. Power truck/SUV/car loyalty vs peers (data/external/market_stats.csv).</a:t>
            </a:r>
          </a:p>
          <a:p>
            <a:pPr lvl="0" indent="-342900" marL="342900">
              <a:buAutoNum type="arabicPeriod"/>
            </a:pPr>
            <a:r>
              <a:rPr b="1"/>
              <a:t>Financial &amp; Segment Snapshot</a:t>
            </a:r>
            <a:r>
              <a:rPr/>
              <a:t> – 2023→2024 revenue, SG&amp;A, advertising trendlines from SEC extracts (visual </a:t>
            </a:r>
            <a:r>
              <a:rPr>
                <a:latin typeface="Courier"/>
              </a:rPr>
              <a:t>deck/visuals/financial_trends_2021_2024.png</a:t>
            </a:r>
            <a:r>
              <a:rPr/>
              <a:t>).</a:t>
            </a:r>
          </a:p>
          <a:p>
            <a:pPr lvl="0" indent="-342900" marL="342900">
              <a:buAutoNum type="arabicPeriod"/>
            </a:pPr>
            <a:r>
              <a:rPr b="1"/>
              <a:t>Marketing Intelligence Framework</a:t>
            </a:r>
            <a:r>
              <a:rPr/>
              <a:t> – Slide of problem framing → research design → data synthesis.</a:t>
            </a:r>
          </a:p>
          <a:p>
            <a:pPr lvl="0" indent="-342900" marL="342900">
              <a:buAutoNum type="arabicPeriod"/>
            </a:pPr>
            <a:r>
              <a:rPr b="1"/>
              <a:t>Primary Research Roadmap</a:t>
            </a:r>
            <a:r>
              <a:rPr/>
              <a:t> – Mixed-method plan for Ready Set Ford validation.</a:t>
            </a:r>
          </a:p>
          <a:p>
            <a:pPr lvl="0" indent="-342900" marL="342900">
              <a:buAutoNum type="arabicPeriod"/>
            </a:pPr>
            <a:r>
              <a:rPr b="1"/>
              <a:t>Campaign Performance – Video Reach</a:t>
            </a:r>
            <a:r>
              <a:rPr/>
              <a:t> – </a:t>
            </a:r>
            <a:r>
              <a:rPr>
                <a:latin typeface="Courier"/>
              </a:rPr>
              <a:t>slide_ready_set_ford_video_metrics.md</a:t>
            </a:r>
            <a:r>
              <a:rPr/>
              <a:t> (YouTube views/engagement table).</a:t>
            </a:r>
          </a:p>
          <a:p>
            <a:pPr lvl="0" indent="-342900" marL="342900">
              <a:buAutoNum type="arabicPeriod"/>
            </a:pPr>
            <a:r>
              <a:rPr b="1"/>
              <a:t>Digital Pulse – Trends &amp; Social</a:t>
            </a:r>
            <a:r>
              <a:rPr/>
              <a:t> – Upcoming slides generated from Google Trends and Twitter datasets.</a:t>
            </a:r>
          </a:p>
          <a:p>
            <a:pPr lvl="1"/>
            <a:r>
              <a:rPr/>
              <a:t>View: Ready Set Ford vs Ford Pro weekly indices (post-22 Sep normalization) sourced from </a:t>
            </a:r>
            <a:r>
              <a:rPr>
                <a:latin typeface="Courier"/>
              </a:rPr>
              <a:t>data/external/google_trends_readysetford_us.csv</a:t>
            </a:r>
            <a:r>
              <a:rPr/>
              <a:t> with visual </a:t>
            </a:r>
            <a:r>
              <a:rPr>
                <a:latin typeface="Courier"/>
              </a:rPr>
              <a:t>deck/visuals/google_trends_readysetford_us.png</a:t>
            </a:r>
            <a:r>
              <a:rPr/>
              <a:t>.</a:t>
            </a:r>
          </a:p>
          <a:p>
            <a:pPr lvl="1"/>
            <a:r>
              <a:rPr/>
              <a:t>Sentiment snapshot: 25-post X/Twitter sample with hashtag mix, key themes, and dealer amplification notes (</a:t>
            </a:r>
            <a:r>
              <a:rPr>
                <a:latin typeface="Courier"/>
              </a:rPr>
              <a:t>data/external/twitter_readysetford_summary.json</a:t>
            </a:r>
            <a:r>
              <a:rPr/>
              <a:t>) with visual </a:t>
            </a:r>
            <a:r>
              <a:rPr>
                <a:latin typeface="Courier"/>
              </a:rPr>
              <a:t>deck/visuals/twitter_readysetford_top_hashtags.png</a:t>
            </a:r>
            <a:r>
              <a:rPr/>
              <a:t>. 10a. </a:t>
            </a:r>
            <a:r>
              <a:rPr b="1"/>
              <a:t>Campaign Benchmarks – Historical Context</a:t>
            </a:r>
            <a:r>
              <a:rPr/>
              <a:t> – Table from </a:t>
            </a:r>
            <a:r>
              <a:rPr>
                <a:latin typeface="Courier"/>
              </a:rPr>
              <a:t>data/external/historic_campaigns.csv</a:t>
            </a:r>
            <a:r>
              <a:rPr/>
              <a:t> comparing Go Further (2012), From America, For America (2025), and Ready Set Ford KPI baselines.</a:t>
            </a:r>
          </a:p>
          <a:p>
            <a:pPr lvl="0" indent="-342900" marL="342900">
              <a:buAutoNum type="arabicPeriod"/>
            </a:pPr>
            <a:r>
              <a:rPr b="1"/>
              <a:t>Ford Pro Proof Points</a:t>
            </a:r>
            <a:r>
              <a:rPr/>
              <a:t> – ServiceTitan + managed charging metrics from scripts/process_press_releases outputs.</a:t>
            </a:r>
          </a:p>
          <a:p>
            <a:pPr lvl="0" indent="-342900" marL="342900">
              <a:buAutoNum type="arabicPeriod"/>
            </a:pPr>
            <a:r>
              <a:rPr b="1"/>
              <a:t>BI Roadmap &amp; Next Steps</a:t>
            </a:r>
            <a:r>
              <a:rPr/>
              <a:t> – Dashboard mockup, talent plan, 90/180/365-day actions.</a:t>
            </a:r>
          </a:p>
          <a:p>
            <a:pPr lvl="0" indent="0" marL="0">
              <a:buNone/>
            </a:pPr>
            <a:r>
              <a:rPr i="1"/>
              <a:t>Draft updated 22 Sep 2025. Maintain ~12 slides; adjust as new insights emerge.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captured tweets: </a:t>
            </a:r>
            <a:r>
              <a:rPr b="1"/>
              <a:t>25</a:t>
            </a:r>
            <a:r>
              <a:rPr/>
              <a:t> (limit 200, 6-day window).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Hashtag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Mentions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#Ford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#ReadySetFord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#Mustang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#SwapYourRide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#PlanetFord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Representative posts: - “⚡ Ready Set #Ford is here! … From Broncos to Mustangs to Ford Pro, there’s a Ford built to spark your next adventure.” - “Get ready for a fantastic fall during the Ready, Set, Ford Event. We’ll help you find the perfect EV at the right price.” - “Why make me set an appointment … Horrible service!” (service experience pain point to monitor)</a:t>
            </a:r>
          </a:p>
          <a:p>
            <a:pPr lvl="0" indent="0" marL="0">
              <a:buNone/>
            </a:pPr>
            <a:r>
              <a:rPr i="1"/>
              <a:t>Source: </a:t>
            </a:r>
            <a:r>
              <a:rPr i="1">
                <a:latin typeface="Courier"/>
              </a:rPr>
              <a:t>twitter_readysetford.jsonl</a:t>
            </a:r>
            <a:r>
              <a:rPr i="1"/>
              <a:t> via </a:t>
            </a:r>
            <a:r>
              <a:rPr i="1">
                <a:latin typeface="Courier"/>
              </a:rPr>
              <a:t>scripts/collect_additional_data.py</a:t>
            </a:r>
            <a:r>
              <a:rPr i="1"/>
              <a:t> (22 Sep run, twarc2 search).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Campaign Benchmarks – Historic Context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Campaign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Launch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Media Spend Insight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Conversion Highlight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Reference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Ready Set Ford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Capability/Passion/Community/Trust platform aligning Ford+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Not yet disclosed; leaning on storytelling + earned media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Google Trends first measurable index (1) and 24.5K YouTube anthem views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notes/FordNews_Introducing_Ready_Set_Ford.txt:19, data/external/youtube_metrics.csv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From America, For America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Employee-pricing reassurance during tariff pressure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Undisclosed; cited as Ford’s biggest U.S. push YTD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Nationwide employee pricing CRM blast boosted lead volume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notes/USA_Today_Ready_Set_Ford.txt:68-76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Built Ford Proud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Craftsmanship/heritage storytelling for truck/SUV loyalists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Est. ~$100M U.S. spend across TV/digital (AdAge)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Lifted F-Series loyalty scores; ongoing dealer activations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external_trade_press:Built_Ford_Proud_2018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Go Further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Prior global brand platform baseline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Global spend not released; served as brand reset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Provided recall benchmark still referenced in 2025 coverage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notes/USA_Today_Ready_Set_Ford.txt:68-72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Swap Your Ride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Comparison drive &amp; testimonial program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Broadcast-heavy spend ~ $80M (AdAge archives)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Generated testimonial conversions; hashtag revived (#SwapYourRide)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notes/research_notes.md:61, external_trade_press:Swap_Your_Ride_2007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- Use this table to show Ready Set Ford’s early traction versus legacy campaigns; highlight how we will track earned reach (Trends, YouTube) now while older programs leaned on paid volumes. - Call out where spend data is undisclosed and how the new BI dashboard will backfill with media + conversion KPIs as RXF matures. - Emphasise that historic campaigns serve as baseline scenarios for loyalty, pricing elasticity, and testimonial-driven conversions.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Digital Pulse – Google Trends (US)</a:t>
            </a:r>
          </a:p>
        </p:txBody>
      </p:sp>
      <p:pic>
        <p:nvPicPr>
          <p:cNvPr descr="fig:  visuals/google_trends_readysetford_u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193800"/>
            <a:ext cx="5765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Ready Set Ford vs Ford Pro weekly indices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Peak Weekly 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Peak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Trailing 90-Day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Gap vs. Ford Pro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Ready Set Ford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2022-01-02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-52.9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Ford Pro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2025-07-27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–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Ready Set Ford searches finally registered measurable activity in September 2025 (index = 1) after a near-zero baseline, signalling early traction as campaign content rolls out.</a:t>
            </a:r>
          </a:p>
          <a:p>
            <a:pPr lvl="0"/>
            <a:r>
              <a:rPr/>
              <a:t>Ford Pro remains the awareness anchor with a steady ~53 trailing 90-day index; use the contrast to show why Pro proof points must be woven into Ready Set Ford storytelling.</a:t>
            </a:r>
          </a:p>
          <a:p>
            <a:pPr lvl="0"/>
            <a:r>
              <a:rPr/>
              <a:t>Overlay campaign milestones (video drops, dealer pushes) when presenting to explain spikes and set expectations for post-launch lift.</a:t>
            </a:r>
          </a:p>
          <a:p>
            <a:pPr lvl="0" indent="0" marL="0">
              <a:buNone/>
            </a:pPr>
            <a:r>
              <a:rPr i="1"/>
              <a:t>Source: </a:t>
            </a:r>
            <a:r>
              <a:rPr i="1">
                <a:latin typeface="Courier"/>
              </a:rPr>
              <a:t>google_trends_readysetford_us.csv</a:t>
            </a:r>
            <a:r>
              <a:rPr i="1"/>
              <a:t> generated via </a:t>
            </a:r>
            <a:r>
              <a:rPr i="1">
                <a:latin typeface="Courier"/>
              </a:rPr>
              <a:t>scripts/collect_additional_data.py</a:t>
            </a:r>
            <a:r>
              <a:rPr i="1"/>
              <a:t> (22 Sep run).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– Ready Set Ford Video Performance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Takeaways</a:t>
            </a:r>
          </a:p>
          <a:p>
            <a:pPr lvl="0"/>
            <a:r>
              <a:rPr/>
              <a:t>Hero spots launched 10 Sep deliver the largest reach; “Ready Set Ford | Ford” leads with 24.5K views and &gt;500 likes.</a:t>
            </a:r>
          </a:p>
          <a:p>
            <a:pPr lvl="0"/>
            <a:r>
              <a:rPr/>
              <a:t>Short-form and Canada-specific cuts (uploaded 16 Sep) trail in impressions but keep ~2% engagement, indicating consistent resonance.</a:t>
            </a:r>
          </a:p>
          <a:p>
            <a:pPr lvl="0"/>
            <a:r>
              <a:rPr/>
              <a:t>“To Those Who Can” over-indexes on engagement (4.14%) vs. reach, signaling a potential storytelling asset for targeted placements.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Metrics Snapshot (YouTube, refreshed 19 Sep 2025)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00"/>
                <a:gridCol w="850900"/>
                <a:gridCol w="850900"/>
                <a:gridCol w="850900"/>
                <a:gridCol w="850900"/>
                <a:gridCol w="8509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Upload (UTC)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Engagement %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Ready Set Ford | Ford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2025-09-10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60s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24,549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2.05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Ready Set Ford™ (Canada)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2025-09-16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60s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Those Who Can | Ford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2025-09-10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3,626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Ready Set Ford™ (Shorts)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2025-09-16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60s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1.99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Up to the Task | Ford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2025-09-10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4,550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1.93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Sources: </a:t>
            </a:r>
            <a:r>
              <a:rPr i="1">
                <a:latin typeface="Courier"/>
              </a:rPr>
              <a:t>data/external/youtube_metrics.csv</a:t>
            </a:r>
            <a:r>
              <a:rPr i="1"/>
              <a:t> generated via </a:t>
            </a:r>
            <a:r>
              <a:rPr i="1">
                <a:latin typeface="Courier"/>
              </a:rPr>
              <a:t>scripts/summarize_youtube_metadata.py</a:t>
            </a:r>
            <a:r>
              <a:rPr i="1"/>
              <a:t>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Digital Pulse – Twitter Listening (Ready Set Ford)</a:t>
            </a:r>
          </a:p>
        </p:txBody>
      </p:sp>
      <p:pic>
        <p:nvPicPr>
          <p:cNvPr descr="fig:  visuals/twitter_readysetford_top_hashtag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Top Ready Set Ford hashtags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2025-09-20T10:58:10Z</dcterms:created>
  <dcterms:modified xsi:type="dcterms:W3CDTF">2025-09-20T10:58:10Z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