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bookmarkIdSeed="3">
  <p:sldMasterIdLst>
    <p:sldMasterId id="2147483660" r:id="rId1"/>
  </p:sldMasterIdLst>
  <p:notesMasterIdLst>
    <p:notesMasterId r:id="rId11"/>
  </p:notesMasterIdLst>
  <p:sldIdLst>
    <p:sldId id="257" r:id="rId2"/>
    <p:sldId id="273" r:id="rId3"/>
    <p:sldId id="259" r:id="rId4"/>
    <p:sldId id="260" r:id="rId5"/>
    <p:sldId id="261"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00" userDrawn="1">
          <p15:clr>
            <a:srgbClr val="A4A3A4"/>
          </p15:clr>
        </p15:guide>
        <p15:guide id="2" orient="horz" pos="177">
          <p15:clr>
            <a:srgbClr val="A4A3A4"/>
          </p15:clr>
        </p15:guide>
        <p15:guide id="3" orient="horz" pos="3024" userDrawn="1">
          <p15:clr>
            <a:srgbClr val="A4A3A4"/>
          </p15:clr>
        </p15:guide>
        <p15:guide id="4" orient="horz" pos="552">
          <p15:clr>
            <a:srgbClr val="A4A3A4"/>
          </p15:clr>
        </p15:guide>
        <p15:guide id="5" orient="horz" pos="445">
          <p15:clr>
            <a:srgbClr val="A4A3A4"/>
          </p15:clr>
        </p15:guide>
        <p15:guide id="6" orient="horz" pos="1632" userDrawn="1">
          <p15:clr>
            <a:srgbClr val="A4A3A4"/>
          </p15:clr>
        </p15:guide>
        <p15:guide id="7" pos="5448" userDrawn="1">
          <p15:clr>
            <a:srgbClr val="A4A3A4"/>
          </p15:clr>
        </p15:guide>
        <p15:guide id="8" pos="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A1B6"/>
    <a:srgbClr val="6324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23" autoAdjust="0"/>
    <p:restoredTop sz="99878" autoAdjust="0"/>
  </p:normalViewPr>
  <p:slideViewPr>
    <p:cSldViewPr snapToGrid="0">
      <p:cViewPr varScale="1">
        <p:scale>
          <a:sx n="111" d="100"/>
          <a:sy n="111" d="100"/>
        </p:scale>
        <p:origin x="1626" y="96"/>
      </p:cViewPr>
      <p:guideLst>
        <p:guide orient="horz" pos="4200"/>
        <p:guide orient="horz" pos="177"/>
        <p:guide orient="horz" pos="3024"/>
        <p:guide orient="horz" pos="552"/>
        <p:guide orient="horz" pos="445"/>
        <p:guide orient="horz" pos="1632"/>
        <p:guide pos="5448"/>
        <p:guide pos="216"/>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C873B-7B57-3341-A11C-31BC19C67173}" type="datetimeFigureOut">
              <a:rPr lang="en-US" smtClean="0"/>
              <a:t>8/15/2023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D8968-BF7E-2846-84F4-F772D319BA94}" type="slidenum">
              <a:rPr lang="en-US" smtClean="0"/>
              <a:t>‹#›</a:t>
            </a:fld>
            <a:endParaRPr lang="en-US"/>
          </a:p>
        </p:txBody>
      </p:sp>
    </p:spTree>
    <p:extLst>
      <p:ext uri="{BB962C8B-B14F-4D97-AF65-F5344CB8AC3E}">
        <p14:creationId xmlns:p14="http://schemas.microsoft.com/office/powerpoint/2010/main" val="880019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3</a:t>
            </a:fld>
            <a:endParaRPr lang="en-US"/>
          </a:p>
        </p:txBody>
      </p:sp>
    </p:spTree>
    <p:extLst>
      <p:ext uri="{BB962C8B-B14F-4D97-AF65-F5344CB8AC3E}">
        <p14:creationId xmlns:p14="http://schemas.microsoft.com/office/powerpoint/2010/main" val="77585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4</a:t>
            </a:fld>
            <a:endParaRPr lang="en-US"/>
          </a:p>
        </p:txBody>
      </p:sp>
    </p:spTree>
    <p:extLst>
      <p:ext uri="{BB962C8B-B14F-4D97-AF65-F5344CB8AC3E}">
        <p14:creationId xmlns:p14="http://schemas.microsoft.com/office/powerpoint/2010/main" val="172969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5</a:t>
            </a:fld>
            <a:endParaRPr lang="en-US"/>
          </a:p>
        </p:txBody>
      </p:sp>
    </p:spTree>
    <p:extLst>
      <p:ext uri="{BB962C8B-B14F-4D97-AF65-F5344CB8AC3E}">
        <p14:creationId xmlns:p14="http://schemas.microsoft.com/office/powerpoint/2010/main" val="3179532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6</a:t>
            </a:fld>
            <a:endParaRPr lang="en-US"/>
          </a:p>
        </p:txBody>
      </p:sp>
    </p:spTree>
    <p:extLst>
      <p:ext uri="{BB962C8B-B14F-4D97-AF65-F5344CB8AC3E}">
        <p14:creationId xmlns:p14="http://schemas.microsoft.com/office/powerpoint/2010/main" val="404428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7</a:t>
            </a:fld>
            <a:endParaRPr lang="en-US"/>
          </a:p>
        </p:txBody>
      </p:sp>
    </p:spTree>
    <p:extLst>
      <p:ext uri="{BB962C8B-B14F-4D97-AF65-F5344CB8AC3E}">
        <p14:creationId xmlns:p14="http://schemas.microsoft.com/office/powerpoint/2010/main" val="923142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8</a:t>
            </a:fld>
            <a:endParaRPr lang="en-US"/>
          </a:p>
        </p:txBody>
      </p:sp>
    </p:spTree>
    <p:extLst>
      <p:ext uri="{BB962C8B-B14F-4D97-AF65-F5344CB8AC3E}">
        <p14:creationId xmlns:p14="http://schemas.microsoft.com/office/powerpoint/2010/main" val="4280118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9</a:t>
            </a:fld>
            <a:endParaRPr lang="en-US"/>
          </a:p>
        </p:txBody>
      </p:sp>
    </p:spTree>
    <p:extLst>
      <p:ext uri="{BB962C8B-B14F-4D97-AF65-F5344CB8AC3E}">
        <p14:creationId xmlns:p14="http://schemas.microsoft.com/office/powerpoint/2010/main" val="3050853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0F7C94-DB69-4537-A78A-0ED5988E7F61}"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76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E7F49B-D5D8-4396-8008-C1506961A989}"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822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4784A5-B8A5-4AB9-BECF-10864B08D1C0}"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770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11A717-B205-4CB9-8502-A8818FEB2DA7}"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014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416CD-FFA6-4D53-9E0A-319A81978071}"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380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8B9A76-E37E-4EBB-8878-64BB231B272D}" type="datetime1">
              <a:rPr lang="en-US" smtClean="0">
                <a:solidFill>
                  <a:prstClr val="black">
                    <a:tint val="75000"/>
                  </a:prstClr>
                </a:solidFill>
              </a:rPr>
              <a:pPr/>
              <a:t>8/15/2023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7" name="Slide Number Placeholder 6"/>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77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776885-6092-4F3C-87A0-0EF0A79FC64E}" type="datetime1">
              <a:rPr lang="en-US" smtClean="0">
                <a:solidFill>
                  <a:prstClr val="black">
                    <a:tint val="75000"/>
                  </a:prstClr>
                </a:solidFill>
              </a:rPr>
              <a:pPr/>
              <a:t>8/15/2023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9" name="Slide Number Placeholder 8"/>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5281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063A93-30A7-4C65-9FAD-B6E8D74A4E44}" type="datetime1">
              <a:rPr lang="en-US" smtClean="0">
                <a:solidFill>
                  <a:prstClr val="black">
                    <a:tint val="75000"/>
                  </a:prstClr>
                </a:solidFill>
              </a:rPr>
              <a:pPr/>
              <a:t>8/15/2023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5" name="Slide Number Placeholder 4"/>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741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C196A-B2A4-4474-9068-1847263D21F5}" type="datetime1">
              <a:rPr lang="en-US" smtClean="0">
                <a:solidFill>
                  <a:prstClr val="black">
                    <a:tint val="75000"/>
                  </a:prstClr>
                </a:solidFill>
              </a:rPr>
              <a:pPr/>
              <a:t>8/15/2023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4" name="Slide Number Placeholder 3"/>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067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E248C3A-DF47-46B8-A53D-F65B04645013}" type="datetime1">
              <a:rPr lang="en-US" smtClean="0">
                <a:solidFill>
                  <a:prstClr val="black">
                    <a:tint val="75000"/>
                  </a:prstClr>
                </a:solidFill>
              </a:rPr>
              <a:pPr/>
              <a:t>8/15/2023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7" name="Slide Number Placeholder 6"/>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528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1A48FDF-1DD1-4AA7-9141-B0562421DF16}" type="datetime1">
              <a:rPr lang="en-US" smtClean="0">
                <a:solidFill>
                  <a:prstClr val="black">
                    <a:tint val="75000"/>
                  </a:prstClr>
                </a:solidFill>
              </a:rPr>
              <a:pPr/>
              <a:t>8/15/2023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7" name="Slide Number Placeholder 6"/>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708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98AB996-7E54-4705-87F1-CE32B752B906}"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636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3.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808081" y="6290103"/>
            <a:ext cx="7743846" cy="377397"/>
          </a:xfrm>
          <a:prstGeom prst="rect">
            <a:avLst/>
          </a:prstGeom>
        </p:spPr>
        <p:txBody>
          <a:bodyPr vert="horz" lIns="0" tIns="0" rIns="0" bIns="0" rtlCol="0" anchor="b"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800" dirty="0">
                <a:latin typeface="Arial"/>
                <a:cs typeface="Arial"/>
              </a:rPr>
              <a:t>Copyright © 2019 Harvard Business School Publishing Corporation. All rights reserved.</a:t>
            </a:r>
          </a:p>
        </p:txBody>
      </p:sp>
      <p:sp>
        <p:nvSpPr>
          <p:cNvPr id="10" name="Title 4"/>
          <p:cNvSpPr>
            <a:spLocks noGrp="1"/>
          </p:cNvSpPr>
          <p:nvPr>
            <p:ph type="ctrTitle"/>
          </p:nvPr>
        </p:nvSpPr>
        <p:spPr>
          <a:xfrm>
            <a:off x="752397" y="1751857"/>
            <a:ext cx="8081061" cy="1777931"/>
          </a:xfrm>
        </p:spPr>
        <p:txBody>
          <a:bodyPr lIns="0" tIns="0" rIns="0" bIns="0" anchor="t" anchorCtr="0">
            <a:noAutofit/>
          </a:bodyPr>
          <a:lstStyle/>
          <a:p>
            <a:pPr marL="0" marR="0" algn="l">
              <a:lnSpc>
                <a:spcPts val="5900"/>
              </a:lnSpc>
              <a:spcBef>
                <a:spcPts val="0"/>
              </a:spcBef>
            </a:pPr>
            <a:r>
              <a:rPr lang="en-US" sz="5500" dirty="0">
                <a:solidFill>
                  <a:srgbClr val="80A1B6"/>
                </a:solidFill>
                <a:latin typeface="Arial Black" panose="020B0A04020102020204" pitchFamily="34" charset="0"/>
                <a:ea typeface="Arial Unicode MS" panose="020B0604020202020204" pitchFamily="34" charset="-128"/>
                <a:cs typeface="Arial Unicode MS" panose="020B0604020202020204" pitchFamily="34" charset="-128"/>
              </a:rPr>
              <a:t>Consumer Behavior and the Buying Process</a:t>
            </a:r>
          </a:p>
        </p:txBody>
      </p:sp>
      <p:sp>
        <p:nvSpPr>
          <p:cNvPr id="12" name="Rectangle 11"/>
          <p:cNvSpPr/>
          <p:nvPr/>
        </p:nvSpPr>
        <p:spPr>
          <a:xfrm>
            <a:off x="808081" y="4362620"/>
            <a:ext cx="7843550" cy="1366159"/>
          </a:xfrm>
          <a:prstGeom prst="rect">
            <a:avLst/>
          </a:prstGeom>
        </p:spPr>
        <p:txBody>
          <a:bodyPr wrap="square" lIns="0" tIns="0" rIns="0" bIns="0" anchor="b" anchorCtr="0">
            <a:noAutofit/>
          </a:bodyPr>
          <a:lstStyle/>
          <a:p>
            <a:pPr eaLnBrk="0" fontAlgn="base" hangingPunct="0">
              <a:lnSpc>
                <a:spcPct val="130000"/>
              </a:lnSpc>
              <a:spcBef>
                <a:spcPct val="0"/>
              </a:spcBef>
              <a:spcAft>
                <a:spcPct val="0"/>
              </a:spcAft>
            </a:pPr>
            <a:r>
              <a:rPr lang="en-US" sz="1200" dirty="0">
                <a:solidFill>
                  <a:prstClr val="black">
                    <a:lumMod val="65000"/>
                    <a:lumOff val="35000"/>
                  </a:prstClr>
                </a:solidFill>
                <a:latin typeface="Arial"/>
                <a:ea typeface="ＭＳ Ｐゴシック" pitchFamily="1" charset="-128"/>
                <a:cs typeface="Arial"/>
              </a:rPr>
              <a:t>This PowerPoint presentation was prepared by Harvard Business School Professors John T. </a:t>
            </a:r>
            <a:r>
              <a:rPr lang="en-US" sz="1200" dirty="0" err="1">
                <a:solidFill>
                  <a:prstClr val="black">
                    <a:lumMod val="65000"/>
                    <a:lumOff val="35000"/>
                  </a:prstClr>
                </a:solidFill>
                <a:latin typeface="Arial"/>
                <a:ea typeface="ＭＳ Ｐゴシック" pitchFamily="1" charset="-128"/>
                <a:cs typeface="Arial"/>
              </a:rPr>
              <a:t>Gourville</a:t>
            </a:r>
            <a:r>
              <a:rPr lang="en-US" sz="1200" dirty="0">
                <a:solidFill>
                  <a:prstClr val="black">
                    <a:lumMod val="65000"/>
                    <a:lumOff val="35000"/>
                  </a:prstClr>
                </a:solidFill>
                <a:latin typeface="Arial"/>
                <a:ea typeface="ＭＳ Ｐゴシック" pitchFamily="1" charset="-128"/>
                <a:cs typeface="Arial"/>
              </a:rPr>
              <a:t> and </a:t>
            </a:r>
            <a:br>
              <a:rPr lang="en-US" sz="1200" dirty="0">
                <a:solidFill>
                  <a:prstClr val="black">
                    <a:lumMod val="65000"/>
                    <a:lumOff val="35000"/>
                  </a:prstClr>
                </a:solidFill>
                <a:latin typeface="Arial"/>
                <a:ea typeface="ＭＳ Ｐゴシック" pitchFamily="1" charset="-128"/>
                <a:cs typeface="Arial"/>
              </a:rPr>
            </a:br>
            <a:r>
              <a:rPr lang="en-US" sz="1200" dirty="0">
                <a:solidFill>
                  <a:prstClr val="black">
                    <a:lumMod val="65000"/>
                    <a:lumOff val="35000"/>
                  </a:prstClr>
                </a:solidFill>
                <a:latin typeface="Arial"/>
                <a:ea typeface="ＭＳ Ｐゴシック" pitchFamily="1" charset="-128"/>
                <a:cs typeface="Arial"/>
              </a:rPr>
              <a:t>Michael I. Norton for the purpose of aiding classroom instructors in using </a:t>
            </a:r>
            <a:r>
              <a:rPr lang="en-US" sz="1200" i="1" dirty="0">
                <a:solidFill>
                  <a:prstClr val="black">
                    <a:lumMod val="65000"/>
                    <a:lumOff val="35000"/>
                  </a:prstClr>
                </a:solidFill>
                <a:latin typeface="Arial"/>
                <a:ea typeface="ＭＳ Ｐゴシック" pitchFamily="1" charset="-128"/>
                <a:cs typeface="Arial"/>
              </a:rPr>
              <a:t>Core Reading: Consumer Behavior </a:t>
            </a:r>
            <a:br>
              <a:rPr lang="en-US" sz="1200" i="1" dirty="0">
                <a:solidFill>
                  <a:prstClr val="black">
                    <a:lumMod val="65000"/>
                    <a:lumOff val="35000"/>
                  </a:prstClr>
                </a:solidFill>
                <a:latin typeface="Arial"/>
                <a:ea typeface="ＭＳ Ｐゴシック" pitchFamily="1" charset="-128"/>
                <a:cs typeface="Arial"/>
              </a:rPr>
            </a:br>
            <a:r>
              <a:rPr lang="en-US" sz="1200" i="1" dirty="0">
                <a:solidFill>
                  <a:prstClr val="black">
                    <a:lumMod val="65000"/>
                    <a:lumOff val="35000"/>
                  </a:prstClr>
                </a:solidFill>
                <a:latin typeface="Arial"/>
                <a:ea typeface="ＭＳ Ｐゴシック" pitchFamily="1" charset="-128"/>
                <a:cs typeface="Arial"/>
              </a:rPr>
              <a:t>and the Buying Process </a:t>
            </a:r>
            <a:r>
              <a:rPr lang="en-US" sz="1200" dirty="0">
                <a:solidFill>
                  <a:prstClr val="black">
                    <a:lumMod val="65000"/>
                    <a:lumOff val="35000"/>
                  </a:prstClr>
                </a:solidFill>
                <a:latin typeface="Arial"/>
                <a:ea typeface="ＭＳ Ｐゴシック" pitchFamily="1" charset="-128"/>
                <a:cs typeface="Arial"/>
              </a:rPr>
              <a:t>(HBP No. 8167). HBP Core Readings are developed solely as the basis for class discussion. They are not intended to serve as endorsements, sources of primary data, or illustrations of effective </a:t>
            </a:r>
            <a:br>
              <a:rPr lang="en-US" sz="1200" dirty="0">
                <a:solidFill>
                  <a:prstClr val="black">
                    <a:lumMod val="65000"/>
                    <a:lumOff val="35000"/>
                  </a:prstClr>
                </a:solidFill>
                <a:latin typeface="Arial"/>
                <a:ea typeface="ＭＳ Ｐゴシック" pitchFamily="1" charset="-128"/>
                <a:cs typeface="Arial"/>
              </a:rPr>
            </a:br>
            <a:r>
              <a:rPr lang="en-US" sz="1200" dirty="0">
                <a:solidFill>
                  <a:prstClr val="black">
                    <a:lumMod val="65000"/>
                    <a:lumOff val="35000"/>
                  </a:prstClr>
                </a:solidFill>
                <a:latin typeface="Arial"/>
                <a:ea typeface="ＭＳ Ｐゴシック" pitchFamily="1" charset="-128"/>
                <a:cs typeface="Arial"/>
              </a:rPr>
              <a:t>or ineffective management. PowerPoin</a:t>
            </a:r>
            <a:r>
              <a:rPr lang="en-US" sz="1200" spc="100" dirty="0">
                <a:solidFill>
                  <a:prstClr val="black">
                    <a:lumMod val="65000"/>
                    <a:lumOff val="35000"/>
                  </a:prstClr>
                </a:solidFill>
                <a:latin typeface="Arial"/>
                <a:ea typeface="ＭＳ Ｐゴシック" pitchFamily="1" charset="-128"/>
                <a:cs typeface="Arial"/>
              </a:rPr>
              <a:t>t</a:t>
            </a:r>
            <a:r>
              <a:rPr lang="en-US" sz="1200" baseline="30000" dirty="0">
                <a:solidFill>
                  <a:prstClr val="black">
                    <a:lumMod val="65000"/>
                    <a:lumOff val="35000"/>
                  </a:prstClr>
                </a:solidFill>
                <a:latin typeface="Arial"/>
                <a:ea typeface="ＭＳ Ｐゴシック" pitchFamily="1" charset="-128"/>
                <a:cs typeface="Arial"/>
              </a:rPr>
              <a:t>®</a:t>
            </a:r>
            <a:r>
              <a:rPr lang="en-US" sz="1200" dirty="0">
                <a:solidFill>
                  <a:prstClr val="black">
                    <a:lumMod val="65000"/>
                    <a:lumOff val="35000"/>
                  </a:prstClr>
                </a:solidFill>
                <a:latin typeface="Arial"/>
                <a:ea typeface="ＭＳ Ｐゴシック" pitchFamily="1" charset="-128"/>
                <a:cs typeface="Arial"/>
              </a:rPr>
              <a:t> is a registered trademark of Microsoft Corporation.</a:t>
            </a:r>
          </a:p>
        </p:txBody>
      </p:sp>
      <p:grpSp>
        <p:nvGrpSpPr>
          <p:cNvPr id="21" name="Group 20">
            <a:extLst>
              <a:ext uri="{FF2B5EF4-FFF2-40B4-BE49-F238E27FC236}">
                <a16:creationId xmlns:a16="http://schemas.microsoft.com/office/drawing/2014/main" id="{E13117AE-BF32-4DC7-999A-487A727905B6}"/>
              </a:ext>
            </a:extLst>
          </p:cNvPr>
          <p:cNvGrpSpPr/>
          <p:nvPr/>
        </p:nvGrpSpPr>
        <p:grpSpPr>
          <a:xfrm>
            <a:off x="-1186862" y="115794"/>
            <a:ext cx="10154400" cy="1289785"/>
            <a:chOff x="-1186862" y="115794"/>
            <a:chExt cx="10154400" cy="1289785"/>
          </a:xfrm>
        </p:grpSpPr>
        <p:grpSp>
          <p:nvGrpSpPr>
            <p:cNvPr id="22" name="Group 21">
              <a:extLst>
                <a:ext uri="{FF2B5EF4-FFF2-40B4-BE49-F238E27FC236}">
                  <a16:creationId xmlns:a16="http://schemas.microsoft.com/office/drawing/2014/main" id="{7C944E8C-D301-4979-B886-D00B249D9A52}"/>
                </a:ext>
              </a:extLst>
            </p:cNvPr>
            <p:cNvGrpSpPr/>
            <p:nvPr/>
          </p:nvGrpSpPr>
          <p:grpSpPr>
            <a:xfrm>
              <a:off x="-1186862" y="246255"/>
              <a:ext cx="10035361" cy="523220"/>
              <a:chOff x="-1186862" y="246255"/>
              <a:chExt cx="10035361" cy="523220"/>
            </a:xfrm>
          </p:grpSpPr>
          <p:pic>
            <p:nvPicPr>
              <p:cNvPr id="25" name="Picture 24" descr="orange_bar.png">
                <a:extLst>
                  <a:ext uri="{FF2B5EF4-FFF2-40B4-BE49-F238E27FC236}">
                    <a16:creationId xmlns:a16="http://schemas.microsoft.com/office/drawing/2014/main" id="{6C21B185-D34C-4DFE-9816-88A5AD418C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26" name="TextBox 25">
                <a:extLst>
                  <a:ext uri="{FF2B5EF4-FFF2-40B4-BE49-F238E27FC236}">
                    <a16:creationId xmlns:a16="http://schemas.microsoft.com/office/drawing/2014/main" id="{DDA9E92E-947F-40B2-BB03-DD66D5D3CAA5}"/>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7" name="Picture 26" descr="HBpub_rgb.eps">
                <a:extLst>
                  <a:ext uri="{FF2B5EF4-FFF2-40B4-BE49-F238E27FC236}">
                    <a16:creationId xmlns:a16="http://schemas.microsoft.com/office/drawing/2014/main" id="{6D2DCC25-B22A-4366-B152-1763F6C830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23" name="Rectangle 22">
              <a:extLst>
                <a:ext uri="{FF2B5EF4-FFF2-40B4-BE49-F238E27FC236}">
                  <a16:creationId xmlns:a16="http://schemas.microsoft.com/office/drawing/2014/main" id="{9A59534E-F46D-4B29-BB62-109F7C8FF972}"/>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DA283AC-03FA-4611-8699-6D5EF7CFAE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2" name="TextBox 1">
            <a:extLst>
              <a:ext uri="{FF2B5EF4-FFF2-40B4-BE49-F238E27FC236}">
                <a16:creationId xmlns:a16="http://schemas.microsoft.com/office/drawing/2014/main" id="{FC4E5511-3398-4518-BE4C-A2D74E98F663}"/>
              </a:ext>
            </a:extLst>
          </p:cNvPr>
          <p:cNvSpPr txBox="1"/>
          <p:nvPr/>
        </p:nvSpPr>
        <p:spPr>
          <a:xfrm>
            <a:off x="719105" y="6105437"/>
            <a:ext cx="2263248" cy="369332"/>
          </a:xfrm>
          <a:prstGeom prst="rect">
            <a:avLst/>
          </a:prstGeom>
          <a:noFill/>
        </p:spPr>
        <p:txBody>
          <a:bodyPr wrap="none" rtlCol="0">
            <a:spAutoFit/>
          </a:bodyPr>
          <a:lstStyle/>
          <a:p>
            <a:r>
              <a:rPr lang="en-US"/>
              <a:t>HBP Product No. 8170</a:t>
            </a:r>
          </a:p>
        </p:txBody>
      </p:sp>
    </p:spTree>
    <p:extLst>
      <p:ext uri="{BB962C8B-B14F-4D97-AF65-F5344CB8AC3E}">
        <p14:creationId xmlns:p14="http://schemas.microsoft.com/office/powerpoint/2010/main" val="370749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4089-CF78-446F-9F0C-0AA7E5F98C72}"/>
              </a:ext>
            </a:extLst>
          </p:cNvPr>
          <p:cNvSpPr>
            <a:spLocks noGrp="1"/>
          </p:cNvSpPr>
          <p:nvPr>
            <p:ph type="title"/>
          </p:nvPr>
        </p:nvSpPr>
        <p:spPr/>
        <p:txBody>
          <a:bodyPr/>
          <a:lstStyle/>
          <a:p>
            <a:pPr algn="l"/>
            <a:r>
              <a:rPr lang="en-US">
                <a:solidFill>
                  <a:srgbClr val="FF0000"/>
                </a:solidFill>
              </a:rPr>
              <a:t>Note to Instructors</a:t>
            </a:r>
          </a:p>
        </p:txBody>
      </p:sp>
      <p:sp>
        <p:nvSpPr>
          <p:cNvPr id="3" name="Content Placeholder 2">
            <a:extLst>
              <a:ext uri="{FF2B5EF4-FFF2-40B4-BE49-F238E27FC236}">
                <a16:creationId xmlns:a16="http://schemas.microsoft.com/office/drawing/2014/main" id="{194F39B3-6635-46DE-9EF4-B3D888542CBF}"/>
              </a:ext>
            </a:extLst>
          </p:cNvPr>
          <p:cNvSpPr>
            <a:spLocks noGrp="1"/>
          </p:cNvSpPr>
          <p:nvPr>
            <p:ph idx="1"/>
          </p:nvPr>
        </p:nvSpPr>
        <p:spPr>
          <a:ln>
            <a:solidFill>
              <a:srgbClr val="FF0000"/>
            </a:solidFill>
          </a:ln>
        </p:spPr>
        <p:txBody>
          <a:bodyPr/>
          <a:lstStyle/>
          <a:p>
            <a:pPr marL="0" indent="0">
              <a:buNone/>
            </a:pPr>
            <a:endParaRPr lang="en-US"/>
          </a:p>
          <a:p>
            <a:pPr marL="0" indent="0">
              <a:buNone/>
            </a:pPr>
            <a:endParaRPr lang="en-US"/>
          </a:p>
          <a:p>
            <a:pPr marL="0" indent="0">
              <a:buNone/>
            </a:pPr>
            <a:endParaRPr lang="en-US"/>
          </a:p>
          <a:p>
            <a:pPr marL="0" indent="230188">
              <a:buNone/>
            </a:pPr>
            <a:r>
              <a:rPr lang="en-US"/>
              <a:t>Please treat the information in this presentation as you </a:t>
            </a:r>
          </a:p>
          <a:p>
            <a:pPr marL="0" indent="230188">
              <a:buNone/>
            </a:pPr>
            <a:r>
              <a:rPr lang="en-US"/>
              <a:t>would a teaching note.</a:t>
            </a:r>
          </a:p>
          <a:p>
            <a:pPr marL="0" indent="230188">
              <a:buNone/>
            </a:pPr>
            <a:endParaRPr lang="en-US"/>
          </a:p>
          <a:p>
            <a:pPr marL="0" indent="230188" algn="ctr">
              <a:buNone/>
            </a:pPr>
            <a:r>
              <a:rPr lang="en-US" sz="3200"/>
              <a:t>DO NOT COPY OR POST</a:t>
            </a:r>
          </a:p>
        </p:txBody>
      </p:sp>
      <p:sp>
        <p:nvSpPr>
          <p:cNvPr id="4" name="Footer Placeholder 3">
            <a:extLst>
              <a:ext uri="{FF2B5EF4-FFF2-40B4-BE49-F238E27FC236}">
                <a16:creationId xmlns:a16="http://schemas.microsoft.com/office/drawing/2014/main" id="{1536F1FB-C7FF-4690-80AE-D1C665B7AEF9}"/>
              </a:ext>
            </a:extLst>
          </p:cNvPr>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Tree>
    <p:extLst>
      <p:ext uri="{BB962C8B-B14F-4D97-AF65-F5344CB8AC3E}">
        <p14:creationId xmlns:p14="http://schemas.microsoft.com/office/powerpoint/2010/main" val="50283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Primarily Cognitive Appeal: </a:t>
            </a:r>
            <a:br>
              <a:rPr lang="en-US" sz="2400" dirty="0">
                <a:latin typeface="Arial" charset="0"/>
                <a:ea typeface="Arial" charset="0"/>
                <a:cs typeface="Arial" charset="0"/>
              </a:rPr>
            </a:br>
            <a:r>
              <a:rPr lang="en-US" sz="2400" dirty="0">
                <a:latin typeface="Arial" charset="0"/>
                <a:ea typeface="Arial" charset="0"/>
                <a:cs typeface="Arial" charset="0"/>
              </a:rPr>
              <a:t>McCormick Spice Advertisement</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John T. </a:t>
            </a:r>
            <a:r>
              <a:rPr lang="en-US" sz="800" dirty="0" err="1">
                <a:solidFill>
                  <a:srgbClr val="7F7F7F"/>
                </a:solidFill>
                <a:latin typeface="Arial"/>
                <a:cs typeface="Arial"/>
              </a:rPr>
              <a:t>Gourville</a:t>
            </a:r>
            <a:r>
              <a:rPr lang="en-US" sz="800" dirty="0">
                <a:solidFill>
                  <a:srgbClr val="7F7F7F"/>
                </a:solidFill>
                <a:latin typeface="Arial"/>
                <a:cs typeface="Arial"/>
              </a:rPr>
              <a:t> and Michael I. Norton, </a:t>
            </a:r>
            <a:r>
              <a:rPr lang="en-US" sz="800" i="1" dirty="0">
                <a:solidFill>
                  <a:srgbClr val="7F7F7F"/>
                </a:solidFill>
                <a:latin typeface="Arial"/>
                <a:cs typeface="Arial"/>
              </a:rPr>
              <a:t>Core Reading: Consumer Behavior and the Buying Process</a:t>
            </a:r>
            <a:r>
              <a:rPr lang="en-US" sz="800" dirty="0">
                <a:solidFill>
                  <a:srgbClr val="7F7F7F"/>
                </a:solidFill>
                <a:latin typeface="Arial"/>
                <a:cs typeface="Arial"/>
              </a:rPr>
              <a:t>, HBP No. 8167 (Boston: Harvard Business School Publishing, 2019). </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sp>
        <p:nvSpPr>
          <p:cNvPr id="2" name="Rectangle 1">
            <a:extLst>
              <a:ext uri="{FF2B5EF4-FFF2-40B4-BE49-F238E27FC236}">
                <a16:creationId xmlns:a16="http://schemas.microsoft.com/office/drawing/2014/main" id="{C779EB7B-56D8-481D-B665-55E15B6093E2}"/>
              </a:ext>
            </a:extLst>
          </p:cNvPr>
          <p:cNvSpPr/>
          <p:nvPr/>
        </p:nvSpPr>
        <p:spPr>
          <a:xfrm>
            <a:off x="264189" y="6088772"/>
            <a:ext cx="8975295" cy="215444"/>
          </a:xfrm>
          <a:prstGeom prst="rect">
            <a:avLst/>
          </a:prstGeom>
        </p:spPr>
        <p:txBody>
          <a:bodyPr wrap="square">
            <a:spAutoFit/>
          </a:bodyPr>
          <a:lstStyle/>
          <a:p>
            <a:pPr>
              <a:spcBef>
                <a:spcPts val="600"/>
              </a:spcBef>
              <a:spcAft>
                <a:spcPts val="1800"/>
              </a:spcAft>
            </a:pP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Source: McCormick &amp; Co., Inc. © 2006.</a:t>
            </a:r>
          </a:p>
        </p:txBody>
      </p:sp>
      <p:pic>
        <p:nvPicPr>
          <p:cNvPr id="21" name="Picture 20">
            <a:extLst>
              <a:ext uri="{FF2B5EF4-FFF2-40B4-BE49-F238E27FC236}">
                <a16:creationId xmlns:a16="http://schemas.microsoft.com/office/drawing/2014/main" id="{3F6B6BC3-5F26-4D07-8B9A-9ADA6E280B3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3034393" y="1841511"/>
            <a:ext cx="2908300" cy="4013200"/>
          </a:xfrm>
          <a:prstGeom prst="rect">
            <a:avLst/>
          </a:prstGeom>
          <a:noFill/>
          <a:ln>
            <a:noFill/>
          </a:ln>
          <a:effectLst>
            <a:outerShdw blurRad="76200" dist="12700" dir="2700000" algn="ctr" rotWithShape="0">
              <a:prstClr val="black">
                <a:alpha val="40000"/>
              </a:prstClr>
            </a:outerShdw>
          </a:effectLst>
        </p:spPr>
      </p:pic>
    </p:spTree>
    <p:extLst>
      <p:ext uri="{BB962C8B-B14F-4D97-AF65-F5344CB8AC3E}">
        <p14:creationId xmlns:p14="http://schemas.microsoft.com/office/powerpoint/2010/main" val="2967594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A Blend of Cognitive and Emotional Appeal: </a:t>
            </a:r>
            <a:br>
              <a:rPr lang="en-US" sz="2400" dirty="0">
                <a:latin typeface="Arial" charset="0"/>
                <a:ea typeface="Arial" charset="0"/>
                <a:cs typeface="Arial" charset="0"/>
              </a:rPr>
            </a:br>
            <a:r>
              <a:rPr lang="en-US" sz="2400" dirty="0">
                <a:latin typeface="Arial" charset="0"/>
                <a:ea typeface="Arial" charset="0"/>
                <a:cs typeface="Arial" charset="0"/>
              </a:rPr>
              <a:t>Ram Truck Advertisement</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John T. </a:t>
            </a:r>
            <a:r>
              <a:rPr lang="en-US" sz="800" dirty="0" err="1">
                <a:solidFill>
                  <a:srgbClr val="7F7F7F"/>
                </a:solidFill>
                <a:latin typeface="Arial"/>
                <a:cs typeface="Arial"/>
              </a:rPr>
              <a:t>Gourville</a:t>
            </a:r>
            <a:r>
              <a:rPr lang="en-US" sz="800" dirty="0">
                <a:solidFill>
                  <a:srgbClr val="7F7F7F"/>
                </a:solidFill>
                <a:latin typeface="Arial"/>
                <a:cs typeface="Arial"/>
              </a:rPr>
              <a:t> and Michael I. Norton, </a:t>
            </a:r>
            <a:r>
              <a:rPr lang="en-US" sz="800" i="1" dirty="0">
                <a:solidFill>
                  <a:srgbClr val="7F7F7F"/>
                </a:solidFill>
                <a:latin typeface="Arial"/>
                <a:cs typeface="Arial"/>
              </a:rPr>
              <a:t>Core Reading: Consumer Behavior and the Buying Process</a:t>
            </a:r>
            <a:r>
              <a:rPr lang="en-US" sz="800" dirty="0">
                <a:solidFill>
                  <a:srgbClr val="7F7F7F"/>
                </a:solidFill>
                <a:latin typeface="Arial"/>
                <a:cs typeface="Arial"/>
              </a:rPr>
              <a:t>, HBP No. 8167 (Boston: Harvard Business School Publishing, 2019). </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sp>
        <p:nvSpPr>
          <p:cNvPr id="2" name="Rectangle 1">
            <a:extLst>
              <a:ext uri="{FF2B5EF4-FFF2-40B4-BE49-F238E27FC236}">
                <a16:creationId xmlns:a16="http://schemas.microsoft.com/office/drawing/2014/main" id="{C779EB7B-56D8-481D-B665-55E15B6093E2}"/>
              </a:ext>
            </a:extLst>
          </p:cNvPr>
          <p:cNvSpPr/>
          <p:nvPr/>
        </p:nvSpPr>
        <p:spPr>
          <a:xfrm>
            <a:off x="234693" y="5974851"/>
            <a:ext cx="8975295" cy="215444"/>
          </a:xfrm>
          <a:prstGeom prst="rect">
            <a:avLst/>
          </a:prstGeom>
        </p:spPr>
        <p:txBody>
          <a:bodyPr wrap="square">
            <a:spAutoFit/>
          </a:bodyPr>
          <a:lstStyle/>
          <a:p>
            <a:pPr>
              <a:spcBef>
                <a:spcPts val="600"/>
              </a:spcBef>
              <a:spcAft>
                <a:spcPts val="1800"/>
              </a:spcAft>
            </a:pP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Source: “Horsepower National Park,” Ram Trucks advertisement, reproduced by permission of Chrysler Group LLC.</a:t>
            </a:r>
            <a:endParaRPr lang="en-US" sz="800" dirty="0">
              <a:solidFill>
                <a:srgbClr val="808080"/>
              </a:solidFill>
              <a:effectLst/>
              <a:latin typeface="Arial" panose="020B0604020202020204" pitchFamily="34" charset="0"/>
              <a:ea typeface="MS Mincho" panose="02020609040205080304" pitchFamily="49" charset="-128"/>
              <a:cs typeface="Times New Roman" panose="02020603050405020304" pitchFamily="18" charset="0"/>
            </a:endParaRPr>
          </a:p>
        </p:txBody>
      </p:sp>
      <p:pic>
        <p:nvPicPr>
          <p:cNvPr id="16" name="Picture 15">
            <a:extLst>
              <a:ext uri="{FF2B5EF4-FFF2-40B4-BE49-F238E27FC236}">
                <a16:creationId xmlns:a16="http://schemas.microsoft.com/office/drawing/2014/main" id="{B2A730F5-A4CD-4A0B-88D2-A530588DA623}"/>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099790" y="1897553"/>
            <a:ext cx="5245100" cy="3940913"/>
          </a:xfrm>
          <a:prstGeom prst="rect">
            <a:avLst/>
          </a:prstGeom>
          <a:noFill/>
          <a:ln>
            <a:noFill/>
          </a:ln>
          <a:effectLst>
            <a:outerShdw blurRad="76200" dist="12700" dir="2700000" algn="t" rotWithShape="0">
              <a:prstClr val="black">
                <a:alpha val="40000"/>
              </a:prstClr>
            </a:outerShdw>
          </a:effectLst>
        </p:spPr>
      </p:pic>
    </p:spTree>
    <p:extLst>
      <p:ext uri="{BB962C8B-B14F-4D97-AF65-F5344CB8AC3E}">
        <p14:creationId xmlns:p14="http://schemas.microsoft.com/office/powerpoint/2010/main" val="1464531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“Precision Parking”: </a:t>
            </a:r>
            <a:br>
              <a:rPr lang="en-US" sz="2400" dirty="0">
                <a:latin typeface="Arial" charset="0"/>
                <a:ea typeface="Arial" charset="0"/>
                <a:cs typeface="Arial" charset="0"/>
              </a:rPr>
            </a:br>
            <a:r>
              <a:rPr lang="en-US" sz="2400" dirty="0">
                <a:latin typeface="Arial" charset="0"/>
                <a:ea typeface="Arial" charset="0"/>
                <a:cs typeface="Arial" charset="0"/>
              </a:rPr>
              <a:t>Advertising with Primarily Emotional Appeal</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John T. </a:t>
            </a:r>
            <a:r>
              <a:rPr lang="en-US" sz="800" dirty="0" err="1">
                <a:solidFill>
                  <a:srgbClr val="7F7F7F"/>
                </a:solidFill>
                <a:latin typeface="Arial"/>
                <a:cs typeface="Arial"/>
              </a:rPr>
              <a:t>Gourville</a:t>
            </a:r>
            <a:r>
              <a:rPr lang="en-US" sz="800" dirty="0">
                <a:solidFill>
                  <a:srgbClr val="7F7F7F"/>
                </a:solidFill>
                <a:latin typeface="Arial"/>
                <a:cs typeface="Arial"/>
              </a:rPr>
              <a:t> and Michael I. Norton, </a:t>
            </a:r>
            <a:r>
              <a:rPr lang="en-US" sz="800" i="1" dirty="0">
                <a:solidFill>
                  <a:srgbClr val="7F7F7F"/>
                </a:solidFill>
                <a:latin typeface="Arial"/>
                <a:cs typeface="Arial"/>
              </a:rPr>
              <a:t>Core Reading: Consumer Behavior and the Buying Process</a:t>
            </a:r>
            <a:r>
              <a:rPr lang="en-US" sz="800" dirty="0">
                <a:solidFill>
                  <a:srgbClr val="7F7F7F"/>
                </a:solidFill>
                <a:latin typeface="Arial"/>
                <a:cs typeface="Arial"/>
              </a:rPr>
              <a:t>, HBP No. 8167 (Boston: Harvard Business School Publishing, 2019). </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sp>
        <p:nvSpPr>
          <p:cNvPr id="2" name="Rectangle 1">
            <a:extLst>
              <a:ext uri="{FF2B5EF4-FFF2-40B4-BE49-F238E27FC236}">
                <a16:creationId xmlns:a16="http://schemas.microsoft.com/office/drawing/2014/main" id="{C779EB7B-56D8-481D-B665-55E15B6093E2}"/>
              </a:ext>
            </a:extLst>
          </p:cNvPr>
          <p:cNvSpPr/>
          <p:nvPr/>
        </p:nvSpPr>
        <p:spPr>
          <a:xfrm>
            <a:off x="234693" y="5974851"/>
            <a:ext cx="8975295" cy="215444"/>
          </a:xfrm>
          <a:prstGeom prst="rect">
            <a:avLst/>
          </a:prstGeom>
        </p:spPr>
        <p:txBody>
          <a:bodyPr wrap="square">
            <a:spAutoFit/>
          </a:bodyPr>
          <a:lstStyle/>
          <a:p>
            <a:pPr>
              <a:spcBef>
                <a:spcPts val="600"/>
              </a:spcBef>
              <a:spcAft>
                <a:spcPts val="1800"/>
              </a:spcAft>
            </a:pPr>
            <a:r>
              <a:rPr lang="fr-FR"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Source : VW ad 2012, https://www.adsoftheworld.com/media/print/volkswagen_hedgehog_and_fish, accessed December 10, 2019.</a:t>
            </a:r>
            <a:endParaRPr lang="en-US" sz="800" dirty="0">
              <a:solidFill>
                <a:srgbClr val="808080"/>
              </a:solidFill>
              <a:effectLst/>
              <a:latin typeface="Arial" panose="020B0604020202020204" pitchFamily="34" charset="0"/>
              <a:ea typeface="MS Mincho" panose="02020609040205080304" pitchFamily="49" charset="-128"/>
              <a:cs typeface="Times New Roman" panose="02020603050405020304" pitchFamily="18" charset="0"/>
            </a:endParaRPr>
          </a:p>
        </p:txBody>
      </p:sp>
      <p:pic>
        <p:nvPicPr>
          <p:cNvPr id="21" name="Picture 20">
            <a:extLst>
              <a:ext uri="{FF2B5EF4-FFF2-40B4-BE49-F238E27FC236}">
                <a16:creationId xmlns:a16="http://schemas.microsoft.com/office/drawing/2014/main" id="{42D0C71E-C706-470A-9937-936E7A8402F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540510" y="1880163"/>
            <a:ext cx="5584190" cy="3756489"/>
          </a:xfrm>
          <a:prstGeom prst="rect">
            <a:avLst/>
          </a:prstGeom>
          <a:noFill/>
          <a:ln>
            <a:noFill/>
          </a:ln>
          <a:effectLst>
            <a:outerShdw blurRad="76200" dist="12700" dir="2700000" algn="t" rotWithShape="0">
              <a:prstClr val="black">
                <a:alpha val="40000"/>
              </a:prstClr>
            </a:outerShdw>
          </a:effectLst>
        </p:spPr>
      </p:pic>
    </p:spTree>
    <p:extLst>
      <p:ext uri="{BB962C8B-B14F-4D97-AF65-F5344CB8AC3E}">
        <p14:creationId xmlns:p14="http://schemas.microsoft.com/office/powerpoint/2010/main" val="2181332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Making Comparisons</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John T. </a:t>
            </a:r>
            <a:r>
              <a:rPr lang="en-US" sz="800" dirty="0" err="1">
                <a:solidFill>
                  <a:srgbClr val="7F7F7F"/>
                </a:solidFill>
                <a:latin typeface="Arial"/>
                <a:cs typeface="Arial"/>
              </a:rPr>
              <a:t>Gourville</a:t>
            </a:r>
            <a:r>
              <a:rPr lang="en-US" sz="800" dirty="0">
                <a:solidFill>
                  <a:srgbClr val="7F7F7F"/>
                </a:solidFill>
                <a:latin typeface="Arial"/>
                <a:cs typeface="Arial"/>
              </a:rPr>
              <a:t> and Michael I. Norton, </a:t>
            </a:r>
            <a:r>
              <a:rPr lang="en-US" sz="800" i="1" dirty="0">
                <a:solidFill>
                  <a:srgbClr val="7F7F7F"/>
                </a:solidFill>
                <a:latin typeface="Arial"/>
                <a:cs typeface="Arial"/>
              </a:rPr>
              <a:t>Core Reading: Consumer Behavior and the Buying Process</a:t>
            </a:r>
            <a:r>
              <a:rPr lang="en-US" sz="800" dirty="0">
                <a:solidFill>
                  <a:srgbClr val="7F7F7F"/>
                </a:solidFill>
                <a:latin typeface="Arial"/>
                <a:cs typeface="Arial"/>
              </a:rPr>
              <a:t>, HBP No. 8167 (Boston: Harvard Business School Publishing, 2019). </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sp>
        <p:nvSpPr>
          <p:cNvPr id="2" name="Rectangle 1">
            <a:extLst>
              <a:ext uri="{FF2B5EF4-FFF2-40B4-BE49-F238E27FC236}">
                <a16:creationId xmlns:a16="http://schemas.microsoft.com/office/drawing/2014/main" id="{C779EB7B-56D8-481D-B665-55E15B6093E2}"/>
              </a:ext>
            </a:extLst>
          </p:cNvPr>
          <p:cNvSpPr/>
          <p:nvPr/>
        </p:nvSpPr>
        <p:spPr>
          <a:xfrm>
            <a:off x="234693" y="5974851"/>
            <a:ext cx="8975295" cy="215444"/>
          </a:xfrm>
          <a:prstGeom prst="rect">
            <a:avLst/>
          </a:prstGeom>
        </p:spPr>
        <p:txBody>
          <a:bodyPr wrap="square">
            <a:spAutoFit/>
          </a:bodyPr>
          <a:lstStyle/>
          <a:p>
            <a:pPr>
              <a:spcBef>
                <a:spcPts val="600"/>
              </a:spcBef>
              <a:spcAft>
                <a:spcPts val="1800"/>
              </a:spcAft>
            </a:pPr>
            <a:r>
              <a:rPr lang="fr-FR"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Source: Capital One.</a:t>
            </a:r>
            <a:endParaRPr lang="en-US" sz="800" dirty="0">
              <a:solidFill>
                <a:srgbClr val="808080"/>
              </a:solidFill>
              <a:effectLst/>
              <a:latin typeface="Arial" panose="020B0604020202020204" pitchFamily="34" charset="0"/>
              <a:ea typeface="MS Mincho" panose="02020609040205080304" pitchFamily="49" charset="-128"/>
              <a:cs typeface="Times New Roman" panose="02020603050405020304" pitchFamily="18" charset="0"/>
            </a:endParaRPr>
          </a:p>
        </p:txBody>
      </p:sp>
      <p:pic>
        <p:nvPicPr>
          <p:cNvPr id="16" name="Picture 15">
            <a:extLst>
              <a:ext uri="{FF2B5EF4-FFF2-40B4-BE49-F238E27FC236}">
                <a16:creationId xmlns:a16="http://schemas.microsoft.com/office/drawing/2014/main" id="{B46AFCDB-8AC1-4690-ABA4-23DD31ABB55B}"/>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716087" y="1556631"/>
            <a:ext cx="5544911" cy="4364482"/>
          </a:xfrm>
          <a:prstGeom prst="rect">
            <a:avLst/>
          </a:prstGeom>
          <a:noFill/>
          <a:ln>
            <a:noFill/>
          </a:ln>
        </p:spPr>
      </p:pic>
    </p:spTree>
    <p:extLst>
      <p:ext uri="{BB962C8B-B14F-4D97-AF65-F5344CB8AC3E}">
        <p14:creationId xmlns:p14="http://schemas.microsoft.com/office/powerpoint/2010/main" val="1815461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Buying an Automobile: From Total Set to Decision</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John T. </a:t>
            </a:r>
            <a:r>
              <a:rPr lang="en-US" sz="800" dirty="0" err="1">
                <a:solidFill>
                  <a:srgbClr val="7F7F7F"/>
                </a:solidFill>
                <a:latin typeface="Arial"/>
                <a:cs typeface="Arial"/>
              </a:rPr>
              <a:t>Gourville</a:t>
            </a:r>
            <a:r>
              <a:rPr lang="en-US" sz="800" dirty="0">
                <a:solidFill>
                  <a:srgbClr val="7F7F7F"/>
                </a:solidFill>
                <a:latin typeface="Arial"/>
                <a:cs typeface="Arial"/>
              </a:rPr>
              <a:t> and Michael I. Norton, </a:t>
            </a:r>
            <a:r>
              <a:rPr lang="en-US" sz="800" i="1" dirty="0">
                <a:solidFill>
                  <a:srgbClr val="7F7F7F"/>
                </a:solidFill>
                <a:latin typeface="Arial"/>
                <a:cs typeface="Arial"/>
              </a:rPr>
              <a:t>Core Reading: Consumer Behavior and the Buying Process</a:t>
            </a:r>
            <a:r>
              <a:rPr lang="en-US" sz="800" dirty="0">
                <a:solidFill>
                  <a:srgbClr val="7F7F7F"/>
                </a:solidFill>
                <a:latin typeface="Arial"/>
                <a:cs typeface="Arial"/>
              </a:rPr>
              <a:t>, HBP No. 8167 (Boston: Harvard Business School Publishing, 2019). </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pic>
        <p:nvPicPr>
          <p:cNvPr id="21" name="Picture 20">
            <a:extLst>
              <a:ext uri="{FF2B5EF4-FFF2-40B4-BE49-F238E27FC236}">
                <a16:creationId xmlns:a16="http://schemas.microsoft.com/office/drawing/2014/main" id="{FA43471F-9F39-49F4-B67D-A971381720CC}"/>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470216" y="2131352"/>
            <a:ext cx="8070218" cy="3259797"/>
          </a:xfrm>
          <a:prstGeom prst="rect">
            <a:avLst/>
          </a:prstGeom>
          <a:noFill/>
          <a:ln>
            <a:noFill/>
          </a:ln>
          <a:effectLst>
            <a:outerShdw blurRad="76200" dist="12700" dir="2700000" algn="t" rotWithShape="0">
              <a:prstClr val="black">
                <a:alpha val="40000"/>
              </a:prstClr>
            </a:outerShdw>
          </a:effectLst>
        </p:spPr>
      </p:pic>
    </p:spTree>
    <p:extLst>
      <p:ext uri="{BB962C8B-B14F-4D97-AF65-F5344CB8AC3E}">
        <p14:creationId xmlns:p14="http://schemas.microsoft.com/office/powerpoint/2010/main" val="2579661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Dynamics by Buyer Type Across Phases </a:t>
            </a:r>
            <a:br>
              <a:rPr lang="en-US" sz="2400" dirty="0">
                <a:latin typeface="Arial" charset="0"/>
                <a:ea typeface="Arial" charset="0"/>
                <a:cs typeface="Arial" charset="0"/>
              </a:rPr>
            </a:br>
            <a:r>
              <a:rPr lang="en-US" sz="2400" dirty="0">
                <a:latin typeface="Arial" charset="0"/>
                <a:ea typeface="Arial" charset="0"/>
                <a:cs typeface="Arial" charset="0"/>
              </a:rPr>
              <a:t>in the Purchase Process</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John T. </a:t>
            </a:r>
            <a:r>
              <a:rPr lang="en-US" sz="800" dirty="0" err="1">
                <a:solidFill>
                  <a:srgbClr val="7F7F7F"/>
                </a:solidFill>
                <a:latin typeface="Arial"/>
                <a:cs typeface="Arial"/>
              </a:rPr>
              <a:t>Gourville</a:t>
            </a:r>
            <a:r>
              <a:rPr lang="en-US" sz="800" dirty="0">
                <a:solidFill>
                  <a:srgbClr val="7F7F7F"/>
                </a:solidFill>
                <a:latin typeface="Arial"/>
                <a:cs typeface="Arial"/>
              </a:rPr>
              <a:t> and Michael I. Norton, </a:t>
            </a:r>
            <a:r>
              <a:rPr lang="en-US" sz="800" i="1" dirty="0">
                <a:solidFill>
                  <a:srgbClr val="7F7F7F"/>
                </a:solidFill>
                <a:latin typeface="Arial"/>
                <a:cs typeface="Arial"/>
              </a:rPr>
              <a:t>Core Reading: Consumer Behavior and the Buying Process</a:t>
            </a:r>
            <a:r>
              <a:rPr lang="en-US" sz="800" dirty="0">
                <a:solidFill>
                  <a:srgbClr val="7F7F7F"/>
                </a:solidFill>
                <a:latin typeface="Arial"/>
                <a:cs typeface="Arial"/>
              </a:rPr>
              <a:t>, HBP No. 8167 (Boston: Harvard Business School Publishing, 2019). </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sp>
        <p:nvSpPr>
          <p:cNvPr id="4" name="Rectangle 3">
            <a:extLst>
              <a:ext uri="{FF2B5EF4-FFF2-40B4-BE49-F238E27FC236}">
                <a16:creationId xmlns:a16="http://schemas.microsoft.com/office/drawing/2014/main" id="{4BAE2E4D-C8A0-4F0F-A608-A0BA2486ABA4}"/>
              </a:ext>
            </a:extLst>
          </p:cNvPr>
          <p:cNvSpPr/>
          <p:nvPr/>
        </p:nvSpPr>
        <p:spPr>
          <a:xfrm>
            <a:off x="265132" y="5950320"/>
            <a:ext cx="8427772" cy="338554"/>
          </a:xfrm>
          <a:prstGeom prst="rect">
            <a:avLst/>
          </a:prstGeom>
        </p:spPr>
        <p:txBody>
          <a:bodyPr wrap="square">
            <a:spAutoFit/>
          </a:bodyPr>
          <a:lstStyle/>
          <a:p>
            <a:pPr>
              <a:spcBef>
                <a:spcPts val="600"/>
              </a:spcBef>
              <a:spcAft>
                <a:spcPts val="1800"/>
              </a:spcAft>
            </a:pP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Source: Reprinted from “The Customer Has Escaped” by Paul F. Nunes and Frank V. Cespedes, </a:t>
            </a:r>
            <a:r>
              <a:rPr lang="en-US" sz="800" i="1" dirty="0">
                <a:solidFill>
                  <a:srgbClr val="808080"/>
                </a:solidFill>
                <a:latin typeface="Arial" panose="020B0604020202020204" pitchFamily="34" charset="0"/>
                <a:ea typeface="MS Mincho" panose="02020609040205080304" pitchFamily="49" charset="-128"/>
                <a:cs typeface="Times New Roman" panose="02020603050405020304" pitchFamily="18" charset="0"/>
              </a:rPr>
              <a:t>Harvard Business Review</a:t>
            </a: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 November 2003. </a:t>
            </a:r>
            <a:b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b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Copyright © 2003 by the Harvard Business Publishing Corporation; all rights reserved.</a:t>
            </a:r>
            <a:endParaRPr lang="en-US" sz="800" dirty="0">
              <a:solidFill>
                <a:srgbClr val="808080"/>
              </a:solidFill>
              <a:effectLst/>
              <a:latin typeface="Arial" panose="020B0604020202020204" pitchFamily="34" charset="0"/>
              <a:ea typeface="MS Mincho" panose="02020609040205080304" pitchFamily="49" charset="-128"/>
              <a:cs typeface="Times New Roman" panose="02020603050405020304" pitchFamily="18" charset="0"/>
            </a:endParaRPr>
          </a:p>
        </p:txBody>
      </p:sp>
      <p:pic>
        <p:nvPicPr>
          <p:cNvPr id="16" name="Picture 15">
            <a:extLst>
              <a:ext uri="{FF2B5EF4-FFF2-40B4-BE49-F238E27FC236}">
                <a16:creationId xmlns:a16="http://schemas.microsoft.com/office/drawing/2014/main" id="{0A5064A2-0E3F-41D6-8C9B-8D1E04400C5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1528578" y="1706971"/>
            <a:ext cx="5672455" cy="4175776"/>
          </a:xfrm>
          <a:prstGeom prst="rect">
            <a:avLst/>
          </a:prstGeom>
          <a:noFill/>
          <a:ln>
            <a:noFill/>
          </a:ln>
          <a:effectLst>
            <a:outerShdw blurRad="50800" dist="12700" dir="2700000" algn="tl" rotWithShape="0">
              <a:prstClr val="black">
                <a:alpha val="50000"/>
              </a:prstClr>
            </a:outerShdw>
          </a:effectLst>
        </p:spPr>
      </p:pic>
    </p:spTree>
    <p:extLst>
      <p:ext uri="{BB962C8B-B14F-4D97-AF65-F5344CB8AC3E}">
        <p14:creationId xmlns:p14="http://schemas.microsoft.com/office/powerpoint/2010/main" val="357249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The Decision-Making Process: </a:t>
            </a:r>
            <a:br>
              <a:rPr lang="en-US" sz="2400" dirty="0">
                <a:latin typeface="Arial" charset="0"/>
                <a:ea typeface="Arial" charset="0"/>
                <a:cs typeface="Arial" charset="0"/>
              </a:rPr>
            </a:br>
            <a:r>
              <a:rPr lang="en-US" sz="2400" dirty="0">
                <a:latin typeface="Arial" charset="0"/>
                <a:ea typeface="Arial" charset="0"/>
                <a:cs typeface="Arial" charset="0"/>
              </a:rPr>
              <a:t>Proactive Patients and Reactive Physicians</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John T. </a:t>
            </a:r>
            <a:r>
              <a:rPr lang="en-US" sz="800" dirty="0" err="1">
                <a:solidFill>
                  <a:srgbClr val="7F7F7F"/>
                </a:solidFill>
                <a:latin typeface="Arial"/>
                <a:cs typeface="Arial"/>
              </a:rPr>
              <a:t>Gourville</a:t>
            </a:r>
            <a:r>
              <a:rPr lang="en-US" sz="800" dirty="0">
                <a:solidFill>
                  <a:srgbClr val="7F7F7F"/>
                </a:solidFill>
                <a:latin typeface="Arial"/>
                <a:cs typeface="Arial"/>
              </a:rPr>
              <a:t> and Michael I. Norton, </a:t>
            </a:r>
            <a:r>
              <a:rPr lang="en-US" sz="800" i="1" dirty="0">
                <a:solidFill>
                  <a:srgbClr val="7F7F7F"/>
                </a:solidFill>
                <a:latin typeface="Arial"/>
                <a:cs typeface="Arial"/>
              </a:rPr>
              <a:t>Core Reading: Consumer Behavior and the Buying Process</a:t>
            </a:r>
            <a:r>
              <a:rPr lang="en-US" sz="800" dirty="0">
                <a:solidFill>
                  <a:srgbClr val="7F7F7F"/>
                </a:solidFill>
                <a:latin typeface="Arial"/>
                <a:cs typeface="Arial"/>
              </a:rPr>
              <a:t>, HBP No. 8167 (Boston: Harvard Business School Publishing, 2019). </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sp>
        <p:nvSpPr>
          <p:cNvPr id="4" name="Rectangle 3">
            <a:extLst>
              <a:ext uri="{FF2B5EF4-FFF2-40B4-BE49-F238E27FC236}">
                <a16:creationId xmlns:a16="http://schemas.microsoft.com/office/drawing/2014/main" id="{4BAE2E4D-C8A0-4F0F-A608-A0BA2486ABA4}"/>
              </a:ext>
            </a:extLst>
          </p:cNvPr>
          <p:cNvSpPr/>
          <p:nvPr/>
        </p:nvSpPr>
        <p:spPr>
          <a:xfrm>
            <a:off x="265132" y="5950320"/>
            <a:ext cx="8427772" cy="338554"/>
          </a:xfrm>
          <a:prstGeom prst="rect">
            <a:avLst/>
          </a:prstGeom>
        </p:spPr>
        <p:txBody>
          <a:bodyPr wrap="square">
            <a:spAutoFit/>
          </a:bodyPr>
          <a:lstStyle/>
          <a:p>
            <a:pPr>
              <a:spcBef>
                <a:spcPts val="600"/>
              </a:spcBef>
              <a:spcAft>
                <a:spcPts val="1800"/>
              </a:spcAft>
            </a:pP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Source: Reprinted from Harvard Business School, “PROPECIA™: Helping Make Hair Loss History,” 506-053, by Marta </a:t>
            </a:r>
            <a:r>
              <a:rPr lang="en-US" sz="800" dirty="0" err="1">
                <a:solidFill>
                  <a:srgbClr val="808080"/>
                </a:solidFill>
                <a:latin typeface="Arial" panose="020B0604020202020204" pitchFamily="34" charset="0"/>
                <a:ea typeface="MS Mincho" panose="02020609040205080304" pitchFamily="49" charset="-128"/>
                <a:cs typeface="Times New Roman" panose="02020603050405020304" pitchFamily="18" charset="0"/>
              </a:rPr>
              <a:t>Wosinska</a:t>
            </a: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 Copyright © 2004 by the President and Fellows of Harvard College; all rights reserved. </a:t>
            </a:r>
            <a:endParaRPr lang="en-US" sz="800" dirty="0">
              <a:solidFill>
                <a:srgbClr val="808080"/>
              </a:solidFill>
              <a:effectLst/>
              <a:latin typeface="Arial" panose="020B0604020202020204" pitchFamily="34" charset="0"/>
              <a:ea typeface="MS Mincho" panose="02020609040205080304" pitchFamily="49" charset="-128"/>
              <a:cs typeface="Times New Roman" panose="02020603050405020304" pitchFamily="18" charset="0"/>
            </a:endParaRPr>
          </a:p>
        </p:txBody>
      </p:sp>
      <p:pic>
        <p:nvPicPr>
          <p:cNvPr id="21" name="Picture 20">
            <a:extLst>
              <a:ext uri="{FF2B5EF4-FFF2-40B4-BE49-F238E27FC236}">
                <a16:creationId xmlns:a16="http://schemas.microsoft.com/office/drawing/2014/main" id="{5C2E4CB2-39BE-4763-BD3F-B8F3F3749A8A}"/>
              </a:ext>
            </a:extLst>
          </p:cNvPr>
          <p:cNvPicPr/>
          <p:nvPr/>
        </p:nvPicPr>
        <p:blipFill rotWithShape="1">
          <a:blip r:embed="rId6">
            <a:extLst>
              <a:ext uri="{28A0092B-C50C-407E-A947-70E740481C1C}">
                <a14:useLocalDpi xmlns:a14="http://schemas.microsoft.com/office/drawing/2010/main" val="0"/>
              </a:ext>
            </a:extLst>
          </a:blip>
          <a:srcRect l="2377" r="2178"/>
          <a:stretch/>
        </p:blipFill>
        <p:spPr bwMode="auto">
          <a:xfrm>
            <a:off x="714179" y="2018063"/>
            <a:ext cx="7638154" cy="3644762"/>
          </a:xfrm>
          <a:prstGeom prst="rect">
            <a:avLst/>
          </a:prstGeom>
          <a:noFill/>
          <a:ln>
            <a:noFill/>
          </a:ln>
          <a:effectLst>
            <a:outerShdw blurRad="76200" dist="12700" dir="2700000" algn="ctr"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788596902"/>
      </p:ext>
    </p:extLst>
  </p:cSld>
  <p:clrMapOvr>
    <a:masterClrMapping/>
  </p:clrMapOvr>
</p:sld>
</file>

<file path=ppt/theme/theme1.xml><?xml version="1.0" encoding="utf-8"?>
<a:theme xmlns:a="http://schemas.openxmlformats.org/drawingml/2006/main" name="CC_PP_updated 2_13_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CC_PP_updated 2_13_15.potx</Template>
  <TotalTime>0</TotalTime>
  <Words>705</Words>
  <Application>Microsoft Office PowerPoint</Application>
  <PresentationFormat>On-screen Show (4:3)</PresentationFormat>
  <Paragraphs>48</Paragraphs>
  <Slides>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Arial Black</vt:lpstr>
      <vt:lpstr>Calibri</vt:lpstr>
      <vt:lpstr>CC_PP_updated 2_13_15</vt:lpstr>
      <vt:lpstr>Consumer Behavior and the Buying Process</vt:lpstr>
      <vt:lpstr>Note to Instructors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2014-02-11T14:47:43Z</dcterms:created>
  <dcterms:modified xsi:type="dcterms:W3CDTF">2023-08-15T15:41:26Z</dcterms:modified>
</cp:coreProperties>
</file>