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Lst>
  <p:notesMasterIdLst>
    <p:notesMasterId r:id="rId8"/>
  </p:notesMasterIdLst>
  <p:sldIdLst>
    <p:sldId id="257" r:id="rId2"/>
    <p:sldId id="259" r:id="rId3"/>
    <p:sldId id="260" r:id="rId4"/>
    <p:sldId id="261" r:id="rId5"/>
    <p:sldId id="262" r:id="rId6"/>
    <p:sldId id="263"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200" userDrawn="1">
          <p15:clr>
            <a:srgbClr val="A4A3A4"/>
          </p15:clr>
        </p15:guide>
        <p15:guide id="2" orient="horz" pos="177">
          <p15:clr>
            <a:srgbClr val="A4A3A4"/>
          </p15:clr>
        </p15:guide>
        <p15:guide id="3" orient="horz" pos="3048" userDrawn="1">
          <p15:clr>
            <a:srgbClr val="A4A3A4"/>
          </p15:clr>
        </p15:guide>
        <p15:guide id="4" orient="horz" pos="552">
          <p15:clr>
            <a:srgbClr val="A4A3A4"/>
          </p15:clr>
        </p15:guide>
        <p15:guide id="5" orient="horz" pos="445">
          <p15:clr>
            <a:srgbClr val="A4A3A4"/>
          </p15:clr>
        </p15:guide>
        <p15:guide id="6" orient="horz" pos="1632" userDrawn="1">
          <p15:clr>
            <a:srgbClr val="A4A3A4"/>
          </p15:clr>
        </p15:guide>
        <p15:guide id="7" pos="5424" userDrawn="1">
          <p15:clr>
            <a:srgbClr val="A4A3A4"/>
          </p15:clr>
        </p15:guide>
        <p15:guide id="8" pos="2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A1B6"/>
    <a:srgbClr val="63242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563" autoAdjust="0"/>
    <p:restoredTop sz="99878" autoAdjust="0"/>
  </p:normalViewPr>
  <p:slideViewPr>
    <p:cSldViewPr snapToGrid="0">
      <p:cViewPr varScale="1">
        <p:scale>
          <a:sx n="111" d="100"/>
          <a:sy n="111" d="100"/>
        </p:scale>
        <p:origin x="1848" y="96"/>
      </p:cViewPr>
      <p:guideLst>
        <p:guide orient="horz" pos="4200"/>
        <p:guide orient="horz" pos="177"/>
        <p:guide orient="horz" pos="3048"/>
        <p:guide orient="horz" pos="552"/>
        <p:guide orient="horz" pos="445"/>
        <p:guide orient="horz" pos="1632"/>
        <p:guide pos="5424"/>
        <p:guide pos="216"/>
      </p:guideLst>
    </p:cSldViewPr>
  </p:slideViewPr>
  <p:outlineViewPr>
    <p:cViewPr>
      <p:scale>
        <a:sx n="33" d="100"/>
        <a:sy n="33" d="100"/>
      </p:scale>
      <p:origin x="0" y="0"/>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AC873B-7B57-3341-A11C-31BC19C67173}" type="datetimeFigureOut">
              <a:rPr lang="en-US" smtClean="0"/>
              <a:t>8/15/2023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3D8968-BF7E-2846-84F4-F772D319BA94}" type="slidenum">
              <a:rPr lang="en-US" smtClean="0"/>
              <a:t>‹#›</a:t>
            </a:fld>
            <a:endParaRPr lang="en-US"/>
          </a:p>
        </p:txBody>
      </p:sp>
    </p:spTree>
    <p:extLst>
      <p:ext uri="{BB962C8B-B14F-4D97-AF65-F5344CB8AC3E}">
        <p14:creationId xmlns:p14="http://schemas.microsoft.com/office/powerpoint/2010/main" val="8800199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2</a:t>
            </a:fld>
            <a:endParaRPr lang="en-US"/>
          </a:p>
        </p:txBody>
      </p:sp>
    </p:spTree>
    <p:extLst>
      <p:ext uri="{BB962C8B-B14F-4D97-AF65-F5344CB8AC3E}">
        <p14:creationId xmlns:p14="http://schemas.microsoft.com/office/powerpoint/2010/main" val="7758597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3</a:t>
            </a:fld>
            <a:endParaRPr lang="en-US"/>
          </a:p>
        </p:txBody>
      </p:sp>
    </p:spTree>
    <p:extLst>
      <p:ext uri="{BB962C8B-B14F-4D97-AF65-F5344CB8AC3E}">
        <p14:creationId xmlns:p14="http://schemas.microsoft.com/office/powerpoint/2010/main" val="11354468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4</a:t>
            </a:fld>
            <a:endParaRPr lang="en-US"/>
          </a:p>
        </p:txBody>
      </p:sp>
    </p:spTree>
    <p:extLst>
      <p:ext uri="{BB962C8B-B14F-4D97-AF65-F5344CB8AC3E}">
        <p14:creationId xmlns:p14="http://schemas.microsoft.com/office/powerpoint/2010/main" val="3533754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5</a:t>
            </a:fld>
            <a:endParaRPr lang="en-US"/>
          </a:p>
        </p:txBody>
      </p:sp>
    </p:spTree>
    <p:extLst>
      <p:ext uri="{BB962C8B-B14F-4D97-AF65-F5344CB8AC3E}">
        <p14:creationId xmlns:p14="http://schemas.microsoft.com/office/powerpoint/2010/main" val="3593341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73D8968-BF7E-2846-84F4-F772D319BA94}" type="slidenum">
              <a:rPr lang="en-US" smtClean="0"/>
              <a:t>6</a:t>
            </a:fld>
            <a:endParaRPr lang="en-US"/>
          </a:p>
        </p:txBody>
      </p:sp>
    </p:spTree>
    <p:extLst>
      <p:ext uri="{BB962C8B-B14F-4D97-AF65-F5344CB8AC3E}">
        <p14:creationId xmlns:p14="http://schemas.microsoft.com/office/powerpoint/2010/main" val="75691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90F7C94-DB69-4537-A78A-0ED5988E7F61}"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765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FE7F49B-D5D8-4396-8008-C1506961A989}"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68227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74784A5-B8A5-4AB9-BECF-10864B08D1C0}"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770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C11A717-B205-4CB9-8502-A8818FEB2DA7}"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860149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C416CD-FFA6-4D53-9E0A-319A81978071}"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3805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E8B9A76-E37E-4EBB-8878-64BB231B272D}"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6774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4776885-6092-4F3C-87A0-0EF0A79FC64E}" type="datetime1">
              <a:rPr lang="en-US" smtClean="0">
                <a:solidFill>
                  <a:prstClr val="black">
                    <a:tint val="75000"/>
                  </a:prstClr>
                </a:solidFill>
              </a:rPr>
              <a:pPr/>
              <a:t>8/15/2023</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9" name="Slide Number Placeholder 8"/>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0528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B063A93-30A7-4C65-9FAD-B6E8D74A4E44}" type="datetime1">
              <a:rPr lang="en-US" smtClean="0">
                <a:solidFill>
                  <a:prstClr val="black">
                    <a:tint val="75000"/>
                  </a:prstClr>
                </a:solidFill>
              </a:rPr>
              <a:pPr/>
              <a:t>8/15/2023</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5" name="Slide Number Placeholder 4"/>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9474154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DC196A-B2A4-4474-9068-1847263D21F5}" type="datetime1">
              <a:rPr lang="en-US" smtClean="0">
                <a:solidFill>
                  <a:prstClr val="black">
                    <a:tint val="75000"/>
                  </a:prstClr>
                </a:solidFill>
              </a:rPr>
              <a:pPr/>
              <a:t>8/15/2023</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4" name="Slide Number Placeholder 3"/>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5906786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9E248C3A-DF47-46B8-A53D-F65B04645013}"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952877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Drag picture to placeholder or click icon to add</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1A48FDF-1DD1-4AA7-9141-B0562421DF16}" type="datetime1">
              <a:rPr lang="en-US" smtClean="0">
                <a:solidFill>
                  <a:prstClr val="black">
                    <a:tint val="75000"/>
                  </a:prstClr>
                </a:solidFill>
              </a:rPr>
              <a:pPr/>
              <a:t>8/15/2023</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r>
              <a:rPr lang="en-US">
                <a:solidFill>
                  <a:prstClr val="black">
                    <a:tint val="75000"/>
                  </a:prstClr>
                </a:solidFill>
              </a:rPr>
              <a:t>Roy D. Shapiro, Core Reading: Process Analysis, HBP No. 8007 (Boston: Harvard Business School Publishing, 2013).</a:t>
            </a:r>
          </a:p>
        </p:txBody>
      </p:sp>
      <p:sp>
        <p:nvSpPr>
          <p:cNvPr id="7" name="Slide Number Placeholder 6"/>
          <p:cNvSpPr>
            <a:spLocks noGrp="1"/>
          </p:cNvSpPr>
          <p:nvPr>
            <p:ph type="sldNum" sz="quarter" idx="12"/>
          </p:nvPr>
        </p:nvSpPr>
        <p:spPr/>
        <p:txBody>
          <a:body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070833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E98AB996-7E54-4705-87F1-CE32B752B906}" type="datetime1">
              <a:rPr lang="en-US" smtClean="0">
                <a:solidFill>
                  <a:prstClr val="black">
                    <a:tint val="75000"/>
                  </a:prstClr>
                </a:solidFill>
              </a:rPr>
              <a:pPr/>
              <a:t>8/15/2023</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r>
              <a:rPr lang="en-US">
                <a:solidFill>
                  <a:prstClr val="black">
                    <a:tint val="75000"/>
                  </a:prstClr>
                </a:solidFill>
              </a:rPr>
              <a:t>Roy D. Shapiro, Core Reading: Process Analysis, HBP No. 8007 (Boston: Harvard Business School Publishing, 2013).</a:t>
            </a:r>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D10B028-39EC-4912-BB06-6A14E91D200B}"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16363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dt="0"/>
  <p:txStyles>
    <p:titleStyle>
      <a:lvl1pPr algn="ctr" defTabSz="6858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6858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557213" indent="-214313" algn="l" defTabSz="685800" rtl="0" eaLnBrk="1" latinLnBrk="0" hangingPunct="1">
        <a:spcBef>
          <a:spcPct val="20000"/>
        </a:spcBef>
        <a:buFont typeface="Arial" pitchFamily="34" charset="0"/>
        <a:buChar char="–"/>
        <a:defRPr sz="2100" kern="1200">
          <a:solidFill>
            <a:schemeClr val="tx1"/>
          </a:solidFill>
          <a:latin typeface="+mn-lt"/>
          <a:ea typeface="+mn-ea"/>
          <a:cs typeface="+mn-cs"/>
        </a:defRPr>
      </a:lvl2pPr>
      <a:lvl3pPr marL="857250" indent="-171450" algn="l" defTabSz="6858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2001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4pPr>
      <a:lvl5pPr marL="15430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emf"/></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png"/><Relationship Id="rId4" Type="http://schemas.openxmlformats.org/officeDocument/2006/relationships/image" Target="../media/image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3.png"/><Relationship Id="rId4" Type="http://schemas.openxmlformats.org/officeDocument/2006/relationships/image" Target="../media/image2.emf"/></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png"/><Relationship Id="rId4" Type="http://schemas.openxmlformats.org/officeDocument/2006/relationships/image" Target="../media/image2.emf"/></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3.png"/><Relationship Id="rId4" Type="http://schemas.openxmlformats.org/officeDocument/2006/relationships/image" Target="../media/image2.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Subtitle 2"/>
          <p:cNvSpPr txBox="1">
            <a:spLocks/>
          </p:cNvSpPr>
          <p:nvPr/>
        </p:nvSpPr>
        <p:spPr>
          <a:xfrm>
            <a:off x="808081" y="6290103"/>
            <a:ext cx="7743846" cy="377397"/>
          </a:xfrm>
          <a:prstGeom prst="rect">
            <a:avLst/>
          </a:prstGeom>
        </p:spPr>
        <p:txBody>
          <a:bodyPr vert="horz" lIns="0" tIns="0" rIns="0" bIns="0" rtlCol="0" anchor="b" anchorCtr="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US" sz="800" dirty="0">
                <a:latin typeface="Arial"/>
                <a:cs typeface="Arial"/>
              </a:rPr>
              <a:t>Copyright © 2019 Harvard Business School Publishing Corporation. All rights reserved.</a:t>
            </a:r>
          </a:p>
        </p:txBody>
      </p:sp>
      <p:sp>
        <p:nvSpPr>
          <p:cNvPr id="10" name="Title 4"/>
          <p:cNvSpPr>
            <a:spLocks noGrp="1"/>
          </p:cNvSpPr>
          <p:nvPr>
            <p:ph type="ctrTitle"/>
          </p:nvPr>
        </p:nvSpPr>
        <p:spPr>
          <a:xfrm>
            <a:off x="752397" y="2079120"/>
            <a:ext cx="8081061" cy="1777931"/>
          </a:xfrm>
        </p:spPr>
        <p:txBody>
          <a:bodyPr lIns="0" tIns="0" rIns="0" bIns="0" anchor="t" anchorCtr="0">
            <a:noAutofit/>
          </a:bodyPr>
          <a:lstStyle/>
          <a:p>
            <a:pPr marL="0" marR="0" algn="l">
              <a:lnSpc>
                <a:spcPts val="5900"/>
              </a:lnSpc>
              <a:spcBef>
                <a:spcPts val="0"/>
              </a:spcBef>
            </a:pPr>
            <a:r>
              <a:rPr lang="en-US" sz="5500" dirty="0">
                <a:solidFill>
                  <a:srgbClr val="80A1B6"/>
                </a:solidFill>
                <a:latin typeface="Arial Black" panose="020B0A04020102020204" pitchFamily="34" charset="0"/>
                <a:ea typeface="Arial Unicode MS" panose="020B0604020202020204" pitchFamily="34" charset="-128"/>
                <a:cs typeface="Arial Unicode MS" panose="020B0604020202020204" pitchFamily="34" charset="-128"/>
              </a:rPr>
              <a:t>Marketing</a:t>
            </a:r>
            <a:br>
              <a:rPr lang="en-US" sz="5500" dirty="0">
                <a:solidFill>
                  <a:srgbClr val="80A1B6"/>
                </a:solidFill>
                <a:latin typeface="Arial Black" panose="020B0A04020102020204" pitchFamily="34" charset="0"/>
                <a:ea typeface="Arial Unicode MS" panose="020B0604020202020204" pitchFamily="34" charset="-128"/>
                <a:cs typeface="Arial Unicode MS" panose="020B0604020202020204" pitchFamily="34" charset="-128"/>
              </a:rPr>
            </a:br>
            <a:r>
              <a:rPr lang="en-US" sz="5500" dirty="0">
                <a:solidFill>
                  <a:srgbClr val="80A1B6"/>
                </a:solidFill>
                <a:latin typeface="Arial Black" panose="020B0A04020102020204" pitchFamily="34" charset="0"/>
                <a:ea typeface="Arial Unicode MS" panose="020B0604020202020204" pitchFamily="34" charset="-128"/>
                <a:cs typeface="Arial Unicode MS" panose="020B0604020202020204" pitchFamily="34" charset="-128"/>
              </a:rPr>
              <a:t>Intelligence</a:t>
            </a:r>
          </a:p>
        </p:txBody>
      </p:sp>
      <p:sp>
        <p:nvSpPr>
          <p:cNvPr id="12" name="Rectangle 11"/>
          <p:cNvSpPr/>
          <p:nvPr/>
        </p:nvSpPr>
        <p:spPr>
          <a:xfrm>
            <a:off x="808081" y="4362620"/>
            <a:ext cx="7843550" cy="1366159"/>
          </a:xfrm>
          <a:prstGeom prst="rect">
            <a:avLst/>
          </a:prstGeom>
        </p:spPr>
        <p:txBody>
          <a:bodyPr wrap="square" lIns="0" tIns="0" rIns="0" bIns="0" anchor="b" anchorCtr="0">
            <a:noAutofit/>
          </a:bodyPr>
          <a:lstStyle/>
          <a:p>
            <a:pPr eaLnBrk="0" fontAlgn="base" hangingPunct="0">
              <a:lnSpc>
                <a:spcPct val="130000"/>
              </a:lnSpc>
              <a:spcBef>
                <a:spcPct val="0"/>
              </a:spcBef>
              <a:spcAft>
                <a:spcPct val="0"/>
              </a:spcAft>
            </a:pPr>
            <a:r>
              <a:rPr lang="en-US" sz="1200" dirty="0">
                <a:solidFill>
                  <a:prstClr val="black">
                    <a:lumMod val="65000"/>
                    <a:lumOff val="35000"/>
                  </a:prstClr>
                </a:solidFill>
                <a:latin typeface="Arial"/>
                <a:ea typeface="ＭＳ Ｐゴシック" pitchFamily="1" charset="-128"/>
                <a:cs typeface="Arial"/>
              </a:rPr>
              <a:t>This PowerPoint presentation was prepared by Harvard Business School Professors Robert J. Dolan and Leslie K. John for the purpose of aiding classroom instructors in using </a:t>
            </a:r>
            <a:r>
              <a:rPr lang="en-US" sz="1200" i="1" dirty="0">
                <a:solidFill>
                  <a:prstClr val="black">
                    <a:lumMod val="65000"/>
                    <a:lumOff val="35000"/>
                  </a:prstClr>
                </a:solidFill>
                <a:latin typeface="Arial"/>
                <a:ea typeface="ＭＳ Ｐゴシック" pitchFamily="1" charset="-128"/>
                <a:cs typeface="Arial"/>
              </a:rPr>
              <a:t>Core Reading: Marketing Intelligence </a:t>
            </a:r>
            <a:r>
              <a:rPr lang="en-US" sz="1200" dirty="0">
                <a:solidFill>
                  <a:prstClr val="black">
                    <a:lumMod val="65000"/>
                    <a:lumOff val="35000"/>
                  </a:prstClr>
                </a:solidFill>
                <a:latin typeface="Arial"/>
                <a:ea typeface="ＭＳ Ｐゴシック" pitchFamily="1" charset="-128"/>
                <a:cs typeface="Arial"/>
              </a:rPr>
              <a:t>(HBP No. 8191). HBP Core Readings are developed solely as the basis for class discussion. They are not intended to serve as endorsements, sources of primary data, or illustrations of effective or ineffective management. PowerPoin</a:t>
            </a:r>
            <a:r>
              <a:rPr lang="en-US" sz="1200" spc="100" dirty="0">
                <a:solidFill>
                  <a:prstClr val="black">
                    <a:lumMod val="65000"/>
                    <a:lumOff val="35000"/>
                  </a:prstClr>
                </a:solidFill>
                <a:latin typeface="Arial"/>
                <a:ea typeface="ＭＳ Ｐゴシック" pitchFamily="1" charset="-128"/>
                <a:cs typeface="Arial"/>
              </a:rPr>
              <a:t>t</a:t>
            </a:r>
            <a:r>
              <a:rPr lang="en-US" sz="1200" baseline="30000" dirty="0">
                <a:solidFill>
                  <a:prstClr val="black">
                    <a:lumMod val="65000"/>
                    <a:lumOff val="35000"/>
                  </a:prstClr>
                </a:solidFill>
                <a:latin typeface="Arial"/>
                <a:ea typeface="ＭＳ Ｐゴシック" pitchFamily="1" charset="-128"/>
                <a:cs typeface="Arial"/>
              </a:rPr>
              <a:t>®</a:t>
            </a:r>
            <a:r>
              <a:rPr lang="en-US" sz="1200" dirty="0">
                <a:solidFill>
                  <a:prstClr val="black">
                    <a:lumMod val="65000"/>
                    <a:lumOff val="35000"/>
                  </a:prstClr>
                </a:solidFill>
                <a:latin typeface="Arial"/>
                <a:ea typeface="ＭＳ Ｐゴシック" pitchFamily="1" charset="-128"/>
                <a:cs typeface="Arial"/>
              </a:rPr>
              <a:t> </a:t>
            </a:r>
            <a:br>
              <a:rPr lang="en-US" sz="1200" dirty="0">
                <a:solidFill>
                  <a:prstClr val="black">
                    <a:lumMod val="65000"/>
                    <a:lumOff val="35000"/>
                  </a:prstClr>
                </a:solidFill>
                <a:latin typeface="Arial"/>
                <a:ea typeface="ＭＳ Ｐゴシック" pitchFamily="1" charset="-128"/>
                <a:cs typeface="Arial"/>
              </a:rPr>
            </a:br>
            <a:r>
              <a:rPr lang="en-US" sz="1200" dirty="0">
                <a:solidFill>
                  <a:prstClr val="black">
                    <a:lumMod val="65000"/>
                    <a:lumOff val="35000"/>
                  </a:prstClr>
                </a:solidFill>
                <a:latin typeface="Arial"/>
                <a:ea typeface="ＭＳ Ｐゴシック" pitchFamily="1" charset="-128"/>
                <a:cs typeface="Arial"/>
              </a:rPr>
              <a:t>is a registered trademark of Microsoft Corporation.</a:t>
            </a:r>
          </a:p>
        </p:txBody>
      </p:sp>
      <p:grpSp>
        <p:nvGrpSpPr>
          <p:cNvPr id="21" name="Group 20">
            <a:extLst>
              <a:ext uri="{FF2B5EF4-FFF2-40B4-BE49-F238E27FC236}">
                <a16:creationId xmlns:a16="http://schemas.microsoft.com/office/drawing/2014/main" id="{E13117AE-BF32-4DC7-999A-487A727905B6}"/>
              </a:ext>
            </a:extLst>
          </p:cNvPr>
          <p:cNvGrpSpPr/>
          <p:nvPr/>
        </p:nvGrpSpPr>
        <p:grpSpPr>
          <a:xfrm>
            <a:off x="-1186862" y="115794"/>
            <a:ext cx="10154400" cy="1289785"/>
            <a:chOff x="-1186862" y="115794"/>
            <a:chExt cx="10154400" cy="1289785"/>
          </a:xfrm>
        </p:grpSpPr>
        <p:grpSp>
          <p:nvGrpSpPr>
            <p:cNvPr id="22" name="Group 21">
              <a:extLst>
                <a:ext uri="{FF2B5EF4-FFF2-40B4-BE49-F238E27FC236}">
                  <a16:creationId xmlns:a16="http://schemas.microsoft.com/office/drawing/2014/main" id="{7C944E8C-D301-4979-B886-D00B249D9A52}"/>
                </a:ext>
              </a:extLst>
            </p:cNvPr>
            <p:cNvGrpSpPr/>
            <p:nvPr/>
          </p:nvGrpSpPr>
          <p:grpSpPr>
            <a:xfrm>
              <a:off x="-1186862" y="246255"/>
              <a:ext cx="10035361" cy="523220"/>
              <a:chOff x="-1186862" y="246255"/>
              <a:chExt cx="10035361" cy="523220"/>
            </a:xfrm>
          </p:grpSpPr>
          <p:pic>
            <p:nvPicPr>
              <p:cNvPr id="25" name="Picture 24" descr="orange_bar.png">
                <a:extLst>
                  <a:ext uri="{FF2B5EF4-FFF2-40B4-BE49-F238E27FC236}">
                    <a16:creationId xmlns:a16="http://schemas.microsoft.com/office/drawing/2014/main" id="{6C21B185-D34C-4DFE-9816-88A5AD418CA3}"/>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26" name="TextBox 25">
                <a:extLst>
                  <a:ext uri="{FF2B5EF4-FFF2-40B4-BE49-F238E27FC236}">
                    <a16:creationId xmlns:a16="http://schemas.microsoft.com/office/drawing/2014/main" id="{DDA9E92E-947F-40B2-BB03-DD66D5D3CAA5}"/>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7" name="Picture 26" descr="HBpub_rgb.eps">
                <a:extLst>
                  <a:ext uri="{FF2B5EF4-FFF2-40B4-BE49-F238E27FC236}">
                    <a16:creationId xmlns:a16="http://schemas.microsoft.com/office/drawing/2014/main" id="{6D2DCC25-B22A-4366-B152-1763F6C8305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23" name="Rectangle 22">
              <a:extLst>
                <a:ext uri="{FF2B5EF4-FFF2-40B4-BE49-F238E27FC236}">
                  <a16:creationId xmlns:a16="http://schemas.microsoft.com/office/drawing/2014/main" id="{9A59534E-F46D-4B29-BB62-109F7C8FF972}"/>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3DA283AC-03FA-4611-8699-6D5EF7CFAE2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Tree>
    <p:extLst>
      <p:ext uri="{BB962C8B-B14F-4D97-AF65-F5344CB8AC3E}">
        <p14:creationId xmlns:p14="http://schemas.microsoft.com/office/powerpoint/2010/main" val="37074924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The Market Research Process</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Robert J. Dolan and Leslie K. John, </a:t>
            </a:r>
            <a:r>
              <a:rPr lang="en-US" sz="800" i="1" dirty="0">
                <a:solidFill>
                  <a:srgbClr val="7F7F7F"/>
                </a:solidFill>
                <a:latin typeface="Arial"/>
                <a:cs typeface="Arial"/>
              </a:rPr>
              <a:t>Core Reading: Marketing Intelligence</a:t>
            </a:r>
            <a:r>
              <a:rPr lang="en-US" sz="800" dirty="0">
                <a:solidFill>
                  <a:srgbClr val="7F7F7F"/>
                </a:solidFill>
                <a:latin typeface="Arial"/>
                <a:cs typeface="Arial"/>
              </a:rPr>
              <a:t>, HBP No. 8191 (Boston: Harvard Business School Publishing, 2019).</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54149" y="5964981"/>
            <a:ext cx="8975295" cy="338554"/>
          </a:xfrm>
          <a:prstGeom prst="rect">
            <a:avLst/>
          </a:prstGeom>
        </p:spPr>
        <p:txBody>
          <a:bodyPr wrap="square">
            <a:spAutoFit/>
          </a:bodyPr>
          <a:lstStyle/>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Adapted and reprinted from Harvard Business School, “Note on Market and Consumer Research,” HBS No. 579-136, by Scott Ward and Dave </a:t>
            </a:r>
            <a:r>
              <a:rPr lang="en-US" sz="800" dirty="0" err="1">
                <a:solidFill>
                  <a:srgbClr val="808080"/>
                </a:solidFill>
                <a:latin typeface="Arial" panose="020B0604020202020204" pitchFamily="34" charset="0"/>
                <a:ea typeface="MS Mincho" panose="02020609040205080304" pitchFamily="49" charset="-128"/>
                <a:cs typeface="Times New Roman" panose="02020603050405020304" pitchFamily="18" charset="0"/>
              </a:rPr>
              <a:t>Reibstein</a:t>
            </a: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 </a:t>
            </a:r>
            <a:b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b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Copyright © 1979 by the President and Fellows of Harvard College; all rights reserved.</a:t>
            </a:r>
            <a:endParaRPr lang="en-US" sz="800" dirty="0">
              <a:solidFill>
                <a:srgbClr val="808080"/>
              </a:solidFill>
              <a:effectLst/>
              <a:latin typeface="Arial" panose="020B0604020202020204" pitchFamily="34" charset="0"/>
              <a:ea typeface="MS Mincho" panose="02020609040205080304" pitchFamily="49" charset="-128"/>
              <a:cs typeface="Times New Roman" panose="02020603050405020304" pitchFamily="18" charset="0"/>
            </a:endParaRPr>
          </a:p>
        </p:txBody>
      </p:sp>
      <p:pic>
        <p:nvPicPr>
          <p:cNvPr id="16" name="Picture 15">
            <a:extLst>
              <a:ext uri="{FF2B5EF4-FFF2-40B4-BE49-F238E27FC236}">
                <a16:creationId xmlns:a16="http://schemas.microsoft.com/office/drawing/2014/main" id="{415528F4-2157-4CC4-B31A-97CFAA354058}"/>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38175" y="1957595"/>
            <a:ext cx="7658428" cy="3336345"/>
          </a:xfrm>
          <a:prstGeom prst="rect">
            <a:avLst/>
          </a:prstGeom>
          <a:noFill/>
          <a:ln>
            <a:noFill/>
          </a:ln>
          <a:effectLst>
            <a:outerShdw blurRad="50800" dist="12700" dir="2700000" algn="tl" rotWithShape="0">
              <a:prstClr val="black">
                <a:alpha val="40000"/>
              </a:prstClr>
            </a:outerShdw>
          </a:effectLst>
        </p:spPr>
      </p:pic>
    </p:spTree>
    <p:extLst>
      <p:ext uri="{BB962C8B-B14F-4D97-AF65-F5344CB8AC3E}">
        <p14:creationId xmlns:p14="http://schemas.microsoft.com/office/powerpoint/2010/main" val="2967594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Overview of Research Data and Methods </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Robert J. Dolan and Leslie K. John, </a:t>
            </a:r>
            <a:r>
              <a:rPr lang="en-US" sz="800" i="1" dirty="0">
                <a:solidFill>
                  <a:srgbClr val="7F7F7F"/>
                </a:solidFill>
                <a:latin typeface="Arial"/>
                <a:cs typeface="Arial"/>
              </a:rPr>
              <a:t>Core Reading: Marketing Intelligence</a:t>
            </a:r>
            <a:r>
              <a:rPr lang="en-US" sz="800" dirty="0">
                <a:solidFill>
                  <a:srgbClr val="7F7F7F"/>
                </a:solidFill>
                <a:latin typeface="Arial"/>
                <a:cs typeface="Arial"/>
              </a:rPr>
              <a:t>, HBP No. 8191 (Boston: Harvard Business School Publishing, 2019).</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72793" y="5594918"/>
            <a:ext cx="8375907" cy="738664"/>
          </a:xfrm>
          <a:prstGeom prst="rect">
            <a:avLst/>
          </a:prstGeom>
        </p:spPr>
        <p:txBody>
          <a:bodyPr wrap="square">
            <a:spAutoFit/>
          </a:bodyPr>
          <a:lstStyle/>
          <a:p>
            <a:pPr>
              <a:spcBef>
                <a:spcPts val="600"/>
              </a:spcBef>
              <a:spcAft>
                <a:spcPts val="6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Note: “Accumulator” refers to whether the data were collected from sources internal or external to the company; “process” refers to the methodological procedures by </a:t>
            </a:r>
            <a:b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b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which new insights (i.e., primary data) were collected.</a:t>
            </a:r>
          </a:p>
          <a:p>
            <a:pPr>
              <a:spcBef>
                <a:spcPts val="600"/>
              </a:spcBef>
              <a:spcAft>
                <a:spcPts val="18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Adapted from Harvard Business School, “Market Research,” HBS No. 592034, by Robert J. Dolan. Copyright © 1991 by the President and Fellows of Harvard College; </a:t>
            </a:r>
            <a:b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b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all rights reserved.</a:t>
            </a:r>
          </a:p>
        </p:txBody>
      </p:sp>
      <p:pic>
        <p:nvPicPr>
          <p:cNvPr id="21" name="Picture 20">
            <a:extLst>
              <a:ext uri="{FF2B5EF4-FFF2-40B4-BE49-F238E27FC236}">
                <a16:creationId xmlns:a16="http://schemas.microsoft.com/office/drawing/2014/main" id="{3A8D2A70-87A3-4206-BA5F-D1A6F5F9298B}"/>
              </a:ext>
            </a:extLst>
          </p:cNvPr>
          <p:cNvPicPr/>
          <p:nvPr/>
        </p:nvPicPr>
        <p:blipFill rotWithShape="1">
          <a:blip r:embed="rId6">
            <a:extLst>
              <a:ext uri="{28A0092B-C50C-407E-A947-70E740481C1C}">
                <a14:useLocalDpi xmlns:a14="http://schemas.microsoft.com/office/drawing/2010/main" val="0"/>
              </a:ext>
            </a:extLst>
          </a:blip>
          <a:srcRect l="2857" t="3645" r="1750" b="1"/>
          <a:stretch/>
        </p:blipFill>
        <p:spPr bwMode="auto">
          <a:xfrm>
            <a:off x="836737" y="1780564"/>
            <a:ext cx="7139191" cy="3390474"/>
          </a:xfrm>
          <a:prstGeom prst="rect">
            <a:avLst/>
          </a:prstGeom>
          <a:noFill/>
          <a:ln>
            <a:noFill/>
          </a:ln>
          <a:effectLst>
            <a:outerShdw blurRad="50800" dist="127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19153172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Conjoint Analysis: Pairwise Comparison of </a:t>
            </a:r>
            <a:br>
              <a:rPr lang="en-US" sz="2400" dirty="0">
                <a:latin typeface="Arial" charset="0"/>
                <a:ea typeface="Arial" charset="0"/>
                <a:cs typeface="Arial" charset="0"/>
              </a:rPr>
            </a:br>
            <a:r>
              <a:rPr lang="en-US" sz="2400" dirty="0">
                <a:latin typeface="Arial" charset="0"/>
                <a:ea typeface="Arial" charset="0"/>
                <a:cs typeface="Arial" charset="0"/>
              </a:rPr>
              <a:t>Car Brands on Bundled Attributes</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Robert J. Dolan and Leslie K. John, </a:t>
            </a:r>
            <a:r>
              <a:rPr lang="en-US" sz="800" i="1" dirty="0">
                <a:solidFill>
                  <a:srgbClr val="7F7F7F"/>
                </a:solidFill>
                <a:latin typeface="Arial"/>
                <a:cs typeface="Arial"/>
              </a:rPr>
              <a:t>Core Reading: Marketing Intelligence</a:t>
            </a:r>
            <a:r>
              <a:rPr lang="en-US" sz="800" dirty="0">
                <a:solidFill>
                  <a:srgbClr val="7F7F7F"/>
                </a:solidFill>
                <a:latin typeface="Arial"/>
                <a:cs typeface="Arial"/>
              </a:rPr>
              <a:t>, HBP No. 8191 (Boston: Harvard Business School Publishing, 2019).</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58279" y="5902695"/>
            <a:ext cx="8375907" cy="338554"/>
          </a:xfrm>
          <a:prstGeom prst="rect">
            <a:avLst/>
          </a:prstGeom>
        </p:spPr>
        <p:txBody>
          <a:bodyPr wrap="square">
            <a:spAutoFit/>
          </a:bodyPr>
          <a:lstStyle/>
          <a:p>
            <a:pPr>
              <a:spcBef>
                <a:spcPts val="600"/>
              </a:spcBef>
              <a:spcAft>
                <a:spcPts val="6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Adapted and reprinted from Harvard Business School, “Analyzing Consumer Preferences,” HBS No. 599-112, by Robert J. Dolan. Copyright © 1999 by the President and Fellows of Harvard College; all rights reserved.</a:t>
            </a:r>
          </a:p>
        </p:txBody>
      </p:sp>
      <p:pic>
        <p:nvPicPr>
          <p:cNvPr id="16" name="Picture 15">
            <a:extLst>
              <a:ext uri="{FF2B5EF4-FFF2-40B4-BE49-F238E27FC236}">
                <a16:creationId xmlns:a16="http://schemas.microsoft.com/office/drawing/2014/main" id="{281A54BB-720A-4441-B1EB-1DFBF830D415}"/>
              </a:ext>
            </a:extLst>
          </p:cNvPr>
          <p:cNvPicPr/>
          <p:nvPr/>
        </p:nvPicPr>
        <p:blipFill>
          <a:blip r:embed="rId6">
            <a:extLst>
              <a:ext uri="{28A0092B-C50C-407E-A947-70E740481C1C}">
                <a14:useLocalDpi xmlns:a14="http://schemas.microsoft.com/office/drawing/2010/main" val="0"/>
              </a:ext>
            </a:extLst>
          </a:blip>
          <a:srcRect/>
          <a:stretch>
            <a:fillRect/>
          </a:stretch>
        </p:blipFill>
        <p:spPr bwMode="auto">
          <a:xfrm>
            <a:off x="615088" y="1957595"/>
            <a:ext cx="7745517" cy="3657605"/>
          </a:xfrm>
          <a:prstGeom prst="rect">
            <a:avLst/>
          </a:prstGeom>
          <a:noFill/>
          <a:ln>
            <a:noFill/>
          </a:ln>
          <a:effectLst>
            <a:outerShdw blurRad="50800" dist="12700" dir="2700000" algn="tl" rotWithShape="0">
              <a:prstClr val="black">
                <a:alpha val="40000"/>
              </a:prstClr>
            </a:outerShdw>
          </a:effectLst>
        </p:spPr>
      </p:pic>
    </p:spTree>
    <p:extLst>
      <p:ext uri="{BB962C8B-B14F-4D97-AF65-F5344CB8AC3E}">
        <p14:creationId xmlns:p14="http://schemas.microsoft.com/office/powerpoint/2010/main" val="1259859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L’Oréal’s Perceptual Map of Brand Imagery</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8291286"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Robert J. Dolan and Leslie K. John, </a:t>
            </a:r>
            <a:r>
              <a:rPr lang="en-US" sz="800" i="1" dirty="0">
                <a:solidFill>
                  <a:srgbClr val="7F7F7F"/>
                </a:solidFill>
                <a:latin typeface="Arial"/>
                <a:cs typeface="Arial"/>
              </a:rPr>
              <a:t>Core Reading: Marketing Intelligence</a:t>
            </a:r>
            <a:r>
              <a:rPr lang="en-US" sz="800" dirty="0">
                <a:solidFill>
                  <a:srgbClr val="7F7F7F"/>
                </a:solidFill>
                <a:latin typeface="Arial"/>
                <a:cs typeface="Arial"/>
              </a:rPr>
              <a:t>, HBP No. 8191 (Boston: Harvard Business School Publishing, 2019).</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sp>
        <p:nvSpPr>
          <p:cNvPr id="2" name="Rectangle 1">
            <a:extLst>
              <a:ext uri="{FF2B5EF4-FFF2-40B4-BE49-F238E27FC236}">
                <a16:creationId xmlns:a16="http://schemas.microsoft.com/office/drawing/2014/main" id="{C779EB7B-56D8-481D-B665-55E15B6093E2}"/>
              </a:ext>
            </a:extLst>
          </p:cNvPr>
          <p:cNvSpPr/>
          <p:nvPr/>
        </p:nvSpPr>
        <p:spPr>
          <a:xfrm>
            <a:off x="258279" y="6011003"/>
            <a:ext cx="8375907" cy="338554"/>
          </a:xfrm>
          <a:prstGeom prst="rect">
            <a:avLst/>
          </a:prstGeom>
        </p:spPr>
        <p:txBody>
          <a:bodyPr wrap="square">
            <a:spAutoFit/>
          </a:bodyPr>
          <a:lstStyle/>
          <a:p>
            <a:pPr>
              <a:spcBef>
                <a:spcPts val="600"/>
              </a:spcBef>
              <a:spcAft>
                <a:spcPts val="600"/>
              </a:spcAft>
            </a:pP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Source: Adapted from Harvard Business School, “L’Oréal of Paris: Bringing ‘Class to Mass’ with </a:t>
            </a:r>
            <a:r>
              <a:rPr lang="en-US" sz="800" dirty="0" err="1">
                <a:solidFill>
                  <a:srgbClr val="808080"/>
                </a:solidFill>
                <a:latin typeface="Arial" panose="020B0604020202020204" pitchFamily="34" charset="0"/>
                <a:ea typeface="MS Mincho" panose="02020609040205080304" pitchFamily="49" charset="-128"/>
                <a:cs typeface="Times New Roman" panose="02020603050405020304" pitchFamily="18" charset="0"/>
              </a:rPr>
              <a:t>Plénitude</a:t>
            </a: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 HBS No. 598-056, by Robert J. Dolan. </a:t>
            </a:r>
            <a:b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br>
            <a:r>
              <a:rPr lang="en-US" sz="800" dirty="0">
                <a:solidFill>
                  <a:srgbClr val="808080"/>
                </a:solidFill>
                <a:latin typeface="Arial" panose="020B0604020202020204" pitchFamily="34" charset="0"/>
                <a:ea typeface="MS Mincho" panose="02020609040205080304" pitchFamily="49" charset="-128"/>
                <a:cs typeface="Times New Roman" panose="02020603050405020304" pitchFamily="18" charset="0"/>
              </a:rPr>
              <a:t>Copyright © 1997 by the President and Fellows of Harvard College; all rights reserved.</a:t>
            </a:r>
          </a:p>
        </p:txBody>
      </p:sp>
      <p:pic>
        <p:nvPicPr>
          <p:cNvPr id="21" name="Picture 20">
            <a:extLst>
              <a:ext uri="{FF2B5EF4-FFF2-40B4-BE49-F238E27FC236}">
                <a16:creationId xmlns:a16="http://schemas.microsoft.com/office/drawing/2014/main" id="{EA81F902-7BA1-4307-A310-DB293A1DE71F}"/>
              </a:ext>
            </a:extLst>
          </p:cNvPr>
          <p:cNvPicPr/>
          <p:nvPr/>
        </p:nvPicPr>
        <p:blipFill rotWithShape="1">
          <a:blip r:embed="rId6" cstate="print">
            <a:extLst>
              <a:ext uri="{28A0092B-C50C-407E-A947-70E740481C1C}">
                <a14:useLocalDpi xmlns:a14="http://schemas.microsoft.com/office/drawing/2010/main" val="0"/>
              </a:ext>
            </a:extLst>
          </a:blip>
          <a:srcRect l="2976" t="7303" r="2976" b="5056"/>
          <a:stretch/>
        </p:blipFill>
        <p:spPr bwMode="auto">
          <a:xfrm>
            <a:off x="1212633" y="1511456"/>
            <a:ext cx="6467198" cy="4257284"/>
          </a:xfrm>
          <a:prstGeom prst="rect">
            <a:avLst/>
          </a:prstGeom>
          <a:noFill/>
          <a:ln>
            <a:noFill/>
          </a:ln>
          <a:effectLst>
            <a:outerShdw blurRad="50800" dist="12700" dir="2700000" algn="tl" rotWithShape="0">
              <a:prstClr val="black">
                <a:alpha val="40000"/>
              </a:prstClr>
            </a:outerShdw>
          </a:effectLst>
          <a:extLst>
            <a:ext uri="{53640926-AAD7-44D8-BBD7-CCE9431645EC}">
              <a14:shadowObscured xmlns:a14="http://schemas.microsoft.com/office/drawing/2010/main"/>
            </a:ext>
          </a:extLst>
        </p:spPr>
      </p:pic>
    </p:spTree>
    <p:extLst>
      <p:ext uri="{BB962C8B-B14F-4D97-AF65-F5344CB8AC3E}">
        <p14:creationId xmlns:p14="http://schemas.microsoft.com/office/powerpoint/2010/main" val="3897222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B5D0614-397D-4FAB-9097-8DBF9041D798}"/>
              </a:ext>
            </a:extLst>
          </p:cNvPr>
          <p:cNvGrpSpPr/>
          <p:nvPr/>
        </p:nvGrpSpPr>
        <p:grpSpPr>
          <a:xfrm>
            <a:off x="-1186862" y="115794"/>
            <a:ext cx="10154400" cy="1289785"/>
            <a:chOff x="-1186862" y="115794"/>
            <a:chExt cx="10154400" cy="1289785"/>
          </a:xfrm>
        </p:grpSpPr>
        <p:grpSp>
          <p:nvGrpSpPr>
            <p:cNvPr id="14" name="Group 13">
              <a:extLst>
                <a:ext uri="{FF2B5EF4-FFF2-40B4-BE49-F238E27FC236}">
                  <a16:creationId xmlns:a16="http://schemas.microsoft.com/office/drawing/2014/main" id="{12F4F261-E7A8-40F0-AF35-3F93D12DCA38}"/>
                </a:ext>
              </a:extLst>
            </p:cNvPr>
            <p:cNvGrpSpPr/>
            <p:nvPr/>
          </p:nvGrpSpPr>
          <p:grpSpPr>
            <a:xfrm>
              <a:off x="-1186862" y="246255"/>
              <a:ext cx="10035361" cy="523220"/>
              <a:chOff x="-1186862" y="246255"/>
              <a:chExt cx="10035361" cy="523220"/>
            </a:xfrm>
          </p:grpSpPr>
          <p:pic>
            <p:nvPicPr>
              <p:cNvPr id="18" name="Picture 17" descr="orange_bar.png">
                <a:extLst>
                  <a:ext uri="{FF2B5EF4-FFF2-40B4-BE49-F238E27FC236}">
                    <a16:creationId xmlns:a16="http://schemas.microsoft.com/office/drawing/2014/main" id="{98CE8F3E-D0B8-4507-8FB1-DC764377195D}"/>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24763" r="-2"/>
              <a:stretch/>
            </p:blipFill>
            <p:spPr>
              <a:xfrm>
                <a:off x="-1186862" y="285120"/>
                <a:ext cx="5979790" cy="432000"/>
              </a:xfrm>
              <a:prstGeom prst="rect">
                <a:avLst/>
              </a:prstGeom>
              <a:effectLst>
                <a:outerShdw blurRad="76200" dist="38100" dir="2700000" algn="tl" rotWithShape="0">
                  <a:srgbClr val="000000">
                    <a:alpha val="2000"/>
                  </a:srgbClr>
                </a:outerShdw>
              </a:effectLst>
            </p:spPr>
          </p:pic>
          <p:sp>
            <p:nvSpPr>
              <p:cNvPr id="19" name="TextBox 18">
                <a:extLst>
                  <a:ext uri="{FF2B5EF4-FFF2-40B4-BE49-F238E27FC236}">
                    <a16:creationId xmlns:a16="http://schemas.microsoft.com/office/drawing/2014/main" id="{44FF9488-1945-4DE0-9605-1F837E2E155C}"/>
                  </a:ext>
                </a:extLst>
              </p:cNvPr>
              <p:cNvSpPr txBox="1"/>
              <p:nvPr/>
            </p:nvSpPr>
            <p:spPr>
              <a:xfrm>
                <a:off x="234693" y="246255"/>
                <a:ext cx="5495321" cy="523220"/>
              </a:xfrm>
              <a:prstGeom prst="rect">
                <a:avLst/>
              </a:prstGeom>
              <a:noFill/>
            </p:spPr>
            <p:txBody>
              <a:bodyPr wrap="square" rtlCol="0">
                <a:spAutoFit/>
              </a:bodyPr>
              <a:lstStyle/>
              <a:p>
                <a:r>
                  <a:rPr lang="en-US" sz="2800" spc="100" dirty="0">
                    <a:solidFill>
                      <a:schemeClr val="bg1"/>
                    </a:solidFill>
                    <a:latin typeface="Arial Black" panose="020B0A04020102020204" pitchFamily="34" charset="0"/>
                    <a:cs typeface="Gotham Black"/>
                  </a:rPr>
                  <a:t>CORE CURRICULUM</a:t>
                </a:r>
              </a:p>
            </p:txBody>
          </p:sp>
          <p:pic>
            <p:nvPicPr>
              <p:cNvPr id="20" name="Picture 19" descr="HBpub_rgb.eps">
                <a:extLst>
                  <a:ext uri="{FF2B5EF4-FFF2-40B4-BE49-F238E27FC236}">
                    <a16:creationId xmlns:a16="http://schemas.microsoft.com/office/drawing/2014/main" id="{A0448E54-C763-435D-B21D-24F234BCEF1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92786" y="283031"/>
                <a:ext cx="1255713" cy="433674"/>
              </a:xfrm>
              <a:prstGeom prst="rect">
                <a:avLst/>
              </a:prstGeom>
            </p:spPr>
          </p:pic>
        </p:grpSp>
        <p:sp>
          <p:nvSpPr>
            <p:cNvPr id="15" name="Rectangle 14">
              <a:extLst>
                <a:ext uri="{FF2B5EF4-FFF2-40B4-BE49-F238E27FC236}">
                  <a16:creationId xmlns:a16="http://schemas.microsoft.com/office/drawing/2014/main" id="{7BDCCDFE-B6E1-4D2B-937E-B78B015740D6}"/>
                </a:ext>
              </a:extLst>
            </p:cNvPr>
            <p:cNvSpPr/>
            <p:nvPr/>
          </p:nvSpPr>
          <p:spPr>
            <a:xfrm>
              <a:off x="6667100" y="115794"/>
              <a:ext cx="2300438" cy="1289785"/>
            </a:xfrm>
            <a:prstGeom prst="rect">
              <a:avLst/>
            </a:prstGeom>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FC2703FB-5831-4632-B756-F02F0ED19287}"/>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201033" y="115794"/>
              <a:ext cx="1754008" cy="1002290"/>
            </a:xfrm>
            <a:prstGeom prst="rect">
              <a:avLst/>
            </a:prstGeom>
          </p:spPr>
        </p:pic>
      </p:grpSp>
      <p:sp>
        <p:nvSpPr>
          <p:cNvPr id="7" name="Title 5"/>
          <p:cNvSpPr txBox="1">
            <a:spLocks/>
          </p:cNvSpPr>
          <p:nvPr/>
        </p:nvSpPr>
        <p:spPr>
          <a:xfrm>
            <a:off x="317500" y="955305"/>
            <a:ext cx="7658428" cy="586659"/>
          </a:xfrm>
          <a:prstGeom prst="rect">
            <a:avLst/>
          </a:prstGeom>
        </p:spPr>
        <p:txBody>
          <a:bodyPr vert="horz" lIns="0" tIns="0" rIns="0" bIns="0" rtlCol="0" anchor="t" anchorCtr="0">
            <a:noAutofit/>
          </a:bodyPr>
          <a:lstStyle>
            <a:lvl1pPr algn="ctr" defTabSz="685800" rtl="0" eaLnBrk="1" latinLnBrk="0" hangingPunct="1">
              <a:spcBef>
                <a:spcPct val="0"/>
              </a:spcBef>
              <a:buNone/>
              <a:defRPr sz="3300" kern="1200">
                <a:solidFill>
                  <a:schemeClr val="tx1"/>
                </a:solidFill>
                <a:latin typeface="+mj-lt"/>
                <a:ea typeface="+mj-ea"/>
                <a:cs typeface="+mj-cs"/>
              </a:defRPr>
            </a:lvl1pPr>
          </a:lstStyle>
          <a:p>
            <a:pPr algn="l"/>
            <a:r>
              <a:rPr lang="en-US" sz="2400" dirty="0">
                <a:latin typeface="Arial" charset="0"/>
                <a:ea typeface="Arial" charset="0"/>
                <a:cs typeface="Arial" charset="0"/>
              </a:rPr>
              <a:t>Non-experimental</a:t>
            </a:r>
            <a:br>
              <a:rPr lang="en-US" sz="2400" dirty="0">
                <a:latin typeface="Arial" charset="0"/>
                <a:ea typeface="Arial" charset="0"/>
                <a:cs typeface="Arial" charset="0"/>
              </a:rPr>
            </a:br>
            <a:r>
              <a:rPr lang="en-US" sz="2400" dirty="0">
                <a:latin typeface="Arial" charset="0"/>
                <a:ea typeface="Arial" charset="0"/>
                <a:cs typeface="Arial" charset="0"/>
              </a:rPr>
              <a:t>Research Methods </a:t>
            </a:r>
          </a:p>
        </p:txBody>
      </p:sp>
      <p:sp>
        <p:nvSpPr>
          <p:cNvPr id="12" name="TextBox 11">
            <a:extLst>
              <a:ext uri="{FF2B5EF4-FFF2-40B4-BE49-F238E27FC236}">
                <a16:creationId xmlns:a16="http://schemas.microsoft.com/office/drawing/2014/main" id="{CFC33BCD-176F-431B-8031-94CEA2BC9446}"/>
              </a:ext>
            </a:extLst>
          </p:cNvPr>
          <p:cNvSpPr txBox="1"/>
          <p:nvPr/>
        </p:nvSpPr>
        <p:spPr>
          <a:xfrm>
            <a:off x="342900" y="6424020"/>
            <a:ext cx="3533775" cy="264811"/>
          </a:xfrm>
          <a:prstGeom prst="rect">
            <a:avLst/>
          </a:prstGeom>
          <a:noFill/>
        </p:spPr>
        <p:txBody>
          <a:bodyPr wrap="square" lIns="0" tIns="0" rIns="0" bIns="0" rtlCol="0" anchor="b" anchorCtr="0">
            <a:noAutofit/>
          </a:bodyPr>
          <a:lstStyle/>
          <a:p>
            <a:pPr>
              <a:lnSpc>
                <a:spcPct val="110000"/>
              </a:lnSpc>
            </a:pPr>
            <a:r>
              <a:rPr lang="en-US" sz="800" dirty="0">
                <a:solidFill>
                  <a:srgbClr val="7F7F7F"/>
                </a:solidFill>
                <a:latin typeface="Arial"/>
                <a:cs typeface="Arial"/>
              </a:rPr>
              <a:t>Robert J. Dolan and Leslie K. John, </a:t>
            </a:r>
            <a:r>
              <a:rPr lang="en-US" sz="800" i="1" dirty="0">
                <a:solidFill>
                  <a:srgbClr val="7F7F7F"/>
                </a:solidFill>
                <a:latin typeface="Arial"/>
                <a:cs typeface="Arial"/>
              </a:rPr>
              <a:t>Core Reading: Marketing Intelligence</a:t>
            </a:r>
            <a:r>
              <a:rPr lang="en-US" sz="800" dirty="0">
                <a:solidFill>
                  <a:srgbClr val="7F7F7F"/>
                </a:solidFill>
                <a:latin typeface="Arial"/>
                <a:cs typeface="Arial"/>
              </a:rPr>
              <a:t>, HBP No. 8191 (Boston: Harvard Business School Publishing, 2019).</a:t>
            </a:r>
            <a:br>
              <a:rPr lang="en-US" sz="800" dirty="0">
                <a:solidFill>
                  <a:srgbClr val="7F7F7F"/>
                </a:solidFill>
                <a:latin typeface="Arial"/>
                <a:cs typeface="Arial"/>
              </a:rPr>
            </a:br>
            <a:r>
              <a:rPr lang="en-US" sz="800" dirty="0">
                <a:solidFill>
                  <a:srgbClr val="7F7F7F"/>
                </a:solidFill>
                <a:latin typeface="Arial"/>
                <a:cs typeface="Arial"/>
              </a:rPr>
              <a:t>Copying or posting is an infringement of copyright. </a:t>
            </a:r>
          </a:p>
        </p:txBody>
      </p:sp>
      <p:pic>
        <p:nvPicPr>
          <p:cNvPr id="4" name="Picture 3" descr="A screenshot of text&#10;&#10;Description automatically generated">
            <a:extLst>
              <a:ext uri="{FF2B5EF4-FFF2-40B4-BE49-F238E27FC236}">
                <a16:creationId xmlns:a16="http://schemas.microsoft.com/office/drawing/2014/main" id="{25015B47-7D64-4F39-9B60-B08143A7081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18734" y="975754"/>
            <a:ext cx="4791866" cy="5691746"/>
          </a:xfrm>
          <a:prstGeom prst="rect">
            <a:avLst/>
          </a:prstGeom>
          <a:effectLst>
            <a:outerShdw blurRad="50800" dist="12700" dir="5400000" algn="t" rotWithShape="0">
              <a:prstClr val="black">
                <a:alpha val="40000"/>
              </a:prstClr>
            </a:outerShdw>
          </a:effectLst>
        </p:spPr>
      </p:pic>
    </p:spTree>
    <p:extLst>
      <p:ext uri="{BB962C8B-B14F-4D97-AF65-F5344CB8AC3E}">
        <p14:creationId xmlns:p14="http://schemas.microsoft.com/office/powerpoint/2010/main" val="2590289984"/>
      </p:ext>
    </p:extLst>
  </p:cSld>
  <p:clrMapOvr>
    <a:masterClrMapping/>
  </p:clrMapOvr>
</p:sld>
</file>

<file path=ppt/theme/theme1.xml><?xml version="1.0" encoding="utf-8"?>
<a:theme xmlns:a="http://schemas.openxmlformats.org/drawingml/2006/main" name="CC_PP_updated 2_13_15">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CC_PP_updated 2_13_15.potx</Template>
  <TotalTime>0</TotalTime>
  <Words>574</Words>
  <Application>Microsoft Office PowerPoint</Application>
  <PresentationFormat>On-screen Show (4:3)</PresentationFormat>
  <Paragraphs>29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Arial Black</vt:lpstr>
      <vt:lpstr>Calibri</vt:lpstr>
      <vt:lpstr>CC_PP_updated 2_13_15</vt:lpstr>
      <vt:lpstr>Marketing Intelligence</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2014-02-11T14:47:43Z</dcterms:created>
  <dcterms:modified xsi:type="dcterms:W3CDTF">2023-08-15T15:43:05Z</dcterms:modified>
</cp:coreProperties>
</file>