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89750" cy="10021875"/>
  <p:embeddedFontLst>
    <p:embeddedFont>
      <p:font typeface="Roboto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qxhmHdIOOiymRtGI2CnJ0Izlg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5558" cy="50283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2597" y="0"/>
            <a:ext cx="2985558" cy="50283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you ever thought about that opinions can be simulated by mathematical models? You may find it appalling but they have been applied in many environments</a:t>
            </a:r>
            <a:endParaRPr/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0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0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1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1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2:notes"/>
          <p:cNvSpPr txBox="1"/>
          <p:nvPr>
            <p:ph idx="1" type="body"/>
          </p:nvPr>
        </p:nvSpPr>
        <p:spPr>
          <a:xfrm>
            <a:off x="688975" y="4823034"/>
            <a:ext cx="55119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9" name="Google Shape;359;p12:notes"/>
          <p:cNvSpPr txBox="1"/>
          <p:nvPr>
            <p:ph idx="12" type="sldNum"/>
          </p:nvPr>
        </p:nvSpPr>
        <p:spPr>
          <a:xfrm>
            <a:off x="3902597" y="9519055"/>
            <a:ext cx="2985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3:notes"/>
          <p:cNvSpPr txBox="1"/>
          <p:nvPr>
            <p:ph idx="1" type="body"/>
          </p:nvPr>
        </p:nvSpPr>
        <p:spPr>
          <a:xfrm>
            <a:off x="688975" y="4823034"/>
            <a:ext cx="55119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0" name="Google Shape;370;p13:notes"/>
          <p:cNvSpPr txBox="1"/>
          <p:nvPr>
            <p:ph idx="12" type="sldNum"/>
          </p:nvPr>
        </p:nvSpPr>
        <p:spPr>
          <a:xfrm>
            <a:off x="3902597" y="9519055"/>
            <a:ext cx="2985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4:notes"/>
          <p:cNvSpPr txBox="1"/>
          <p:nvPr>
            <p:ph idx="1" type="body"/>
          </p:nvPr>
        </p:nvSpPr>
        <p:spPr>
          <a:xfrm>
            <a:off x="688975" y="4823034"/>
            <a:ext cx="55119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0" name="Google Shape;380;p14:notes"/>
          <p:cNvSpPr txBox="1"/>
          <p:nvPr>
            <p:ph idx="12" type="sldNum"/>
          </p:nvPr>
        </p:nvSpPr>
        <p:spPr>
          <a:xfrm>
            <a:off x="3902597" y="9519055"/>
            <a:ext cx="2985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5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5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6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7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7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7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18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8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9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9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9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20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0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1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1:notes"/>
          <p:cNvSpPr txBox="1"/>
          <p:nvPr>
            <p:ph idx="1" type="body"/>
          </p:nvPr>
        </p:nvSpPr>
        <p:spPr>
          <a:xfrm>
            <a:off x="688975" y="4823034"/>
            <a:ext cx="55119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6" name="Google Shape;466;p21:notes"/>
          <p:cNvSpPr txBox="1"/>
          <p:nvPr>
            <p:ph idx="12" type="sldNum"/>
          </p:nvPr>
        </p:nvSpPr>
        <p:spPr>
          <a:xfrm>
            <a:off x="3902597" y="9519055"/>
            <a:ext cx="2985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2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22:notes"/>
          <p:cNvSpPr txBox="1"/>
          <p:nvPr>
            <p:ph idx="1" type="body"/>
          </p:nvPr>
        </p:nvSpPr>
        <p:spPr>
          <a:xfrm>
            <a:off x="688975" y="4823034"/>
            <a:ext cx="55119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5" name="Google Shape;475;p22:notes"/>
          <p:cNvSpPr txBox="1"/>
          <p:nvPr>
            <p:ph idx="12" type="sldNum"/>
          </p:nvPr>
        </p:nvSpPr>
        <p:spPr>
          <a:xfrm>
            <a:off x="3902597" y="9519055"/>
            <a:ext cx="2985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3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23:notes"/>
          <p:cNvSpPr txBox="1"/>
          <p:nvPr>
            <p:ph idx="1" type="body"/>
          </p:nvPr>
        </p:nvSpPr>
        <p:spPr>
          <a:xfrm>
            <a:off x="688975" y="4823034"/>
            <a:ext cx="55119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5" name="Google Shape;485;p23:notes"/>
          <p:cNvSpPr txBox="1"/>
          <p:nvPr>
            <p:ph idx="12" type="sldNum"/>
          </p:nvPr>
        </p:nvSpPr>
        <p:spPr>
          <a:xfrm>
            <a:off x="3902597" y="9519055"/>
            <a:ext cx="2985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4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24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5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25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5:notes"/>
          <p:cNvSpPr txBox="1"/>
          <p:nvPr>
            <p:ph idx="1" type="body"/>
          </p:nvPr>
        </p:nvSpPr>
        <p:spPr>
          <a:xfrm>
            <a:off x="688975" y="4823034"/>
            <a:ext cx="55119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p5:notes"/>
          <p:cNvSpPr txBox="1"/>
          <p:nvPr>
            <p:ph idx="12" type="sldNum"/>
          </p:nvPr>
        </p:nvSpPr>
        <p:spPr>
          <a:xfrm>
            <a:off x="3902597" y="9519055"/>
            <a:ext cx="2985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7:notes"/>
          <p:cNvSpPr txBox="1"/>
          <p:nvPr>
            <p:ph idx="1" type="body"/>
          </p:nvPr>
        </p:nvSpPr>
        <p:spPr>
          <a:xfrm>
            <a:off x="688975" y="4823034"/>
            <a:ext cx="55119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0" name="Google Shape;300;p7:notes"/>
          <p:cNvSpPr txBox="1"/>
          <p:nvPr>
            <p:ph idx="12" type="sldNum"/>
          </p:nvPr>
        </p:nvSpPr>
        <p:spPr>
          <a:xfrm>
            <a:off x="3902597" y="9519055"/>
            <a:ext cx="2985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8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/>
          <p:nvPr>
            <p:ph idx="2" type="sldImg"/>
          </p:nvPr>
        </p:nvSpPr>
        <p:spPr>
          <a:xfrm>
            <a:off x="438150" y="1252538"/>
            <a:ext cx="6013450" cy="3382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:notes"/>
          <p:cNvSpPr txBox="1"/>
          <p:nvPr>
            <p:ph idx="12" type="sldNum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bg>
      <p:bgPr>
        <a:solidFill>
          <a:srgbClr val="F7F7F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bg>
      <p:bgPr>
        <a:solidFill>
          <a:srgbClr val="F7F7F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18" name="Google Shape;11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27" name="Google Shape;12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31" name="Google Shape;13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45" name="Google Shape;145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46" name="Google Shape;146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51" name="Google Shape;15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52" name="Google Shape;15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57" name="Google Shape;15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Roboto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hyperlink" Target="https://www.trustpilot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 b="12980" l="0" r="0" t="12981"/>
          <a:stretch/>
        </p:blipFill>
        <p:spPr>
          <a:xfrm>
            <a:off x="5" y="0"/>
            <a:ext cx="12191991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"/>
          <p:cNvCxnSpPr/>
          <p:nvPr/>
        </p:nvCxnSpPr>
        <p:spPr>
          <a:xfrm>
            <a:off x="874713" y="0"/>
            <a:ext cx="0" cy="897255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13725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6" name="Google Shape;166;p1"/>
          <p:cNvGrpSpPr/>
          <p:nvPr/>
        </p:nvGrpSpPr>
        <p:grpSpPr>
          <a:xfrm>
            <a:off x="7146128" y="-1146012"/>
            <a:ext cx="8342318" cy="10712555"/>
            <a:chOff x="7137753" y="-1740005"/>
            <a:chExt cx="8342318" cy="10712555"/>
          </a:xfrm>
        </p:grpSpPr>
        <p:grpSp>
          <p:nvGrpSpPr>
            <p:cNvPr id="167" name="Google Shape;167;p1"/>
            <p:cNvGrpSpPr/>
            <p:nvPr/>
          </p:nvGrpSpPr>
          <p:grpSpPr>
            <a:xfrm>
              <a:off x="7137753" y="-1740005"/>
              <a:ext cx="6262726" cy="10712555"/>
              <a:chOff x="7137753" y="-1740005"/>
              <a:chExt cx="6262726" cy="10712555"/>
            </a:xfrm>
          </p:grpSpPr>
          <p:cxnSp>
            <p:nvCxnSpPr>
              <p:cNvPr id="168" name="Google Shape;168;p1"/>
              <p:cNvCxnSpPr/>
              <p:nvPr/>
            </p:nvCxnSpPr>
            <p:spPr>
              <a:xfrm>
                <a:off x="9227497" y="0"/>
                <a:ext cx="0" cy="89725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626C">
                    <a:alpha val="1372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"/>
              <p:cNvCxnSpPr/>
              <p:nvPr/>
            </p:nvCxnSpPr>
            <p:spPr>
              <a:xfrm>
                <a:off x="11315692" y="0"/>
                <a:ext cx="0" cy="89725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>
                    <a:alpha val="13725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70" name="Google Shape;170;p1"/>
              <p:cNvSpPr/>
              <p:nvPr/>
            </p:nvSpPr>
            <p:spPr>
              <a:xfrm>
                <a:off x="7137753" y="0"/>
                <a:ext cx="5074591" cy="6858000"/>
              </a:xfrm>
              <a:prstGeom prst="rect">
                <a:avLst/>
              </a:prstGeom>
              <a:gradFill>
                <a:gsLst>
                  <a:gs pos="0">
                    <a:srgbClr val="F9FBFC"/>
                  </a:gs>
                  <a:gs pos="100000">
                    <a:srgbClr val="F9FBFC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Roboto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71" name="Google Shape;171;p1"/>
              <p:cNvGrpSpPr/>
              <p:nvPr/>
            </p:nvGrpSpPr>
            <p:grpSpPr>
              <a:xfrm>
                <a:off x="7138675" y="822786"/>
                <a:ext cx="6261804" cy="2560859"/>
                <a:chOff x="7138675" y="2027245"/>
                <a:chExt cx="6261804" cy="2560859"/>
              </a:xfrm>
            </p:grpSpPr>
            <p:sp>
              <p:nvSpPr>
                <p:cNvPr id="172" name="Google Shape;172;p1"/>
                <p:cNvSpPr/>
                <p:nvPr/>
              </p:nvSpPr>
              <p:spPr>
                <a:xfrm rot="-5400000">
                  <a:off x="8989147" y="2261504"/>
                  <a:ext cx="2560859" cy="2092341"/>
                </a:xfrm>
                <a:prstGeom prst="parallelogram">
                  <a:avLst>
                    <a:gd fmla="val 17242" name="adj"/>
                  </a:avLst>
                </a:prstGeom>
                <a:gradFill>
                  <a:gsLst>
                    <a:gs pos="0">
                      <a:srgbClr val="DEE7ED"/>
                    </a:gs>
                    <a:gs pos="100000">
                      <a:srgbClr val="9CB6CA"/>
                    </a:gs>
                  </a:gsLst>
                  <a:lin ang="120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Roboto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3" name="Google Shape;173;p1"/>
                <p:cNvSpPr/>
                <p:nvPr/>
              </p:nvSpPr>
              <p:spPr>
                <a:xfrm flipH="1" rot="-5400000">
                  <a:off x="6904416" y="2261504"/>
                  <a:ext cx="2560859" cy="2092341"/>
                </a:xfrm>
                <a:prstGeom prst="parallelogram">
                  <a:avLst>
                    <a:gd fmla="val 17242" name="adj"/>
                  </a:avLst>
                </a:prstGeom>
                <a:gradFill>
                  <a:gsLst>
                    <a:gs pos="0">
                      <a:srgbClr val="DEE7ED"/>
                    </a:gs>
                    <a:gs pos="100000">
                      <a:srgbClr val="9CB6CA"/>
                    </a:gs>
                  </a:gsLst>
                  <a:lin ang="21593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Roboto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4" name="Google Shape;174;p1"/>
                <p:cNvSpPr/>
                <p:nvPr/>
              </p:nvSpPr>
              <p:spPr>
                <a:xfrm flipH="1" rot="-5400000">
                  <a:off x="11073879" y="2261504"/>
                  <a:ext cx="2560859" cy="2092341"/>
                </a:xfrm>
                <a:prstGeom prst="parallelogram">
                  <a:avLst>
                    <a:gd fmla="val 17242" name="adj"/>
                  </a:avLst>
                </a:prstGeom>
                <a:gradFill>
                  <a:gsLst>
                    <a:gs pos="0">
                      <a:srgbClr val="EAF0F4"/>
                    </a:gs>
                    <a:gs pos="100000">
                      <a:srgbClr val="F4E5DD"/>
                    </a:gs>
                  </a:gsLst>
                  <a:lin ang="21593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Roboto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75" name="Google Shape;175;p1"/>
              <p:cNvGrpSpPr/>
              <p:nvPr/>
            </p:nvGrpSpPr>
            <p:grpSpPr>
              <a:xfrm>
                <a:off x="7138675" y="-1740005"/>
                <a:ext cx="6261804" cy="2560859"/>
                <a:chOff x="7138675" y="-535546"/>
                <a:chExt cx="6261804" cy="2560859"/>
              </a:xfrm>
            </p:grpSpPr>
            <p:sp>
              <p:nvSpPr>
                <p:cNvPr id="176" name="Google Shape;176;p1"/>
                <p:cNvSpPr/>
                <p:nvPr/>
              </p:nvSpPr>
              <p:spPr>
                <a:xfrm flipH="1" rot="5400000">
                  <a:off x="8989147" y="-301287"/>
                  <a:ext cx="2560859" cy="2092341"/>
                </a:xfrm>
                <a:prstGeom prst="parallelogram">
                  <a:avLst>
                    <a:gd fmla="val 17242" name="adj"/>
                  </a:avLst>
                </a:prstGeom>
                <a:gradFill>
                  <a:gsLst>
                    <a:gs pos="0">
                      <a:srgbClr val="DEE7ED"/>
                    </a:gs>
                    <a:gs pos="100000">
                      <a:srgbClr val="9CB6CA"/>
                    </a:gs>
                  </a:gsLst>
                  <a:lin ang="120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Roboto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7" name="Google Shape;177;p1"/>
                <p:cNvSpPr/>
                <p:nvPr/>
              </p:nvSpPr>
              <p:spPr>
                <a:xfrm rot="5400000">
                  <a:off x="6904416" y="-301287"/>
                  <a:ext cx="2560859" cy="2092341"/>
                </a:xfrm>
                <a:prstGeom prst="parallelogram">
                  <a:avLst>
                    <a:gd fmla="val 17242" name="adj"/>
                  </a:avLst>
                </a:prstGeom>
                <a:gradFill>
                  <a:gsLst>
                    <a:gs pos="0">
                      <a:srgbClr val="EAF0F4"/>
                    </a:gs>
                    <a:gs pos="100000">
                      <a:srgbClr val="F4E5D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Roboto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8" name="Google Shape;178;p1"/>
                <p:cNvSpPr/>
                <p:nvPr/>
              </p:nvSpPr>
              <p:spPr>
                <a:xfrm rot="5400000">
                  <a:off x="11073879" y="-301287"/>
                  <a:ext cx="2560859" cy="2092341"/>
                </a:xfrm>
                <a:prstGeom prst="parallelogram">
                  <a:avLst>
                    <a:gd fmla="val 17242" name="adj"/>
                  </a:avLst>
                </a:prstGeom>
                <a:gradFill>
                  <a:gsLst>
                    <a:gs pos="0">
                      <a:srgbClr val="DEE7ED"/>
                    </a:gs>
                    <a:gs pos="100000">
                      <a:srgbClr val="9CB6CA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Roboto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79" name="Google Shape;179;p1"/>
              <p:cNvGrpSpPr/>
              <p:nvPr/>
            </p:nvGrpSpPr>
            <p:grpSpPr>
              <a:xfrm>
                <a:off x="7138675" y="3383645"/>
                <a:ext cx="6261804" cy="2560859"/>
                <a:chOff x="7138675" y="-535546"/>
                <a:chExt cx="6261804" cy="2560859"/>
              </a:xfrm>
            </p:grpSpPr>
            <p:sp>
              <p:nvSpPr>
                <p:cNvPr id="180" name="Google Shape;180;p1"/>
                <p:cNvSpPr/>
                <p:nvPr/>
              </p:nvSpPr>
              <p:spPr>
                <a:xfrm flipH="1" rot="5400000">
                  <a:off x="8989147" y="-301287"/>
                  <a:ext cx="2560859" cy="2092341"/>
                </a:xfrm>
                <a:prstGeom prst="parallelogram">
                  <a:avLst>
                    <a:gd fmla="val 17242" name="adj"/>
                  </a:avLst>
                </a:prstGeom>
                <a:gradFill>
                  <a:gsLst>
                    <a:gs pos="0">
                      <a:srgbClr val="DEE7ED"/>
                    </a:gs>
                    <a:gs pos="100000">
                      <a:srgbClr val="9CB6CA"/>
                    </a:gs>
                  </a:gsLst>
                  <a:lin ang="120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Roboto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81" name="Google Shape;181;p1"/>
                <p:cNvSpPr/>
                <p:nvPr/>
              </p:nvSpPr>
              <p:spPr>
                <a:xfrm rot="5400000">
                  <a:off x="6904416" y="-301287"/>
                  <a:ext cx="2560859" cy="2092341"/>
                </a:xfrm>
                <a:prstGeom prst="parallelogram">
                  <a:avLst>
                    <a:gd fmla="val 17242" name="adj"/>
                  </a:avLst>
                </a:prstGeom>
                <a:gradFill>
                  <a:gsLst>
                    <a:gs pos="0">
                      <a:srgbClr val="EAF0F4"/>
                    </a:gs>
                    <a:gs pos="100000">
                      <a:srgbClr val="F4E5DD"/>
                    </a:gs>
                  </a:gsLst>
                  <a:lin ang="21593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Roboto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82" name="Google Shape;182;p1"/>
                <p:cNvSpPr/>
                <p:nvPr/>
              </p:nvSpPr>
              <p:spPr>
                <a:xfrm rot="5400000">
                  <a:off x="11073879" y="-301287"/>
                  <a:ext cx="2560859" cy="2092341"/>
                </a:xfrm>
                <a:prstGeom prst="parallelogram">
                  <a:avLst>
                    <a:gd fmla="val 17242" name="adj"/>
                  </a:avLst>
                </a:prstGeom>
                <a:gradFill>
                  <a:gsLst>
                    <a:gs pos="0">
                      <a:srgbClr val="DEE7ED"/>
                    </a:gs>
                    <a:gs pos="100000">
                      <a:srgbClr val="9CB6CA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Roboto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83" name="Google Shape;183;p1"/>
              <p:cNvGrpSpPr/>
              <p:nvPr/>
            </p:nvGrpSpPr>
            <p:grpSpPr>
              <a:xfrm>
                <a:off x="7138675" y="5944504"/>
                <a:ext cx="6261804" cy="2560859"/>
                <a:chOff x="7138675" y="2027245"/>
                <a:chExt cx="6261804" cy="2560859"/>
              </a:xfrm>
            </p:grpSpPr>
            <p:sp>
              <p:nvSpPr>
                <p:cNvPr id="184" name="Google Shape;184;p1"/>
                <p:cNvSpPr/>
                <p:nvPr/>
              </p:nvSpPr>
              <p:spPr>
                <a:xfrm rot="-5400000">
                  <a:off x="8989147" y="2261504"/>
                  <a:ext cx="2560859" cy="2092341"/>
                </a:xfrm>
                <a:prstGeom prst="parallelogram">
                  <a:avLst>
                    <a:gd fmla="val 17242" name="adj"/>
                  </a:avLst>
                </a:prstGeom>
                <a:gradFill>
                  <a:gsLst>
                    <a:gs pos="0">
                      <a:srgbClr val="DEE7ED"/>
                    </a:gs>
                    <a:gs pos="100000">
                      <a:srgbClr val="9CB6CA"/>
                    </a:gs>
                  </a:gsLst>
                  <a:lin ang="120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Roboto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85" name="Google Shape;185;p1"/>
                <p:cNvSpPr/>
                <p:nvPr/>
              </p:nvSpPr>
              <p:spPr>
                <a:xfrm flipH="1" rot="-5400000">
                  <a:off x="6904416" y="2261504"/>
                  <a:ext cx="2560859" cy="2092341"/>
                </a:xfrm>
                <a:prstGeom prst="parallelogram">
                  <a:avLst>
                    <a:gd fmla="val 17242" name="adj"/>
                  </a:avLst>
                </a:prstGeom>
                <a:gradFill>
                  <a:gsLst>
                    <a:gs pos="0">
                      <a:srgbClr val="DEE7ED"/>
                    </a:gs>
                    <a:gs pos="100000">
                      <a:srgbClr val="9CB6CA"/>
                    </a:gs>
                  </a:gsLst>
                  <a:lin ang="21593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Roboto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86" name="Google Shape;186;p1"/>
                <p:cNvSpPr/>
                <p:nvPr/>
              </p:nvSpPr>
              <p:spPr>
                <a:xfrm flipH="1" rot="-5400000">
                  <a:off x="11073879" y="2261504"/>
                  <a:ext cx="2560859" cy="2092341"/>
                </a:xfrm>
                <a:prstGeom prst="parallelogram">
                  <a:avLst>
                    <a:gd fmla="val 17242" name="adj"/>
                  </a:avLst>
                </a:prstGeom>
                <a:gradFill>
                  <a:gsLst>
                    <a:gs pos="0">
                      <a:srgbClr val="DEE7ED"/>
                    </a:gs>
                    <a:gs pos="100000">
                      <a:srgbClr val="9CB6CA"/>
                    </a:gs>
                  </a:gsLst>
                  <a:lin ang="21593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Roboto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87" name="Google Shape;187;p1"/>
              <p:cNvSpPr/>
              <p:nvPr/>
            </p:nvSpPr>
            <p:spPr>
              <a:xfrm>
                <a:off x="7144567" y="3024188"/>
                <a:ext cx="4170340" cy="717197"/>
              </a:xfrm>
              <a:prstGeom prst="diamond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Roboto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7139826" y="463049"/>
                <a:ext cx="2084768" cy="717059"/>
              </a:xfrm>
              <a:custGeom>
                <a:rect b="b" l="l" r="r" t="t"/>
                <a:pathLst>
                  <a:path extrusionOk="0" h="717059" w="2084768">
                    <a:moveTo>
                      <a:pt x="0" y="0"/>
                    </a:moveTo>
                    <a:lnTo>
                      <a:pt x="2084768" y="358530"/>
                    </a:lnTo>
                    <a:lnTo>
                      <a:pt x="0" y="717059"/>
                    </a:lnTo>
                    <a:close/>
                  </a:path>
                </a:pathLst>
              </a:custGeom>
              <a:gradFill>
                <a:gsLst>
                  <a:gs pos="0">
                    <a:srgbClr val="DEB59E"/>
                  </a:gs>
                  <a:gs pos="100000">
                    <a:schemeClr val="accent4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Roboto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9219418" y="462980"/>
                <a:ext cx="4170340" cy="717197"/>
              </a:xfrm>
              <a:prstGeom prst="diamond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Roboto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9225768" y="5581205"/>
                <a:ext cx="4170340" cy="717197"/>
              </a:xfrm>
              <a:prstGeom prst="diamond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Roboto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7139826" y="5581343"/>
                <a:ext cx="2084768" cy="717059"/>
              </a:xfrm>
              <a:custGeom>
                <a:rect b="b" l="l" r="r" t="t"/>
                <a:pathLst>
                  <a:path extrusionOk="0" h="717059" w="2084768">
                    <a:moveTo>
                      <a:pt x="0" y="0"/>
                    </a:moveTo>
                    <a:lnTo>
                      <a:pt x="2084768" y="358530"/>
                    </a:lnTo>
                    <a:lnTo>
                      <a:pt x="0" y="717059"/>
                    </a:lnTo>
                    <a:close/>
                  </a:path>
                </a:pathLst>
              </a:custGeom>
              <a:gradFill>
                <a:gsLst>
                  <a:gs pos="0">
                    <a:srgbClr val="DEB59E"/>
                  </a:gs>
                  <a:gs pos="100000">
                    <a:schemeClr val="accent4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Roboto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2" name="Google Shape;192;p1"/>
            <p:cNvSpPr/>
            <p:nvPr/>
          </p:nvSpPr>
          <p:spPr>
            <a:xfrm>
              <a:off x="11309731" y="3024188"/>
              <a:ext cx="4170340" cy="717197"/>
            </a:xfrm>
            <a:prstGeom prst="diamond">
              <a:avLst/>
            </a:prstGeom>
            <a:gradFill>
              <a:gsLst>
                <a:gs pos="0">
                  <a:srgbClr val="DEB59E"/>
                </a:gs>
                <a:gs pos="100000">
                  <a:schemeClr val="accent4"/>
                </a:gs>
              </a:gsLst>
              <a:lin ang="4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" name="Google Shape;193;p1"/>
          <p:cNvSpPr/>
          <p:nvPr/>
        </p:nvSpPr>
        <p:spPr>
          <a:xfrm rot="-5400000">
            <a:off x="-3867980" y="3271989"/>
            <a:ext cx="8205110" cy="469149"/>
          </a:xfrm>
          <a:prstGeom prst="rect">
            <a:avLst/>
          </a:prstGeom>
          <a:gradFill>
            <a:gsLst>
              <a:gs pos="0">
                <a:srgbClr val="9CB6CA"/>
              </a:gs>
              <a:gs pos="3000">
                <a:srgbClr val="9CB6CA"/>
              </a:gs>
              <a:gs pos="99000">
                <a:srgbClr val="DEE7ED"/>
              </a:gs>
              <a:gs pos="100000">
                <a:srgbClr val="DEE7ED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446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1120342" y="3681566"/>
            <a:ext cx="2032000" cy="528700"/>
          </a:xfrm>
          <a:prstGeom prst="plaque">
            <a:avLst>
              <a:gd fmla="val 12453" name="adj"/>
            </a:avLst>
          </a:prstGeom>
          <a:gradFill>
            <a:gsLst>
              <a:gs pos="0">
                <a:srgbClr val="EFC49C"/>
              </a:gs>
              <a:gs pos="28000">
                <a:srgbClr val="EFC49C"/>
              </a:gs>
              <a:gs pos="80000">
                <a:schemeClr val="accent4"/>
              </a:gs>
              <a:gs pos="100000">
                <a:schemeClr val="accent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279400" sx="88000" rotWithShape="0" algn="t" dir="5400000" dist="342900" sy="88000">
              <a:schemeClr val="accent4">
                <a:alpha val="419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图片包含 鸟, 线, 刀, 群&#10;&#10;描述已自动生成" id="195" name="Google Shape;195;p1"/>
          <p:cNvPicPr preferRelativeResize="0"/>
          <p:nvPr/>
        </p:nvPicPr>
        <p:blipFill rotWithShape="1">
          <a:blip r:embed="rId4">
            <a:alphaModFix amt="10000"/>
          </a:blip>
          <a:srcRect b="0" l="0" r="5326" t="5325"/>
          <a:stretch/>
        </p:blipFill>
        <p:spPr>
          <a:xfrm flipH="1">
            <a:off x="8399" y="-22936"/>
            <a:ext cx="8940297" cy="6858000"/>
          </a:xfrm>
          <a:custGeom>
            <a:rect b="b" l="l" r="r" t="t"/>
            <a:pathLst>
              <a:path extrusionOk="0" h="5772150" w="7524750">
                <a:moveTo>
                  <a:pt x="7524750" y="0"/>
                </a:moveTo>
                <a:lnTo>
                  <a:pt x="0" y="0"/>
                </a:lnTo>
                <a:lnTo>
                  <a:pt x="0" y="5772150"/>
                </a:lnTo>
                <a:lnTo>
                  <a:pt x="7524750" y="57721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6" name="Google Shape;196;p1"/>
          <p:cNvSpPr txBox="1"/>
          <p:nvPr/>
        </p:nvSpPr>
        <p:spPr>
          <a:xfrm>
            <a:off x="874713" y="2138138"/>
            <a:ext cx="688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Scraping Project</a:t>
            </a:r>
            <a:endParaRPr b="1" i="0" sz="36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"/>
          <p:cNvSpPr txBox="1"/>
          <p:nvPr/>
        </p:nvSpPr>
        <p:spPr>
          <a:xfrm>
            <a:off x="1248612" y="3715083"/>
            <a:ext cx="177546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List: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Ricardo Wu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 Ho 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Anmol Thadani</a:t>
            </a:r>
            <a:endParaRPr b="1" i="0" sz="18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"/>
          <p:cNvSpPr txBox="1"/>
          <p:nvPr/>
        </p:nvSpPr>
        <p:spPr>
          <a:xfrm>
            <a:off x="1148731" y="43353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874712" y="944562"/>
            <a:ext cx="10442575" cy="4968875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23824" y="265975"/>
            <a:ext cx="3738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>
                <a:solidFill>
                  <a:srgbClr val="2D4464"/>
                </a:solidFill>
              </a:rPr>
              <a:t> P</a:t>
            </a: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rocessing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943154" y="1132200"/>
            <a:ext cx="1027711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data collected is stored in 4 separated CSV files,  named 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cus_good20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cus_bad20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best_comments and worst_comments</a:t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cus_good20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cus_bad20 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best 20 and worst 20 rated retailers' information</a:t>
            </a:r>
            <a:endParaRPr b="1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best_comments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worst_comments 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reviews from sampled best 20 and worst 20 rated retailers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the data in 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cus_good20 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cus_bad20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used to count both types of  retailers' reviews to compare the average reviews per retailer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in 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best_comments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worst_comments 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are used to conduct sentiment analysis using Afinn scoring algorithm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used in data processing are: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Afinn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Re, Numpy, Matplotlib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"/>
          <p:cNvSpPr/>
          <p:nvPr/>
        </p:nvSpPr>
        <p:spPr>
          <a:xfrm>
            <a:off x="3400828" y="-1979827"/>
            <a:ext cx="16230596" cy="16230596"/>
          </a:xfrm>
          <a:prstGeom prst="ellipse">
            <a:avLst/>
          </a:prstGeom>
          <a:gradFill>
            <a:gsLst>
              <a:gs pos="0">
                <a:srgbClr val="8BBAD4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-6167962" y="-6265331"/>
            <a:ext cx="12530662" cy="12530662"/>
          </a:xfrm>
          <a:prstGeom prst="ellipse">
            <a:avLst/>
          </a:prstGeom>
          <a:gradFill>
            <a:gsLst>
              <a:gs pos="0">
                <a:srgbClr val="EFC49C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3023135" y="356135"/>
            <a:ext cx="6145730" cy="6145730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003300" sx="89000" rotWithShape="0" algn="t" dir="5400000" dist="1117600" sy="89000">
              <a:schemeClr val="accent1">
                <a:alpha val="7098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1"/>
          <p:cNvSpPr txBox="1"/>
          <p:nvPr/>
        </p:nvSpPr>
        <p:spPr>
          <a:xfrm>
            <a:off x="3546263" y="3135541"/>
            <a:ext cx="521272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5F6F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2184714" y="4795955"/>
            <a:ext cx="1216114" cy="1216118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662922" y="125908"/>
            <a:ext cx="2396454" cy="2396450"/>
          </a:xfrm>
          <a:prstGeom prst="ellipse">
            <a:avLst/>
          </a:prstGeom>
          <a:gradFill>
            <a:gsLst>
              <a:gs pos="0">
                <a:srgbClr val="EFC49C"/>
              </a:gs>
              <a:gs pos="30000">
                <a:srgbClr val="EFC49C"/>
              </a:gs>
              <a:gs pos="76000">
                <a:schemeClr val="accent4"/>
              </a:gs>
              <a:gs pos="100000">
                <a:schemeClr val="accent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46100" sx="88000" rotWithShape="0" algn="t" dir="3960000" dist="711200" sy="88000">
              <a:schemeClr val="accent4">
                <a:alpha val="419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9317124" y="4368819"/>
            <a:ext cx="2094558" cy="209456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chemeClr val="accent1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"/>
          <p:cNvSpPr/>
          <p:nvPr/>
        </p:nvSpPr>
        <p:spPr>
          <a:xfrm>
            <a:off x="8974863" y="190303"/>
            <a:ext cx="1384478" cy="138448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"/>
          <p:cNvSpPr/>
          <p:nvPr/>
        </p:nvSpPr>
        <p:spPr>
          <a:xfrm>
            <a:off x="8422108" y="1408955"/>
            <a:ext cx="673766" cy="673766"/>
          </a:xfrm>
          <a:prstGeom prst="ellipse">
            <a:avLst/>
          </a:prstGeom>
          <a:gradFill>
            <a:gsLst>
              <a:gs pos="0">
                <a:srgbClr val="E3DCD6"/>
              </a:gs>
              <a:gs pos="17000">
                <a:srgbClr val="E3DCD6"/>
              </a:gs>
              <a:gs pos="73000">
                <a:srgbClr val="B9A799"/>
              </a:gs>
              <a:gs pos="100000">
                <a:srgbClr val="E3DCD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6840000" dist="457200" sy="89000">
              <a:srgbClr val="B9A79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"/>
          <p:cNvSpPr txBox="1"/>
          <p:nvPr/>
        </p:nvSpPr>
        <p:spPr>
          <a:xfrm>
            <a:off x="4158837" y="4426623"/>
            <a:ext cx="3874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have we found out?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874662" y="1596987"/>
            <a:ext cx="10442700" cy="4968900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573" y="60084"/>
            <a:ext cx="679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Companies Rating &amp; Correlation between Trust Scores &amp; Reviews</a:t>
            </a:r>
            <a:endParaRPr sz="3200">
              <a:solidFill>
                <a:srgbClr val="2D44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2D4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2"/>
          <p:cNvSpPr txBox="1"/>
          <p:nvPr/>
        </p:nvSpPr>
        <p:spPr>
          <a:xfrm>
            <a:off x="1036291" y="1777130"/>
            <a:ext cx="4723350" cy="29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Companies with higher Trust Scores obtain more reviews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 relations are not in straight linear structure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score is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0.199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5" name="Google Shape;3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773" y="1593975"/>
            <a:ext cx="4335375" cy="2755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366" name="Google Shape;36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2761" y="4344650"/>
            <a:ext cx="3842478" cy="222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874712" y="944562"/>
            <a:ext cx="10442700" cy="4968900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23825" y="265975"/>
            <a:ext cx="649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Analysis – Keyword analysis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2D4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3"/>
          <p:cNvSpPr txBox="1"/>
          <p:nvPr/>
        </p:nvSpPr>
        <p:spPr>
          <a:xfrm>
            <a:off x="980150" y="1722750"/>
            <a:ext cx="5809200" cy="44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output we classify keywords into 3 groups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comparing keywords from B20 &amp; W20 retailers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numbers of intersection on the keywords i.e., order, quality, received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6" name="Google Shape;3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9400" y="1721225"/>
            <a:ext cx="4404024" cy="34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4"/>
          <p:cNvSpPr/>
          <p:nvPr/>
        </p:nvSpPr>
        <p:spPr>
          <a:xfrm>
            <a:off x="874712" y="944562"/>
            <a:ext cx="10442700" cy="4968900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4"/>
          <p:cNvSpPr/>
          <p:nvPr/>
        </p:nvSpPr>
        <p:spPr>
          <a:xfrm>
            <a:off x="23825" y="265975"/>
            <a:ext cx="649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4464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Keywords Analysis (2)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14"/>
          <p:cNvSpPr txBox="1"/>
          <p:nvPr/>
        </p:nvSpPr>
        <p:spPr>
          <a:xfrm>
            <a:off x="980150" y="1132200"/>
            <a:ext cx="100404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Best 20 retailers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admires most for delivery, they expect timely and fast dispatch 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products, quality and fit sizing win customers’ compliments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and experience also contribute to the good comments 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Worst 20 retailers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complains most for delayed and wrong delivery, return is also an issue from them 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products, it shares similar situation with the best 20 companies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lastly for service, email reply and website guidelines may affect customers’ shopping experience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short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tackling the issues on orders delivery, service and product quality, we can already cater what customers concern most on their spendings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874712" y="944562"/>
            <a:ext cx="10442575" cy="4968875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90504" y="180243"/>
            <a:ext cx="92593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Analysis – Population data overview</a:t>
            </a:r>
            <a:endParaRPr/>
          </a:p>
        </p:txBody>
      </p:sp>
      <p:sp>
        <p:nvSpPr>
          <p:cNvPr id="394" name="Google Shape;394;p15"/>
          <p:cNvSpPr txBox="1"/>
          <p:nvPr/>
        </p:nvSpPr>
        <p:spPr>
          <a:xfrm>
            <a:off x="943154" y="1132200"/>
            <a:ext cx="10277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15"/>
          <p:cNvSpPr txBox="1"/>
          <p:nvPr/>
        </p:nvSpPr>
        <p:spPr>
          <a:xfrm>
            <a:off x="943154" y="1017900"/>
            <a:ext cx="10277114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41708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reviews for the best 20 rated retailers in total and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1925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reviews for the worst 20 in total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best 20 rated retailers, each retailer has 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2085.4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reviews on average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each worst rated retailers has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96.25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reviews on average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there are extreme outliers that have reviews more than 30000 reviews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the median of reviews number for the 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20 rated retailers is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536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worst 20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hape&#10;&#10;Description automatically generated" id="396" name="Google Shape;3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220" y="3552897"/>
            <a:ext cx="3380280" cy="2338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" id="397" name="Google Shape;3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0760" y="3550180"/>
            <a:ext cx="3367790" cy="234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874712" y="944562"/>
            <a:ext cx="10442575" cy="4968875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16"/>
          <p:cNvSpPr/>
          <p:nvPr/>
        </p:nvSpPr>
        <p:spPr>
          <a:xfrm>
            <a:off x="4779" y="265968"/>
            <a:ext cx="100618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Analysis – Sentiment analysis</a:t>
            </a:r>
            <a:endParaRPr/>
          </a:p>
        </p:txBody>
      </p:sp>
      <p:sp>
        <p:nvSpPr>
          <p:cNvPr id="406" name="Google Shape;406;p16"/>
          <p:cNvSpPr txBox="1"/>
          <p:nvPr/>
        </p:nvSpPr>
        <p:spPr>
          <a:xfrm>
            <a:off x="943154" y="1132200"/>
            <a:ext cx="10277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16"/>
          <p:cNvSpPr txBox="1"/>
          <p:nvPr/>
        </p:nvSpPr>
        <p:spPr>
          <a:xfrm>
            <a:off x="943154" y="1046475"/>
            <a:ext cx="1043903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trivial sampling, we obtained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400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reviews from the best 20 retailers and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764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reviews from the worst 20 retailers, accounting for 43.2% and 7.8% in their section. Through checking the probability density, We assume they follow normal distribution: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Table&#10;&#10;Description automatically generated" id="408" name="Google Shape;4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050" y="2045055"/>
            <a:ext cx="3305175" cy="1893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409" name="Google Shape;4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2476" y="1999515"/>
            <a:ext cx="3125917" cy="1918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410" name="Google Shape;41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5050" y="4110997"/>
            <a:ext cx="3305175" cy="1671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411" name="Google Shape;41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46692" y="3926969"/>
            <a:ext cx="2995534" cy="197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17"/>
          <p:cNvSpPr/>
          <p:nvPr/>
        </p:nvSpPr>
        <p:spPr>
          <a:xfrm>
            <a:off x="874712" y="944562"/>
            <a:ext cx="10442575" cy="4968875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17"/>
          <p:cNvSpPr/>
          <p:nvPr/>
        </p:nvSpPr>
        <p:spPr>
          <a:xfrm>
            <a:off x="4779" y="265968"/>
            <a:ext cx="100618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Analysis – Sentiment analysis</a:t>
            </a:r>
            <a:endParaRPr/>
          </a:p>
        </p:txBody>
      </p:sp>
      <p:sp>
        <p:nvSpPr>
          <p:cNvPr id="420" name="Google Shape;420;p17"/>
          <p:cNvSpPr txBox="1"/>
          <p:nvPr/>
        </p:nvSpPr>
        <p:spPr>
          <a:xfrm>
            <a:off x="943154" y="1132200"/>
            <a:ext cx="10277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943154" y="1046475"/>
            <a:ext cx="10439039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20 retailers only have 16 negative comments while worst 20 retailers get 267 negative comments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ratio of negative reviews to the whole data are 4% and 35% respectively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Variance of best 20 is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297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for the worst 20 is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338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following Afinn score distribution, the median of Best 20 retailers is about 17%, while that of the Worst 20 is about 3%. So, customers who bought clothes from Best 20 retailers who have higher Trust Scores are more satisfactory.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&#10;&#10;Description automatically generated" id="422" name="Google Shape;4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576" y="3337409"/>
            <a:ext cx="3686175" cy="2563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874712" y="944562"/>
            <a:ext cx="10442575" cy="4968875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18"/>
          <p:cNvSpPr/>
          <p:nvPr/>
        </p:nvSpPr>
        <p:spPr>
          <a:xfrm>
            <a:off x="4779" y="265968"/>
            <a:ext cx="100618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Analysis – Sentiment analysis</a:t>
            </a:r>
            <a:endParaRPr/>
          </a:p>
        </p:txBody>
      </p:sp>
      <p:sp>
        <p:nvSpPr>
          <p:cNvPr id="431" name="Google Shape;431;p18"/>
          <p:cNvSpPr txBox="1"/>
          <p:nvPr/>
        </p:nvSpPr>
        <p:spPr>
          <a:xfrm>
            <a:off x="943154" y="1132200"/>
            <a:ext cx="10277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18"/>
          <p:cNvSpPr txBox="1"/>
          <p:nvPr/>
        </p:nvSpPr>
        <p:spPr>
          <a:xfrm>
            <a:off x="943154" y="1046475"/>
            <a:ext cx="104390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positive reviews of the worst 20 retailers have more spread distribution, while the negative reviews are more centered, this shows the variation in reviews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chart&#10;&#10;Description automatically generated" id="433" name="Google Shape;4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7589" y="2545772"/>
            <a:ext cx="3484605" cy="2452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funnel chart&#10;&#10;Description automatically generated" id="434" name="Google Shape;4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9535" y="2545830"/>
            <a:ext cx="3601307" cy="245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19"/>
          <p:cNvSpPr/>
          <p:nvPr/>
        </p:nvSpPr>
        <p:spPr>
          <a:xfrm>
            <a:off x="874712" y="944562"/>
            <a:ext cx="10442575" cy="4968875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4779" y="265968"/>
            <a:ext cx="100618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Analysis – Sampling</a:t>
            </a:r>
            <a:endParaRPr/>
          </a:p>
        </p:txBody>
      </p:sp>
      <p:sp>
        <p:nvSpPr>
          <p:cNvPr id="443" name="Google Shape;443;p19"/>
          <p:cNvSpPr txBox="1"/>
          <p:nvPr/>
        </p:nvSpPr>
        <p:spPr>
          <a:xfrm>
            <a:off x="943154" y="1132200"/>
            <a:ext cx="10277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19"/>
          <p:cNvSpPr txBox="1"/>
          <p:nvPr/>
        </p:nvSpPr>
        <p:spPr>
          <a:xfrm>
            <a:off x="943154" y="1046475"/>
            <a:ext cx="1043903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assume the sample data follows normal distribution, so we want to focus more on outliers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extract outliers which have Z-score of adjusted Afinn score ± 2 S.D.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raphical user interface, application, table&#10;&#10;Description automatically generated" id="445" name="Google Shape;4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5153" y="1756234"/>
            <a:ext cx="4991725" cy="24086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446" name="Google Shape;4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3089" y="4156268"/>
            <a:ext cx="6353330" cy="1743367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9"/>
          <p:cNvSpPr txBox="1"/>
          <p:nvPr/>
        </p:nvSpPr>
        <p:spPr>
          <a:xfrm>
            <a:off x="8697417" y="3325942"/>
            <a:ext cx="18097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"/>
          <p:cNvSpPr/>
          <p:nvPr/>
        </p:nvSpPr>
        <p:spPr>
          <a:xfrm>
            <a:off x="-8246238" y="-8115298"/>
            <a:ext cx="16230596" cy="16230596"/>
          </a:xfrm>
          <a:prstGeom prst="ellipse">
            <a:avLst/>
          </a:prstGeom>
          <a:gradFill>
            <a:gsLst>
              <a:gs pos="0">
                <a:srgbClr val="8BBAD4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6244105" y="602229"/>
            <a:ext cx="12530662" cy="12530662"/>
          </a:xfrm>
          <a:prstGeom prst="ellipse">
            <a:avLst/>
          </a:prstGeom>
          <a:gradFill>
            <a:gsLst>
              <a:gs pos="0">
                <a:srgbClr val="EFC49C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2"/>
          <p:cNvCxnSpPr/>
          <p:nvPr/>
        </p:nvCxnSpPr>
        <p:spPr>
          <a:xfrm>
            <a:off x="0" y="3914764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7" name="Google Shape;207;p2"/>
          <p:cNvGrpSpPr/>
          <p:nvPr/>
        </p:nvGrpSpPr>
        <p:grpSpPr>
          <a:xfrm>
            <a:off x="733573" y="3715467"/>
            <a:ext cx="2109007" cy="2546422"/>
            <a:chOff x="382541" y="3715467"/>
            <a:chExt cx="2109007" cy="2546422"/>
          </a:xfrm>
        </p:grpSpPr>
        <p:sp>
          <p:nvSpPr>
            <p:cNvPr id="208" name="Google Shape;208;p2"/>
            <p:cNvSpPr/>
            <p:nvPr/>
          </p:nvSpPr>
          <p:spPr>
            <a:xfrm>
              <a:off x="1237751" y="3715467"/>
              <a:ext cx="398590" cy="398590"/>
            </a:xfrm>
            <a:prstGeom prst="ellipse">
              <a:avLst/>
            </a:prstGeom>
            <a:solidFill>
              <a:schemeClr val="lt1"/>
            </a:solidFill>
            <a:ln cap="flat" cmpd="sng" w="317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325585" y="3813687"/>
              <a:ext cx="202150" cy="202150"/>
            </a:xfrm>
            <a:prstGeom prst="ellipse">
              <a:avLst/>
            </a:prstGeom>
            <a:solidFill>
              <a:schemeClr val="lt1"/>
            </a:solidFill>
            <a:ln cap="flat" cmpd="sng" w="984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rgbClr val="0000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" name="Google Shape;210;p2"/>
            <p:cNvCxnSpPr/>
            <p:nvPr/>
          </p:nvCxnSpPr>
          <p:spPr>
            <a:xfrm>
              <a:off x="1437046" y="4214648"/>
              <a:ext cx="0" cy="46924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211" name="Google Shape;211;p2"/>
            <p:cNvGrpSpPr/>
            <p:nvPr/>
          </p:nvGrpSpPr>
          <p:grpSpPr>
            <a:xfrm>
              <a:off x="382541" y="5037541"/>
              <a:ext cx="2109007" cy="1224348"/>
              <a:chOff x="628897" y="2247898"/>
              <a:chExt cx="2109007" cy="1521160"/>
            </a:xfrm>
          </p:grpSpPr>
          <p:sp>
            <p:nvSpPr>
              <p:cNvPr id="212" name="Google Shape;212;p2"/>
              <p:cNvSpPr/>
              <p:nvPr/>
            </p:nvSpPr>
            <p:spPr>
              <a:xfrm>
                <a:off x="885939" y="2247898"/>
                <a:ext cx="1562084" cy="680876"/>
              </a:xfrm>
              <a:prstGeom prst="rect">
                <a:avLst/>
              </a:prstGeom>
              <a:solidFill>
                <a:srgbClr val="5D88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Background</a:t>
                </a:r>
                <a:endParaRPr sz="16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628897" y="3058462"/>
                <a:ext cx="2109007" cy="710596"/>
              </a:xfrm>
              <a:prstGeom prst="rect">
                <a:avLst/>
              </a:prstGeom>
              <a:solidFill>
                <a:schemeClr val="accent1">
                  <a:alpha val="3882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accen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What are we doing?</a:t>
                </a:r>
                <a:endParaRPr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4" name="Google Shape;214;p2"/>
          <p:cNvGrpSpPr/>
          <p:nvPr/>
        </p:nvGrpSpPr>
        <p:grpSpPr>
          <a:xfrm>
            <a:off x="4131427" y="3715467"/>
            <a:ext cx="2205977" cy="2540304"/>
            <a:chOff x="3779752" y="3715467"/>
            <a:chExt cx="2205977" cy="2540304"/>
          </a:xfrm>
        </p:grpSpPr>
        <p:sp>
          <p:nvSpPr>
            <p:cNvPr id="215" name="Google Shape;215;p2"/>
            <p:cNvSpPr/>
            <p:nvPr/>
          </p:nvSpPr>
          <p:spPr>
            <a:xfrm>
              <a:off x="4683447" y="3715467"/>
              <a:ext cx="398590" cy="398590"/>
            </a:xfrm>
            <a:prstGeom prst="ellipse">
              <a:avLst/>
            </a:prstGeom>
            <a:solidFill>
              <a:schemeClr val="lt1"/>
            </a:solidFill>
            <a:ln cap="flat" cmpd="sng" w="31750">
              <a:solidFill>
                <a:srgbClr val="B7D6F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4773323" y="3813686"/>
              <a:ext cx="202150" cy="202150"/>
            </a:xfrm>
            <a:prstGeom prst="ellipse">
              <a:avLst/>
            </a:prstGeom>
            <a:solidFill>
              <a:schemeClr val="lt1"/>
            </a:solidFill>
            <a:ln cap="flat" cmpd="sng" w="98425">
              <a:solidFill>
                <a:srgbClr val="B7D6F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7" name="Google Shape;217;p2"/>
            <p:cNvCxnSpPr/>
            <p:nvPr/>
          </p:nvCxnSpPr>
          <p:spPr>
            <a:xfrm>
              <a:off x="4882742" y="4214648"/>
              <a:ext cx="0" cy="469240"/>
            </a:xfrm>
            <a:prstGeom prst="straightConnector1">
              <a:avLst/>
            </a:prstGeom>
            <a:noFill/>
            <a:ln cap="flat" cmpd="sng" w="12700">
              <a:solidFill>
                <a:srgbClr val="8CABC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218" name="Google Shape;218;p2"/>
            <p:cNvGrpSpPr/>
            <p:nvPr/>
          </p:nvGrpSpPr>
          <p:grpSpPr>
            <a:xfrm>
              <a:off x="3779752" y="5037540"/>
              <a:ext cx="2205977" cy="1218231"/>
              <a:chOff x="580413" y="2247899"/>
              <a:chExt cx="2205977" cy="1513561"/>
            </a:xfrm>
          </p:grpSpPr>
          <p:sp>
            <p:nvSpPr>
              <p:cNvPr id="219" name="Google Shape;219;p2"/>
              <p:cNvSpPr/>
              <p:nvPr/>
            </p:nvSpPr>
            <p:spPr>
              <a:xfrm>
                <a:off x="580413" y="2247899"/>
                <a:ext cx="2205977" cy="680881"/>
              </a:xfrm>
              <a:prstGeom prst="rect">
                <a:avLst/>
              </a:prstGeom>
              <a:solidFill>
                <a:srgbClr val="B7D6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Web scrapping</a:t>
                </a:r>
                <a:endParaRPr sz="18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628897" y="3058465"/>
                <a:ext cx="2109007" cy="702995"/>
              </a:xfrm>
              <a:prstGeom prst="rect">
                <a:avLst/>
              </a:prstGeom>
              <a:solidFill>
                <a:srgbClr val="B7D6F3">
                  <a:alpha val="3882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Where do the data come from?</a:t>
                </a:r>
                <a:endParaRPr sz="18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21" name="Google Shape;221;p2"/>
          <p:cNvGrpSpPr/>
          <p:nvPr/>
        </p:nvGrpSpPr>
        <p:grpSpPr>
          <a:xfrm>
            <a:off x="7713548" y="3715467"/>
            <a:ext cx="1956737" cy="2540289"/>
            <a:chOff x="7361230" y="3715467"/>
            <a:chExt cx="1956737" cy="2540289"/>
          </a:xfrm>
        </p:grpSpPr>
        <p:sp>
          <p:nvSpPr>
            <p:cNvPr id="222" name="Google Shape;222;p2"/>
            <p:cNvSpPr/>
            <p:nvPr/>
          </p:nvSpPr>
          <p:spPr>
            <a:xfrm>
              <a:off x="8129141" y="3715467"/>
              <a:ext cx="398590" cy="398590"/>
            </a:xfrm>
            <a:prstGeom prst="ellipse">
              <a:avLst/>
            </a:prstGeom>
            <a:solidFill>
              <a:schemeClr val="lt1"/>
            </a:solidFill>
            <a:ln cap="flat" cmpd="sng" w="31750">
              <a:solidFill>
                <a:srgbClr val="D49D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216788" y="3813686"/>
              <a:ext cx="202150" cy="202150"/>
            </a:xfrm>
            <a:prstGeom prst="ellipse">
              <a:avLst/>
            </a:prstGeom>
            <a:solidFill>
              <a:schemeClr val="lt1"/>
            </a:solidFill>
            <a:ln cap="flat" cmpd="sng" w="98425">
              <a:solidFill>
                <a:srgbClr val="D49D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4" name="Google Shape;224;p2"/>
            <p:cNvCxnSpPr/>
            <p:nvPr/>
          </p:nvCxnSpPr>
          <p:spPr>
            <a:xfrm>
              <a:off x="8328436" y="4214648"/>
              <a:ext cx="0" cy="469240"/>
            </a:xfrm>
            <a:prstGeom prst="straightConnector1">
              <a:avLst/>
            </a:prstGeom>
            <a:noFill/>
            <a:ln cap="flat" cmpd="sng" w="12700">
              <a:solidFill>
                <a:srgbClr val="D49D7E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225" name="Google Shape;225;p2"/>
            <p:cNvGrpSpPr/>
            <p:nvPr/>
          </p:nvGrpSpPr>
          <p:grpSpPr>
            <a:xfrm>
              <a:off x="7361230" y="5034226"/>
              <a:ext cx="1956737" cy="1221530"/>
              <a:chOff x="716196" y="2243782"/>
              <a:chExt cx="1956737" cy="1517660"/>
            </a:xfrm>
          </p:grpSpPr>
          <p:sp>
            <p:nvSpPr>
              <p:cNvPr id="226" name="Google Shape;226;p2"/>
              <p:cNvSpPr/>
              <p:nvPr/>
            </p:nvSpPr>
            <p:spPr>
              <a:xfrm>
                <a:off x="716196" y="2243782"/>
                <a:ext cx="1956737" cy="685000"/>
              </a:xfrm>
              <a:prstGeom prst="rect">
                <a:avLst/>
              </a:prstGeom>
              <a:solidFill>
                <a:srgbClr val="D49D7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5F6F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Analysis</a:t>
                </a:r>
                <a:endParaRPr sz="1800">
                  <a:solidFill>
                    <a:srgbClr val="F5F6F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821816" y="3058464"/>
                <a:ext cx="1723169" cy="702978"/>
              </a:xfrm>
              <a:prstGeom prst="rect">
                <a:avLst/>
              </a:prstGeom>
              <a:solidFill>
                <a:srgbClr val="D49D7E">
                  <a:alpha val="3882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A865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What have we found out?</a:t>
                </a:r>
                <a:endParaRPr sz="1800">
                  <a:solidFill>
                    <a:srgbClr val="CA865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28" name="Google Shape;228;p2"/>
          <p:cNvGrpSpPr/>
          <p:nvPr/>
        </p:nvGrpSpPr>
        <p:grpSpPr>
          <a:xfrm>
            <a:off x="2714810" y="2443260"/>
            <a:ext cx="1465100" cy="1670797"/>
            <a:chOff x="2365062" y="2443260"/>
            <a:chExt cx="1465100" cy="1670797"/>
          </a:xfrm>
        </p:grpSpPr>
        <p:sp>
          <p:nvSpPr>
            <p:cNvPr id="229" name="Google Shape;229;p2"/>
            <p:cNvSpPr/>
            <p:nvPr/>
          </p:nvSpPr>
          <p:spPr>
            <a:xfrm flipH="1">
              <a:off x="2960599" y="3715467"/>
              <a:ext cx="398590" cy="398590"/>
            </a:xfrm>
            <a:prstGeom prst="ellipse">
              <a:avLst/>
            </a:prstGeom>
            <a:solidFill>
              <a:schemeClr val="lt1"/>
            </a:solidFill>
            <a:ln cap="flat" cmpd="sng" w="31750">
              <a:solidFill>
                <a:srgbClr val="8CABC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 flipH="1">
              <a:off x="3056768" y="3813686"/>
              <a:ext cx="202150" cy="202150"/>
            </a:xfrm>
            <a:prstGeom prst="ellipse">
              <a:avLst/>
            </a:prstGeom>
            <a:solidFill>
              <a:schemeClr val="lt1"/>
            </a:solidFill>
            <a:ln cap="flat" cmpd="sng" w="98425">
              <a:solidFill>
                <a:srgbClr val="8CABC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1" name="Google Shape;231;p2"/>
            <p:cNvCxnSpPr/>
            <p:nvPr/>
          </p:nvCxnSpPr>
          <p:spPr>
            <a:xfrm>
              <a:off x="3159894" y="3136739"/>
              <a:ext cx="0" cy="471614"/>
            </a:xfrm>
            <a:prstGeom prst="straightConnector1">
              <a:avLst/>
            </a:prstGeom>
            <a:noFill/>
            <a:ln cap="flat" cmpd="sng" w="12700">
              <a:solidFill>
                <a:srgbClr val="B7D6F3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32" name="Google Shape;232;p2"/>
            <p:cNvSpPr/>
            <p:nvPr/>
          </p:nvSpPr>
          <p:spPr>
            <a:xfrm flipH="1">
              <a:off x="2365062" y="2443260"/>
              <a:ext cx="1465100" cy="534507"/>
            </a:xfrm>
            <a:prstGeom prst="rect">
              <a:avLst/>
            </a:prstGeom>
            <a:solidFill>
              <a:srgbClr val="8CAB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Methodology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3" name="Google Shape;233;p2"/>
          <p:cNvGrpSpPr/>
          <p:nvPr/>
        </p:nvGrpSpPr>
        <p:grpSpPr>
          <a:xfrm>
            <a:off x="6248449" y="2443259"/>
            <a:ext cx="1465099" cy="1670798"/>
            <a:chOff x="5898058" y="2443259"/>
            <a:chExt cx="1465099" cy="1670798"/>
          </a:xfrm>
        </p:grpSpPr>
        <p:sp>
          <p:nvSpPr>
            <p:cNvPr id="234" name="Google Shape;234;p2"/>
            <p:cNvSpPr/>
            <p:nvPr/>
          </p:nvSpPr>
          <p:spPr>
            <a:xfrm flipH="1">
              <a:off x="6407900" y="3715467"/>
              <a:ext cx="398590" cy="398590"/>
            </a:xfrm>
            <a:prstGeom prst="ellipse">
              <a:avLst/>
            </a:prstGeom>
            <a:solidFill>
              <a:schemeClr val="lt1"/>
            </a:solidFill>
            <a:ln cap="flat" cmpd="sng" w="31750">
              <a:solidFill>
                <a:srgbClr val="DDB0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 flipH="1">
              <a:off x="6503266" y="3813686"/>
              <a:ext cx="202150" cy="202150"/>
            </a:xfrm>
            <a:prstGeom prst="ellipse">
              <a:avLst/>
            </a:prstGeom>
            <a:solidFill>
              <a:schemeClr val="lt1"/>
            </a:solidFill>
            <a:ln cap="flat" cmpd="sng" w="98425">
              <a:solidFill>
                <a:srgbClr val="DDB0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6" name="Google Shape;236;p2"/>
            <p:cNvCxnSpPr/>
            <p:nvPr/>
          </p:nvCxnSpPr>
          <p:spPr>
            <a:xfrm>
              <a:off x="6607194" y="3136739"/>
              <a:ext cx="0" cy="471614"/>
            </a:xfrm>
            <a:prstGeom prst="straightConnector1">
              <a:avLst/>
            </a:prstGeom>
            <a:noFill/>
            <a:ln cap="flat" cmpd="sng" w="12700">
              <a:solidFill>
                <a:srgbClr val="DDB097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37" name="Google Shape;237;p2"/>
            <p:cNvSpPr/>
            <p:nvPr/>
          </p:nvSpPr>
          <p:spPr>
            <a:xfrm flipH="1">
              <a:off x="5898058" y="2443259"/>
              <a:ext cx="1465099" cy="534505"/>
            </a:xfrm>
            <a:prstGeom prst="rect">
              <a:avLst/>
            </a:prstGeom>
            <a:solidFill>
              <a:srgbClr val="DDB0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D0957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processing</a:t>
              </a:r>
              <a:endParaRPr sz="1800">
                <a:solidFill>
                  <a:srgbClr val="D0957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8" name="Google Shape;238;p2"/>
          <p:cNvGrpSpPr/>
          <p:nvPr/>
        </p:nvGrpSpPr>
        <p:grpSpPr>
          <a:xfrm>
            <a:off x="10204626" y="3136740"/>
            <a:ext cx="398590" cy="977318"/>
            <a:chOff x="9853594" y="3136739"/>
            <a:chExt cx="398590" cy="977318"/>
          </a:xfrm>
        </p:grpSpPr>
        <p:cxnSp>
          <p:nvCxnSpPr>
            <p:cNvPr id="239" name="Google Shape;239;p2"/>
            <p:cNvCxnSpPr/>
            <p:nvPr/>
          </p:nvCxnSpPr>
          <p:spPr>
            <a:xfrm>
              <a:off x="10052889" y="3136739"/>
              <a:ext cx="0" cy="471614"/>
            </a:xfrm>
            <a:prstGeom prst="straightConnector1">
              <a:avLst/>
            </a:prstGeom>
            <a:noFill/>
            <a:ln cap="flat" cmpd="sng" w="12700">
              <a:solidFill>
                <a:srgbClr val="CA865F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240" name="Google Shape;240;p2"/>
            <p:cNvSpPr/>
            <p:nvPr/>
          </p:nvSpPr>
          <p:spPr>
            <a:xfrm flipH="1">
              <a:off x="9853594" y="3715467"/>
              <a:ext cx="398590" cy="398590"/>
            </a:xfrm>
            <a:prstGeom prst="ellipse">
              <a:avLst/>
            </a:prstGeom>
            <a:solidFill>
              <a:schemeClr val="lt1"/>
            </a:solidFill>
            <a:ln cap="flat" cmpd="sng" w="31750">
              <a:solidFill>
                <a:srgbClr val="CA865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 flipH="1">
              <a:off x="9951814" y="3813686"/>
              <a:ext cx="202150" cy="202150"/>
            </a:xfrm>
            <a:prstGeom prst="ellipse">
              <a:avLst/>
            </a:prstGeom>
            <a:solidFill>
              <a:schemeClr val="lt1"/>
            </a:solidFill>
            <a:ln cap="flat" cmpd="sng" w="98425">
              <a:solidFill>
                <a:srgbClr val="CA865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2" name="Google Shape;242;p2"/>
          <p:cNvSpPr/>
          <p:nvPr/>
        </p:nvSpPr>
        <p:spPr>
          <a:xfrm>
            <a:off x="2452659" y="1709455"/>
            <a:ext cx="2109861" cy="534507"/>
          </a:xfrm>
          <a:prstGeom prst="rect">
            <a:avLst/>
          </a:prstGeom>
          <a:solidFill>
            <a:schemeClr val="accent1">
              <a:alpha val="38823"/>
            </a:schemeClr>
          </a:solidFill>
          <a:ln cap="flat" cmpd="sng" w="12700">
            <a:solidFill>
              <a:srgbClr val="8CABC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D8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we do the do the whole project?</a:t>
            </a:r>
            <a:endParaRPr sz="1800">
              <a:solidFill>
                <a:srgbClr val="5D88A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"/>
          <p:cNvSpPr/>
          <p:nvPr/>
        </p:nvSpPr>
        <p:spPr>
          <a:xfrm>
            <a:off x="5836642" y="1706727"/>
            <a:ext cx="2236178" cy="537235"/>
          </a:xfrm>
          <a:prstGeom prst="rect">
            <a:avLst/>
          </a:prstGeom>
          <a:solidFill>
            <a:srgbClr val="DDB097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A86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be data used to analyze?</a:t>
            </a:r>
            <a:endParaRPr sz="1800">
              <a:solidFill>
                <a:srgbClr val="CA86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"/>
          <p:cNvSpPr/>
          <p:nvPr/>
        </p:nvSpPr>
        <p:spPr>
          <a:xfrm>
            <a:off x="9372225" y="2443267"/>
            <a:ext cx="2067055" cy="534496"/>
          </a:xfrm>
          <a:prstGeom prst="rect">
            <a:avLst/>
          </a:prstGeom>
          <a:solidFill>
            <a:srgbClr val="CA86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"/>
          <p:cNvSpPr/>
          <p:nvPr/>
        </p:nvSpPr>
        <p:spPr>
          <a:xfrm>
            <a:off x="9505986" y="1706727"/>
            <a:ext cx="1795869" cy="537235"/>
          </a:xfrm>
          <a:prstGeom prst="rect">
            <a:avLst/>
          </a:prstGeom>
          <a:solidFill>
            <a:srgbClr val="CA865F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477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1800">
              <a:solidFill>
                <a:srgbClr val="C477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5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"/>
          <p:cNvSpPr/>
          <p:nvPr/>
        </p:nvSpPr>
        <p:spPr>
          <a:xfrm>
            <a:off x="3400828" y="-1979827"/>
            <a:ext cx="16230596" cy="16230596"/>
          </a:xfrm>
          <a:prstGeom prst="ellipse">
            <a:avLst/>
          </a:prstGeom>
          <a:gradFill>
            <a:gsLst>
              <a:gs pos="0">
                <a:srgbClr val="8BBAD4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20"/>
          <p:cNvSpPr/>
          <p:nvPr/>
        </p:nvSpPr>
        <p:spPr>
          <a:xfrm>
            <a:off x="-6167962" y="-6265331"/>
            <a:ext cx="12530662" cy="12530662"/>
          </a:xfrm>
          <a:prstGeom prst="ellipse">
            <a:avLst/>
          </a:prstGeom>
          <a:gradFill>
            <a:gsLst>
              <a:gs pos="0">
                <a:srgbClr val="EFC49C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20"/>
          <p:cNvSpPr/>
          <p:nvPr/>
        </p:nvSpPr>
        <p:spPr>
          <a:xfrm>
            <a:off x="3023135" y="356135"/>
            <a:ext cx="6145730" cy="6145730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003300" sx="89000" rotWithShape="0" algn="t" dir="5400000" dist="1117600" sy="89000">
              <a:schemeClr val="accent1">
                <a:alpha val="7098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0"/>
          <p:cNvSpPr txBox="1"/>
          <p:nvPr/>
        </p:nvSpPr>
        <p:spPr>
          <a:xfrm>
            <a:off x="3546263" y="3135541"/>
            <a:ext cx="521272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8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5F6F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20"/>
          <p:cNvSpPr/>
          <p:nvPr/>
        </p:nvSpPr>
        <p:spPr>
          <a:xfrm>
            <a:off x="2184714" y="4795955"/>
            <a:ext cx="1216114" cy="1216118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0"/>
          <p:cNvSpPr/>
          <p:nvPr/>
        </p:nvSpPr>
        <p:spPr>
          <a:xfrm>
            <a:off x="662922" y="125908"/>
            <a:ext cx="2396454" cy="2396450"/>
          </a:xfrm>
          <a:prstGeom prst="ellipse">
            <a:avLst/>
          </a:prstGeom>
          <a:gradFill>
            <a:gsLst>
              <a:gs pos="0">
                <a:srgbClr val="EFC49C"/>
              </a:gs>
              <a:gs pos="30000">
                <a:srgbClr val="EFC49C"/>
              </a:gs>
              <a:gs pos="76000">
                <a:schemeClr val="accent4"/>
              </a:gs>
              <a:gs pos="100000">
                <a:schemeClr val="accent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46100" sx="88000" rotWithShape="0" algn="t" dir="3960000" dist="711200" sy="88000">
              <a:schemeClr val="accent4">
                <a:alpha val="419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0"/>
          <p:cNvSpPr/>
          <p:nvPr/>
        </p:nvSpPr>
        <p:spPr>
          <a:xfrm>
            <a:off x="9317124" y="4368819"/>
            <a:ext cx="2094558" cy="209456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chemeClr val="accent1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0"/>
          <p:cNvSpPr/>
          <p:nvPr/>
        </p:nvSpPr>
        <p:spPr>
          <a:xfrm>
            <a:off x="8974863" y="190303"/>
            <a:ext cx="1384478" cy="138448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0"/>
          <p:cNvSpPr/>
          <p:nvPr/>
        </p:nvSpPr>
        <p:spPr>
          <a:xfrm>
            <a:off x="8422108" y="1408955"/>
            <a:ext cx="673766" cy="673766"/>
          </a:xfrm>
          <a:prstGeom prst="ellipse">
            <a:avLst/>
          </a:prstGeom>
          <a:gradFill>
            <a:gsLst>
              <a:gs pos="0">
                <a:srgbClr val="E3DCD6"/>
              </a:gs>
              <a:gs pos="17000">
                <a:srgbClr val="E3DCD6"/>
              </a:gs>
              <a:gs pos="73000">
                <a:srgbClr val="B9A799"/>
              </a:gs>
              <a:gs pos="100000">
                <a:srgbClr val="E3DCD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6840000" dist="457200" sy="89000">
              <a:srgbClr val="B9A79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0"/>
          <p:cNvSpPr txBox="1"/>
          <p:nvPr/>
        </p:nvSpPr>
        <p:spPr>
          <a:xfrm>
            <a:off x="4158837" y="4426623"/>
            <a:ext cx="38743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1"/>
          <p:cNvSpPr/>
          <p:nvPr/>
        </p:nvSpPr>
        <p:spPr>
          <a:xfrm>
            <a:off x="874712" y="944562"/>
            <a:ext cx="10442700" cy="4968900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23825" y="265975"/>
            <a:ext cx="649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4464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Challenges and Limitations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1"/>
          <p:cNvSpPr txBox="1"/>
          <p:nvPr/>
        </p:nvSpPr>
        <p:spPr>
          <a:xfrm>
            <a:off x="1419404" y="1132200"/>
            <a:ext cx="9353100" cy="44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values that we have to scrape with different class names due to no content inside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worst-rated companies only have good reviews which makes it quite confusing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Existence of extreme outliers have much more reviews makes it hard to categorize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Unrevealed data (No trust score of every user shown on the website)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too many reviews, we can only do random sampling for that (Time cost)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takes a more advanced skillset to better interpret comments &amp; reviews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i.e. there are negative comments that get positive Afinn score (Algorithm limitation)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limitation on Inferential Statistics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22"/>
          <p:cNvSpPr/>
          <p:nvPr/>
        </p:nvSpPr>
        <p:spPr>
          <a:xfrm>
            <a:off x="874712" y="944562"/>
            <a:ext cx="10442700" cy="4968900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22"/>
          <p:cNvSpPr/>
          <p:nvPr/>
        </p:nvSpPr>
        <p:spPr>
          <a:xfrm>
            <a:off x="23825" y="265975"/>
            <a:ext cx="649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22"/>
          <p:cNvSpPr txBox="1"/>
          <p:nvPr/>
        </p:nvSpPr>
        <p:spPr>
          <a:xfrm>
            <a:off x="1419404" y="1132200"/>
            <a:ext cx="9353100" cy="31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hard to scrap data from other websites, but if we have our own websites, we can get complete data so that only need to do a little data cleaning for the noises or incomplete data. This time the data follows the normal distribution, but what if next time it's not?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big data sets, algorithm validity is of paramount importance which can greatly reduce the human resources needed and efficiently categorize data for analysis.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hope can do better after learning data mining, deep learning and machine learning.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raphical user interface, table&#10;&#10;Description automatically generated" id="481" name="Google Shape;4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8237" y="3786568"/>
            <a:ext cx="7352675" cy="157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23"/>
          <p:cNvSpPr/>
          <p:nvPr/>
        </p:nvSpPr>
        <p:spPr>
          <a:xfrm>
            <a:off x="874712" y="944562"/>
            <a:ext cx="10442700" cy="4968900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23"/>
          <p:cNvSpPr/>
          <p:nvPr/>
        </p:nvSpPr>
        <p:spPr>
          <a:xfrm>
            <a:off x="23825" y="265975"/>
            <a:ext cx="649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23"/>
          <p:cNvSpPr txBox="1"/>
          <p:nvPr/>
        </p:nvSpPr>
        <p:spPr>
          <a:xfrm>
            <a:off x="1419404" y="1132200"/>
            <a:ext cx="93531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23"/>
          <p:cNvSpPr txBox="1"/>
          <p:nvPr/>
        </p:nvSpPr>
        <p:spPr>
          <a:xfrm>
            <a:off x="1419404" y="1132200"/>
            <a:ext cx="9353100" cy="4708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Considering the analyses we did, we have below insights: 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higher trust scores &amp; reviews a company obtains , the more satisfied customers are</a:t>
            </a:r>
            <a:endParaRPr/>
          </a:p>
          <a:p>
            <a:pPr indent="-215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20 companies seldom get negative feedback from customers while there are higher portion of negative feedback on worst 20 companies</a:t>
            </a:r>
            <a:endParaRPr/>
          </a:p>
          <a:p>
            <a:pPr indent="-215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 delivery, service and product quality are the top 3 concerns from the customers, if we can make sure of these, we get happy and satisfied customer</a:t>
            </a:r>
            <a:endParaRPr/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571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"/>
          <p:cNvSpPr/>
          <p:nvPr/>
        </p:nvSpPr>
        <p:spPr>
          <a:xfrm>
            <a:off x="3400828" y="-1979827"/>
            <a:ext cx="16230596" cy="16230596"/>
          </a:xfrm>
          <a:prstGeom prst="ellipse">
            <a:avLst/>
          </a:prstGeom>
          <a:gradFill>
            <a:gsLst>
              <a:gs pos="0">
                <a:srgbClr val="8BBAD4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4"/>
          <p:cNvSpPr/>
          <p:nvPr/>
        </p:nvSpPr>
        <p:spPr>
          <a:xfrm>
            <a:off x="-6167962" y="-6265331"/>
            <a:ext cx="12530662" cy="12530662"/>
          </a:xfrm>
          <a:prstGeom prst="ellipse">
            <a:avLst/>
          </a:prstGeom>
          <a:gradFill>
            <a:gsLst>
              <a:gs pos="0">
                <a:srgbClr val="EFC49C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3023135" y="356135"/>
            <a:ext cx="6145730" cy="6145730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003300" sx="89000" rotWithShape="0" algn="t" dir="5400000" dist="1117600" sy="89000">
              <a:schemeClr val="accent1">
                <a:alpha val="7098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4"/>
          <p:cNvSpPr txBox="1"/>
          <p:nvPr/>
        </p:nvSpPr>
        <p:spPr>
          <a:xfrm>
            <a:off x="5253556" y="3013117"/>
            <a:ext cx="167307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4"/>
          <p:cNvSpPr/>
          <p:nvPr/>
        </p:nvSpPr>
        <p:spPr>
          <a:xfrm>
            <a:off x="2184714" y="4795955"/>
            <a:ext cx="1216114" cy="1216118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662922" y="125908"/>
            <a:ext cx="2396454" cy="2396450"/>
          </a:xfrm>
          <a:prstGeom prst="ellipse">
            <a:avLst/>
          </a:prstGeom>
          <a:gradFill>
            <a:gsLst>
              <a:gs pos="0">
                <a:srgbClr val="EFC49C"/>
              </a:gs>
              <a:gs pos="30000">
                <a:srgbClr val="EFC49C"/>
              </a:gs>
              <a:gs pos="76000">
                <a:schemeClr val="accent4"/>
              </a:gs>
              <a:gs pos="100000">
                <a:schemeClr val="accent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46100" sx="88000" rotWithShape="0" algn="t" dir="3960000" dist="711200" sy="88000">
              <a:schemeClr val="accent4">
                <a:alpha val="419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24"/>
          <p:cNvSpPr/>
          <p:nvPr/>
        </p:nvSpPr>
        <p:spPr>
          <a:xfrm>
            <a:off x="9317124" y="4368819"/>
            <a:ext cx="2094558" cy="209456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chemeClr val="accent1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4"/>
          <p:cNvSpPr/>
          <p:nvPr/>
        </p:nvSpPr>
        <p:spPr>
          <a:xfrm>
            <a:off x="8974863" y="190303"/>
            <a:ext cx="1384478" cy="138448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4"/>
          <p:cNvSpPr/>
          <p:nvPr/>
        </p:nvSpPr>
        <p:spPr>
          <a:xfrm>
            <a:off x="8422108" y="1408955"/>
            <a:ext cx="673766" cy="673766"/>
          </a:xfrm>
          <a:prstGeom prst="ellipse">
            <a:avLst/>
          </a:prstGeom>
          <a:gradFill>
            <a:gsLst>
              <a:gs pos="0">
                <a:srgbClr val="E3DCD6"/>
              </a:gs>
              <a:gs pos="17000">
                <a:srgbClr val="E3DCD6"/>
              </a:gs>
              <a:gs pos="73000">
                <a:srgbClr val="B9A799"/>
              </a:gs>
              <a:gs pos="100000">
                <a:srgbClr val="E3DCD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6840000" dist="457200" sy="89000">
              <a:srgbClr val="B9A79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/>
          <p:nvPr/>
        </p:nvSpPr>
        <p:spPr>
          <a:xfrm>
            <a:off x="3400828" y="-1979827"/>
            <a:ext cx="16230596" cy="16230596"/>
          </a:xfrm>
          <a:prstGeom prst="ellipse">
            <a:avLst/>
          </a:prstGeom>
          <a:gradFill>
            <a:gsLst>
              <a:gs pos="0">
                <a:srgbClr val="8BBAD4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25"/>
          <p:cNvSpPr/>
          <p:nvPr/>
        </p:nvSpPr>
        <p:spPr>
          <a:xfrm>
            <a:off x="-6167962" y="-6265331"/>
            <a:ext cx="12530662" cy="12530662"/>
          </a:xfrm>
          <a:prstGeom prst="ellipse">
            <a:avLst/>
          </a:prstGeom>
          <a:gradFill>
            <a:gsLst>
              <a:gs pos="0">
                <a:srgbClr val="EFC49C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3023135" y="356135"/>
            <a:ext cx="6145730" cy="6145730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003300" sx="89000" rotWithShape="0" algn="t" dir="5400000" dist="1117600" sy="89000">
              <a:schemeClr val="accent1">
                <a:alpha val="7098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5454393" y="3007210"/>
            <a:ext cx="12832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2184714" y="4795955"/>
            <a:ext cx="1216114" cy="1216118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662922" y="125908"/>
            <a:ext cx="2396454" cy="2396450"/>
          </a:xfrm>
          <a:prstGeom prst="ellipse">
            <a:avLst/>
          </a:prstGeom>
          <a:gradFill>
            <a:gsLst>
              <a:gs pos="0">
                <a:srgbClr val="EFC49C"/>
              </a:gs>
              <a:gs pos="30000">
                <a:srgbClr val="EFC49C"/>
              </a:gs>
              <a:gs pos="76000">
                <a:schemeClr val="accent4"/>
              </a:gs>
              <a:gs pos="100000">
                <a:schemeClr val="accent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46100" sx="88000" rotWithShape="0" algn="t" dir="3960000" dist="711200" sy="88000">
              <a:schemeClr val="accent4">
                <a:alpha val="419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9317124" y="4368819"/>
            <a:ext cx="2094558" cy="209456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chemeClr val="accent1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8974863" y="190303"/>
            <a:ext cx="1384478" cy="138448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8422108" y="1408955"/>
            <a:ext cx="673766" cy="673766"/>
          </a:xfrm>
          <a:prstGeom prst="ellipse">
            <a:avLst/>
          </a:prstGeom>
          <a:gradFill>
            <a:gsLst>
              <a:gs pos="0">
                <a:srgbClr val="E3DCD6"/>
              </a:gs>
              <a:gs pos="17000">
                <a:srgbClr val="E3DCD6"/>
              </a:gs>
              <a:gs pos="73000">
                <a:srgbClr val="B9A799"/>
              </a:gs>
              <a:gs pos="100000">
                <a:srgbClr val="E3DCD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6840000" dist="457200" sy="89000">
              <a:srgbClr val="B9A79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"/>
          <p:cNvSpPr/>
          <p:nvPr/>
        </p:nvSpPr>
        <p:spPr>
          <a:xfrm>
            <a:off x="3400828" y="-1979827"/>
            <a:ext cx="16230596" cy="16230596"/>
          </a:xfrm>
          <a:prstGeom prst="ellipse">
            <a:avLst/>
          </a:prstGeom>
          <a:gradFill>
            <a:gsLst>
              <a:gs pos="0">
                <a:srgbClr val="8BBAD4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"/>
          <p:cNvSpPr/>
          <p:nvPr/>
        </p:nvSpPr>
        <p:spPr>
          <a:xfrm>
            <a:off x="-6167962" y="-6265331"/>
            <a:ext cx="12530662" cy="12530662"/>
          </a:xfrm>
          <a:prstGeom prst="ellipse">
            <a:avLst/>
          </a:prstGeom>
          <a:gradFill>
            <a:gsLst>
              <a:gs pos="0">
                <a:srgbClr val="EFC49C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"/>
          <p:cNvSpPr/>
          <p:nvPr/>
        </p:nvSpPr>
        <p:spPr>
          <a:xfrm>
            <a:off x="3023135" y="356135"/>
            <a:ext cx="6145730" cy="6145730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003300" sx="89000" rotWithShape="0" algn="t" dir="5400000" dist="1117600" sy="89000">
              <a:schemeClr val="accent1">
                <a:alpha val="7098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"/>
          <p:cNvSpPr txBox="1"/>
          <p:nvPr/>
        </p:nvSpPr>
        <p:spPr>
          <a:xfrm>
            <a:off x="4387826" y="3013501"/>
            <a:ext cx="34163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</a:t>
            </a:r>
            <a:endParaRPr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"/>
          <p:cNvSpPr/>
          <p:nvPr/>
        </p:nvSpPr>
        <p:spPr>
          <a:xfrm>
            <a:off x="2184714" y="4795955"/>
            <a:ext cx="1216114" cy="1216118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"/>
          <p:cNvSpPr/>
          <p:nvPr/>
        </p:nvSpPr>
        <p:spPr>
          <a:xfrm>
            <a:off x="662922" y="125908"/>
            <a:ext cx="2396454" cy="2396450"/>
          </a:xfrm>
          <a:prstGeom prst="ellipse">
            <a:avLst/>
          </a:prstGeom>
          <a:gradFill>
            <a:gsLst>
              <a:gs pos="0">
                <a:srgbClr val="EFC49C"/>
              </a:gs>
              <a:gs pos="30000">
                <a:srgbClr val="EFC49C"/>
              </a:gs>
              <a:gs pos="76000">
                <a:schemeClr val="accent4"/>
              </a:gs>
              <a:gs pos="100000">
                <a:schemeClr val="accent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46100" sx="88000" rotWithShape="0" algn="t" dir="3960000" dist="711200" sy="88000">
              <a:schemeClr val="accent4">
                <a:alpha val="419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"/>
          <p:cNvSpPr/>
          <p:nvPr/>
        </p:nvSpPr>
        <p:spPr>
          <a:xfrm>
            <a:off x="9317124" y="4368819"/>
            <a:ext cx="2094558" cy="209456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chemeClr val="accent1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"/>
          <p:cNvSpPr/>
          <p:nvPr/>
        </p:nvSpPr>
        <p:spPr>
          <a:xfrm>
            <a:off x="8974863" y="190303"/>
            <a:ext cx="1384478" cy="138448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"/>
          <p:cNvSpPr/>
          <p:nvPr/>
        </p:nvSpPr>
        <p:spPr>
          <a:xfrm>
            <a:off x="8422108" y="1408955"/>
            <a:ext cx="673766" cy="673766"/>
          </a:xfrm>
          <a:prstGeom prst="ellipse">
            <a:avLst/>
          </a:prstGeom>
          <a:gradFill>
            <a:gsLst>
              <a:gs pos="0">
                <a:srgbClr val="E3DCD6"/>
              </a:gs>
              <a:gs pos="17000">
                <a:srgbClr val="E3DCD6"/>
              </a:gs>
              <a:gs pos="73000">
                <a:srgbClr val="B9A799"/>
              </a:gs>
              <a:gs pos="100000">
                <a:srgbClr val="E3DCD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6840000" dist="457200" sy="89000">
              <a:srgbClr val="B9A79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"/>
          <p:cNvSpPr txBox="1"/>
          <p:nvPr/>
        </p:nvSpPr>
        <p:spPr>
          <a:xfrm>
            <a:off x="4666848" y="4368819"/>
            <a:ext cx="2858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we doing?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74712" y="944562"/>
            <a:ext cx="10442575" cy="4968875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23829" y="265968"/>
            <a:ext cx="27911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464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0" i="0" sz="3200" u="none" cap="none" strike="noStrike">
              <a:solidFill>
                <a:srgbClr val="2D4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"/>
          <p:cNvSpPr txBox="1"/>
          <p:nvPr/>
        </p:nvSpPr>
        <p:spPr>
          <a:xfrm>
            <a:off x="1419404" y="1132200"/>
            <a:ext cx="935318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 is always a significant part in a local economy, apparel market can be regarded as the most symbolic representative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Situation: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are employees of a US clothing retail group and are trying to randomly collect reviews from 20 retailers with highest rating and 20 with lowest rating from an integrated platform</a:t>
            </a:r>
            <a:endParaRPr/>
          </a:p>
        </p:txBody>
      </p:sp>
      <p:pic>
        <p:nvPicPr>
          <p:cNvPr descr="Chart, bar chart&#10;&#10;Description automatically generated" id="270" name="Google Shape;270;p4"/>
          <p:cNvPicPr preferRelativeResize="0"/>
          <p:nvPr/>
        </p:nvPicPr>
        <p:blipFill rotWithShape="1">
          <a:blip r:embed="rId3">
            <a:alphaModFix/>
          </a:blip>
          <a:srcRect b="2022" l="1109" r="1108" t="1189"/>
          <a:stretch/>
        </p:blipFill>
        <p:spPr>
          <a:xfrm>
            <a:off x="1782526" y="3157966"/>
            <a:ext cx="4051977" cy="257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website&#10;&#10;Description automatically generated" id="271" name="Google Shape;27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0375" y="3163560"/>
            <a:ext cx="3638550" cy="22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"/>
          <p:cNvSpPr txBox="1"/>
          <p:nvPr/>
        </p:nvSpPr>
        <p:spPr>
          <a:xfrm>
            <a:off x="7176540" y="5462040"/>
            <a:ext cx="3091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https://www.trustpilot.com/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874712" y="944562"/>
            <a:ext cx="10442700" cy="4968900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5"/>
          <p:cNvSpPr/>
          <p:nvPr/>
        </p:nvSpPr>
        <p:spPr>
          <a:xfrm>
            <a:off x="23823" y="265975"/>
            <a:ext cx="4523953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464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Aims of the Project</a:t>
            </a:r>
            <a:endParaRPr sz="3200">
              <a:solidFill>
                <a:srgbClr val="2D4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"/>
          <p:cNvSpPr txBox="1"/>
          <p:nvPr/>
        </p:nvSpPr>
        <p:spPr>
          <a:xfrm>
            <a:off x="1419404" y="1132200"/>
            <a:ext cx="9353100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To have a better understanding of customer feedback on the shopping experiences.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To improve customer services through insights from web scraping, data mining on text analysis and Statistics through below analysis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out best rated 20 &amp; worst rated 20 Clothing stores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correlation between reviews &amp; trust score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sentiment analysis through the comments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out what are the most mentioned keywords in general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customers concern most?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571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/>
          <p:nvPr/>
        </p:nvSpPr>
        <p:spPr>
          <a:xfrm>
            <a:off x="3400828" y="-1979827"/>
            <a:ext cx="16230596" cy="16230596"/>
          </a:xfrm>
          <a:prstGeom prst="ellipse">
            <a:avLst/>
          </a:prstGeom>
          <a:gradFill>
            <a:gsLst>
              <a:gs pos="0">
                <a:srgbClr val="8BBAD4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-6167962" y="-6265331"/>
            <a:ext cx="12530662" cy="12530662"/>
          </a:xfrm>
          <a:prstGeom prst="ellipse">
            <a:avLst/>
          </a:prstGeom>
          <a:gradFill>
            <a:gsLst>
              <a:gs pos="0">
                <a:srgbClr val="EFC49C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3023135" y="356135"/>
            <a:ext cx="6145730" cy="6145730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003300" sx="89000" rotWithShape="0" algn="t" dir="5400000" dist="1117600" sy="89000">
              <a:schemeClr val="accent1">
                <a:alpha val="7098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4152296" y="3007210"/>
            <a:ext cx="38874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2184714" y="4795955"/>
            <a:ext cx="1216114" cy="1216118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662922" y="125908"/>
            <a:ext cx="2396454" cy="2396450"/>
          </a:xfrm>
          <a:prstGeom prst="ellipse">
            <a:avLst/>
          </a:prstGeom>
          <a:gradFill>
            <a:gsLst>
              <a:gs pos="0">
                <a:srgbClr val="EFC49C"/>
              </a:gs>
              <a:gs pos="30000">
                <a:srgbClr val="EFC49C"/>
              </a:gs>
              <a:gs pos="76000">
                <a:schemeClr val="accent4"/>
              </a:gs>
              <a:gs pos="100000">
                <a:schemeClr val="accent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46100" sx="88000" rotWithShape="0" algn="t" dir="3960000" dist="711200" sy="88000">
              <a:schemeClr val="accent4">
                <a:alpha val="419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9317124" y="4368819"/>
            <a:ext cx="2094558" cy="209456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chemeClr val="accent1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8974863" y="190303"/>
            <a:ext cx="1384478" cy="138448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"/>
          <p:cNvSpPr/>
          <p:nvPr/>
        </p:nvSpPr>
        <p:spPr>
          <a:xfrm>
            <a:off x="8422108" y="1408955"/>
            <a:ext cx="673766" cy="673766"/>
          </a:xfrm>
          <a:prstGeom prst="ellipse">
            <a:avLst/>
          </a:prstGeom>
          <a:gradFill>
            <a:gsLst>
              <a:gs pos="0">
                <a:srgbClr val="E3DCD6"/>
              </a:gs>
              <a:gs pos="17000">
                <a:srgbClr val="E3DCD6"/>
              </a:gs>
              <a:gs pos="73000">
                <a:srgbClr val="B9A799"/>
              </a:gs>
              <a:gs pos="100000">
                <a:srgbClr val="E3DCD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6840000" dist="457200" sy="89000">
              <a:srgbClr val="B9A79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"/>
          <p:cNvSpPr txBox="1"/>
          <p:nvPr/>
        </p:nvSpPr>
        <p:spPr>
          <a:xfrm>
            <a:off x="4666848" y="4368819"/>
            <a:ext cx="2858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collect the data?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874712" y="944562"/>
            <a:ext cx="10442700" cy="4968900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23825" y="265975"/>
            <a:ext cx="649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4464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Methodology - Data Preprocessing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7"/>
          <p:cNvSpPr txBox="1"/>
          <p:nvPr/>
        </p:nvSpPr>
        <p:spPr>
          <a:xfrm>
            <a:off x="1419404" y="1132200"/>
            <a:ext cx="9353100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scrape the data through BeautifulSoup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Sampling, we only scrape the best 20 and worst 20 rated companies and only if they are verified 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classify the keywords into 3 groups based on their nature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raphical user interface, text, application&#10;&#10;Description automatically generated" id="306" name="Google Shape;3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308" y="3194976"/>
            <a:ext cx="4598126" cy="1264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307" name="Google Shape;3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309" y="4457719"/>
            <a:ext cx="4646022" cy="1282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84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874712" y="944562"/>
            <a:ext cx="10442575" cy="4968875"/>
          </a:xfrm>
          <a:prstGeom prst="roundRect">
            <a:avLst>
              <a:gd fmla="val 5293" name="adj"/>
            </a:avLst>
          </a:prstGeom>
          <a:solidFill>
            <a:schemeClr val="lt1"/>
          </a:solidFill>
          <a:ln>
            <a:noFill/>
          </a:ln>
          <a:effectLst>
            <a:outerShdw blurRad="546100" sx="91000" rotWithShape="0" algn="t" dir="5400000" dist="876300" sy="91000">
              <a:srgbClr val="2D4454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23824" y="265975"/>
            <a:ext cx="4753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Methodology -</a:t>
            </a:r>
            <a:r>
              <a:rPr lang="en-US" sz="3200">
                <a:solidFill>
                  <a:srgbClr val="2D4464"/>
                </a:solidFill>
              </a:rPr>
              <a:t> </a:t>
            </a:r>
            <a:r>
              <a:rPr lang="en-US" sz="3200">
                <a:solidFill>
                  <a:srgbClr val="2D4464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8"/>
          <p:cNvSpPr txBox="1"/>
          <p:nvPr/>
        </p:nvSpPr>
        <p:spPr>
          <a:xfrm>
            <a:off x="1419404" y="1132200"/>
            <a:ext cx="9353189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scrapped data is plain text and cannot conduct any research on it. The first step is data mining to quantify the data. TF-IDF scoring algorithm is considered too complicated; creating Chorus is technically impossible now. 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Afinn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scoring algorithm is taken for simplicity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Afinn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the simplest, yet most popular lexicon used for sentiment analysis developed by 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Finn Årup Nielsen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contains 3300+ words with a polarity score associated with each word. In python, there is an in-built function for this lexicon.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Afinn 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scoring algorithm acts similar with TD-IDF algorithm but has sentiment words preloaded, for 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Afinn score &gt; 0,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sentence can be treated as positive comments, and vice versa. At the end, as we need to take total length into consideration for fair comparison, the 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Afinn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scores were standardized through being divided by the sentence length.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/>
          <p:nvPr/>
        </p:nvSpPr>
        <p:spPr>
          <a:xfrm>
            <a:off x="3400828" y="-1979827"/>
            <a:ext cx="16230596" cy="16230596"/>
          </a:xfrm>
          <a:prstGeom prst="ellipse">
            <a:avLst/>
          </a:prstGeom>
          <a:gradFill>
            <a:gsLst>
              <a:gs pos="0">
                <a:srgbClr val="8BBAD4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-6167962" y="-6265331"/>
            <a:ext cx="12530662" cy="12530662"/>
          </a:xfrm>
          <a:prstGeom prst="ellipse">
            <a:avLst/>
          </a:prstGeom>
          <a:gradFill>
            <a:gsLst>
              <a:gs pos="0">
                <a:srgbClr val="EFC49C"/>
              </a:gs>
              <a:gs pos="99000">
                <a:srgbClr val="F7F7F7">
                  <a:alpha val="0"/>
                </a:srgbClr>
              </a:gs>
              <a:gs pos="100000">
                <a:srgbClr val="F7F7F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3023135" y="356135"/>
            <a:ext cx="6145730" cy="6145730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003300" sx="89000" rotWithShape="0" algn="t" dir="5400000" dist="1117600" sy="89000">
              <a:schemeClr val="accent1">
                <a:alpha val="7098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 txBox="1"/>
          <p:nvPr/>
        </p:nvSpPr>
        <p:spPr>
          <a:xfrm>
            <a:off x="3876071" y="2978635"/>
            <a:ext cx="44398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 processing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2184714" y="4795955"/>
            <a:ext cx="1216114" cy="1216118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662922" y="125908"/>
            <a:ext cx="2396454" cy="2396450"/>
          </a:xfrm>
          <a:prstGeom prst="ellipse">
            <a:avLst/>
          </a:prstGeom>
          <a:gradFill>
            <a:gsLst>
              <a:gs pos="0">
                <a:srgbClr val="EFC49C"/>
              </a:gs>
              <a:gs pos="30000">
                <a:srgbClr val="EFC49C"/>
              </a:gs>
              <a:gs pos="76000">
                <a:schemeClr val="accent4"/>
              </a:gs>
              <a:gs pos="100000">
                <a:schemeClr val="accent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46100" sx="88000" rotWithShape="0" algn="t" dir="3960000" dist="711200" sy="88000">
              <a:schemeClr val="accent4">
                <a:alpha val="4196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9317124" y="4368819"/>
            <a:ext cx="2094558" cy="209456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chemeClr val="accent1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8974863" y="190303"/>
            <a:ext cx="1384478" cy="1384484"/>
          </a:xfrm>
          <a:prstGeom prst="ellipse">
            <a:avLst/>
          </a:prstGeom>
          <a:gradFill>
            <a:gsLst>
              <a:gs pos="0">
                <a:srgbClr val="8BBAD4"/>
              </a:gs>
              <a:gs pos="17000">
                <a:srgbClr val="8BBAD4"/>
              </a:gs>
              <a:gs pos="73000">
                <a:srgbClr val="2F557A"/>
              </a:gs>
              <a:gs pos="100000">
                <a:schemeClr val="accen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5400000" dist="546100" sy="89000">
              <a:schemeClr val="accen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/>
          <p:nvPr/>
        </p:nvSpPr>
        <p:spPr>
          <a:xfrm>
            <a:off x="8422108" y="1408955"/>
            <a:ext cx="673766" cy="673766"/>
          </a:xfrm>
          <a:prstGeom prst="ellipse">
            <a:avLst/>
          </a:prstGeom>
          <a:gradFill>
            <a:gsLst>
              <a:gs pos="0">
                <a:srgbClr val="E3DCD6"/>
              </a:gs>
              <a:gs pos="17000">
                <a:srgbClr val="E3DCD6"/>
              </a:gs>
              <a:gs pos="73000">
                <a:srgbClr val="B9A799"/>
              </a:gs>
              <a:gs pos="100000">
                <a:srgbClr val="E3DCD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495300" sx="89000" rotWithShape="0" algn="t" dir="6840000" dist="457200" sy="89000">
              <a:srgbClr val="B9A79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DEE7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 txBox="1"/>
          <p:nvPr/>
        </p:nvSpPr>
        <p:spPr>
          <a:xfrm>
            <a:off x="4047723" y="4473594"/>
            <a:ext cx="40965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 are data used to analyze?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1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主题​​">
  <a:themeElements>
    <a:clrScheme name="自定义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88A8"/>
      </a:accent1>
      <a:accent2>
        <a:srgbClr val="2D4464"/>
      </a:accent2>
      <a:accent3>
        <a:srgbClr val="B9A799"/>
      </a:accent3>
      <a:accent4>
        <a:srgbClr val="CA865F"/>
      </a:accent4>
      <a:accent5>
        <a:srgbClr val="DDD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主题​​">
  <a:themeElements>
    <a:clrScheme name="自定义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88A8"/>
      </a:accent1>
      <a:accent2>
        <a:srgbClr val="2D4464"/>
      </a:accent2>
      <a:accent3>
        <a:srgbClr val="B9A799"/>
      </a:accent3>
      <a:accent4>
        <a:srgbClr val="CA865F"/>
      </a:accent4>
      <a:accent5>
        <a:srgbClr val="DDD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2021-04-13T10:34:02Z</dcterms:created>
  <dc:creator>宋 雪贤</dc:creator>
</cp:coreProperties>
</file>