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0" r:id="rId3"/>
    <p:sldId id="291" r:id="rId4"/>
    <p:sldId id="258" r:id="rId5"/>
    <p:sldId id="292" r:id="rId6"/>
    <p:sldId id="283" r:id="rId7"/>
    <p:sldId id="297" r:id="rId8"/>
    <p:sldId id="284" r:id="rId9"/>
    <p:sldId id="296" r:id="rId10"/>
    <p:sldId id="293" r:id="rId11"/>
    <p:sldId id="285" r:id="rId12"/>
    <p:sldId id="294" r:id="rId13"/>
    <p:sldId id="295" r:id="rId14"/>
    <p:sldId id="298" r:id="rId15"/>
    <p:sldId id="286" r:id="rId16"/>
    <p:sldId id="287" r:id="rId17"/>
    <p:sldId id="288" r:id="rId18"/>
    <p:sldId id="289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209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F4CE-D7DF-4D94-810A-68DC356C221F}" type="datetime1">
              <a:rPr lang="ko-KR" altLang="en-US" smtClean="0"/>
              <a:pPr/>
              <a:t>2023-06-05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7D1D6A-10D4-4390-8742-F4E0E7A90FD0}"/>
              </a:ext>
            </a:extLst>
          </p:cNvPr>
          <p:cNvSpPr/>
          <p:nvPr userDrawn="1"/>
        </p:nvSpPr>
        <p:spPr>
          <a:xfrm>
            <a:off x="313248" y="702022"/>
            <a:ext cx="11565504" cy="590533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147AD7-7A7D-46ED-87ED-FD3903806FA8}"/>
              </a:ext>
            </a:extLst>
          </p:cNvPr>
          <p:cNvSpPr txBox="1"/>
          <p:nvPr userDrawn="1"/>
        </p:nvSpPr>
        <p:spPr>
          <a:xfrm>
            <a:off x="-38100" y="6609086"/>
            <a:ext cx="6607865" cy="247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0" i="0" dirty="0" smtClean="0">
                <a:ln w="508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itchFamily="18" charset="0"/>
              </a:rPr>
              <a:t>프로젝트 권용석 </a:t>
            </a:r>
            <a:r>
              <a:rPr lang="en-US" altLang="ko-KR" sz="900" b="0" i="0" dirty="0" smtClean="0">
                <a:ln w="508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itchFamily="18" charset="0"/>
              </a:rPr>
              <a:t>/ </a:t>
            </a:r>
            <a:r>
              <a:rPr lang="ko-KR" altLang="en-US" sz="900" b="0" i="0" dirty="0" smtClean="0">
                <a:ln w="508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itchFamily="18" charset="0"/>
              </a:rPr>
              <a:t>김미나 </a:t>
            </a:r>
            <a:r>
              <a:rPr lang="en-US" altLang="ko-KR" sz="900" b="0" i="0" dirty="0" smtClean="0">
                <a:ln w="508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itchFamily="18" charset="0"/>
              </a:rPr>
              <a:t>/ </a:t>
            </a:r>
            <a:r>
              <a:rPr lang="ko-KR" altLang="en-US" sz="900" b="0" i="0" dirty="0" err="1" smtClean="0">
                <a:ln w="508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itchFamily="18" charset="0"/>
              </a:rPr>
              <a:t>주강희</a:t>
            </a:r>
            <a:r>
              <a:rPr lang="en-US" altLang="ko-KR" sz="900" b="0" i="0" dirty="0" smtClean="0">
                <a:ln w="508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itchFamily="18" charset="0"/>
              </a:rPr>
              <a:t> Copyright </a:t>
            </a:r>
            <a:r>
              <a:rPr lang="ko-KR" altLang="en-US" sz="900" b="0" i="0" dirty="0" smtClean="0">
                <a:ln w="508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itchFamily="18" charset="0"/>
              </a:rPr>
              <a:t>ⓒ</a:t>
            </a:r>
            <a:r>
              <a:rPr lang="ko-KR" altLang="en-US" sz="900" b="0" i="0" baseline="0" dirty="0" smtClean="0">
                <a:ln w="508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itchFamily="18" charset="0"/>
              </a:rPr>
              <a:t> 연세</a:t>
            </a:r>
            <a:r>
              <a:rPr lang="en-US" altLang="ko-KR" sz="900" b="0" i="0" baseline="0" dirty="0" smtClean="0">
                <a:ln w="508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itchFamily="18" charset="0"/>
              </a:rPr>
              <a:t>IT</a:t>
            </a:r>
            <a:r>
              <a:rPr lang="ko-KR" altLang="en-US" sz="900" b="0" i="0" baseline="0" dirty="0" err="1" smtClean="0">
                <a:ln w="508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itchFamily="18" charset="0"/>
              </a:rPr>
              <a:t>미래교육원</a:t>
            </a:r>
            <a:r>
              <a:rPr lang="en-US" altLang="ko-KR" sz="900" b="0" i="0" dirty="0" smtClean="0">
                <a:ln w="508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itchFamily="18" charset="0"/>
              </a:rPr>
              <a:t>. All Rights Reserved. </a:t>
            </a:r>
            <a:r>
              <a:rPr lang="ko-KR" altLang="en-US" sz="900" b="0" i="0" dirty="0" smtClean="0">
                <a:ln w="508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itchFamily="18" charset="0"/>
              </a:rPr>
              <a:t>무단 전재 및 배포 금지</a:t>
            </a:r>
            <a:endParaRPr lang="ko-KR" altLang="en-US" sz="900" b="0" i="0" dirty="0">
              <a:ln w="5080"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Times New Roman" pitchFamily="18" charset="0"/>
            </a:endParaRPr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 txBox="1">
            <a:spLocks/>
          </p:cNvSpPr>
          <p:nvPr userDrawn="1"/>
        </p:nvSpPr>
        <p:spPr>
          <a:xfrm>
            <a:off x="9171530" y="63386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latinLnBrk="1">
              <a:defRPr/>
            </a:pPr>
            <a:r>
              <a:rPr lang="en-US" altLang="ko-KR" sz="100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fld id="{AF13D911-202B-4710-8554-D7B423191ADD}" type="slidenum">
              <a:rPr lang="ko-KR" altLang="en-US" sz="100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 defTabSz="914400" latinLnBrk="1">
                <a:defRPr/>
              </a:pPr>
              <a:t>‹#›</a:t>
            </a:fld>
            <a:r>
              <a:rPr lang="ko-KR" altLang="en-US" sz="100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endParaRPr lang="ko-KR" altLang="en-US" sz="10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18062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D417-F4E0-405D-9F8D-AB7615EDEE85}" type="datetime1">
              <a:rPr lang="ko-KR" altLang="en-US" smtClean="0"/>
              <a:pPr/>
              <a:t>2023-06-05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13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652C-75F4-4A3D-B8CE-ED9F331EB434}" type="datetime1">
              <a:rPr lang="ko-KR" altLang="en-US" smtClean="0"/>
              <a:pPr/>
              <a:t>2023-06-05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11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5DC-961E-48F6-A1F1-3FA6B2F311AE}" type="datetime1">
              <a:rPr lang="ko-KR" altLang="en-US" smtClean="0"/>
              <a:pPr/>
              <a:t>2023-06-05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8787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ECC6-A3DC-48BB-845F-5B936E269527}" type="datetime1">
              <a:rPr lang="ko-KR" altLang="en-US" smtClean="0"/>
              <a:pPr/>
              <a:t>2023-06-05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40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43B9-1F01-453C-A86A-C028CD43185A}" type="datetime1">
              <a:rPr lang="ko-KR" altLang="en-US" smtClean="0"/>
              <a:pPr/>
              <a:t>2023-06-05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49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85CD-E15B-4003-AE46-4F344F249F02}" type="datetime1">
              <a:rPr lang="ko-KR" altLang="en-US" smtClean="0"/>
              <a:pPr/>
              <a:t>2023-06-05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095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672E-9E88-4EA9-80AD-D58C1E4838D7}" type="datetime1">
              <a:rPr lang="ko-KR" altLang="en-US" smtClean="0"/>
              <a:pPr/>
              <a:t>2023-06-05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41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68DE-2279-4343-AA9B-B6A2980936A6}" type="datetime1">
              <a:rPr lang="ko-KR" altLang="en-US" smtClean="0"/>
              <a:pPr/>
              <a:t>2023-06-05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69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A87C-8A59-40FB-A21F-6FE4938021EA}" type="datetime1">
              <a:rPr lang="ko-KR" altLang="en-US" smtClean="0"/>
              <a:pPr/>
              <a:t>2023-06-05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75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725A-3BE9-4B72-AA81-83FDCADA831F}" type="datetime1">
              <a:rPr lang="ko-KR" altLang="en-US" smtClean="0"/>
              <a:pPr/>
              <a:t>2023-06-05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31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D25DC-961E-48F6-A1F1-3FA6B2F311AE}" type="datetime1">
              <a:rPr lang="ko-KR" altLang="en-US" smtClean="0"/>
              <a:pPr/>
              <a:t>2023-06-05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3D911-202B-4710-8554-D7B423191AD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86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91A15B-BB9E-4064-814B-4741C916B838}"/>
              </a:ext>
            </a:extLst>
          </p:cNvPr>
          <p:cNvSpPr txBox="1"/>
          <p:nvPr/>
        </p:nvSpPr>
        <p:spPr>
          <a:xfrm>
            <a:off x="1581552" y="1063889"/>
            <a:ext cx="96487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200" b="1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대통령 선거 데이터 분석</a:t>
            </a:r>
            <a:r>
              <a:rPr lang="en-US" altLang="ko-KR" sz="7200" b="1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10</a:t>
            </a:r>
            <a:r>
              <a:rPr kumimoji="0" lang="ko-KR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대와 </a:t>
            </a: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20</a:t>
            </a:r>
            <a:r>
              <a:rPr kumimoji="0" lang="ko-KR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대는 어떻게 움직였는가</a:t>
            </a: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?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pic>
        <p:nvPicPr>
          <p:cNvPr id="1026" name="Picture 2" descr="파일:Vote2.svg - 위키백과, 우리 모두의 백과사전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560" y="3527913"/>
            <a:ext cx="1259122" cy="125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539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4358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01. </a:t>
            </a:r>
            <a:r>
              <a:rPr lang="ko-KR" altLang="en-US" sz="2800" b="1" noProof="0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아직 경험하지 못한 선거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85961" y="260228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기획배경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| 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개념정의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|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기대 효과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7468" y="1293956"/>
            <a:ext cx="4548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분석 호기심이 생겼다</a:t>
            </a:r>
            <a:endParaRPr lang="ko-KR" alt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8436" y="3222496"/>
            <a:ext cx="11598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질문 </a:t>
            </a:r>
            <a:r>
              <a:rPr lang="en-US" altLang="ko-KR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원래 </a:t>
            </a:r>
            <a:r>
              <a:rPr lang="ko-KR" altLang="en-US" sz="28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남자</a:t>
            </a:r>
            <a:r>
              <a:rPr lang="ko-KR" altLang="en-US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들은 </a:t>
            </a:r>
            <a:r>
              <a:rPr lang="ko-KR" altLang="en-US" sz="2800" dirty="0" err="1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국민의힘</a:t>
            </a:r>
            <a:r>
              <a:rPr lang="ko-KR" altLang="en-US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지지자였고</a:t>
            </a:r>
            <a:r>
              <a:rPr lang="en-US" altLang="ko-KR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800" dirty="0" smtClean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여자</a:t>
            </a:r>
            <a:r>
              <a:rPr lang="ko-KR" altLang="en-US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들은 </a:t>
            </a:r>
            <a:r>
              <a:rPr lang="ko-KR" altLang="en-US" sz="2800" dirty="0" smtClean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민주당</a:t>
            </a:r>
            <a:r>
              <a:rPr lang="ko-KR" altLang="en-US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8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지지자였나</a:t>
            </a:r>
            <a:r>
              <a:rPr lang="en-US" altLang="ko-KR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30145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4271" y="3222496"/>
            <a:ext cx="8877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질문 </a:t>
            </a:r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연도별로 </a:t>
            </a:r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MZ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세대의 정당 지지도는 </a:t>
            </a:r>
            <a:r>
              <a:rPr lang="ko-KR" altLang="en-US" sz="28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동일했는가</a:t>
            </a:r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  <a:endParaRPr lang="en-US" altLang="ko-KR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4426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067" y="3239415"/>
            <a:ext cx="12070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질문 </a:t>
            </a:r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3. 2020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년과 </a:t>
            </a:r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2022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 지역별로 </a:t>
            </a:r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MZ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세대의 정당 지지도는 </a:t>
            </a:r>
            <a:r>
              <a:rPr lang="ko-KR" altLang="en-US" sz="28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동일했는가</a:t>
            </a:r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  <a:endParaRPr lang="en-US" altLang="ko-KR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253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198" y="3239415"/>
            <a:ext cx="7952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질문 </a:t>
            </a:r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선거 후</a:t>
            </a:r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1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 지금도 지지도는 </a:t>
            </a:r>
            <a:r>
              <a:rPr lang="ko-KR" altLang="en-US" sz="28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동일했는가</a:t>
            </a:r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364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2217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02. </a:t>
            </a:r>
            <a:r>
              <a:rPr lang="ko-KR" altLang="en-US" sz="2800" b="1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용어 정리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85961" y="260228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기획배경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| 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개념정의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|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기대 효과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039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065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0482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0706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033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11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5505D2-3D4B-4DE6-80FE-06C465CBA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6894" y="6694300"/>
            <a:ext cx="246906" cy="4571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13D911-202B-4710-8554-D7B423191A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0B2CDDC8-63D5-46C1-A11A-2B3C3D839223}"/>
              </a:ext>
            </a:extLst>
          </p:cNvPr>
          <p:cNvSpPr/>
          <p:nvPr/>
        </p:nvSpPr>
        <p:spPr>
          <a:xfrm>
            <a:off x="1026951" y="1668018"/>
            <a:ext cx="392400" cy="3918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latinLnBrk="0"/>
            <a:r>
              <a:rPr lang="en-US" dirty="0">
                <a:solidFill>
                  <a:schemeClr val="bg1"/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9BA4F-BF01-495F-8530-EDF948AACD23}"/>
              </a:ext>
            </a:extLst>
          </p:cNvPr>
          <p:cNvSpPr txBox="1"/>
          <p:nvPr/>
        </p:nvSpPr>
        <p:spPr>
          <a:xfrm>
            <a:off x="1608241" y="1725971"/>
            <a:ext cx="1292020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공체 Light" panose="00000300000000000000" pitchFamily="2" charset="-127"/>
                <a:ea typeface="공체 Light" panose="00000300000000000000" pitchFamily="2" charset="-127"/>
                <a:cs typeface="KoPubWorld돋움체 Bold" panose="00000800000000000000" pitchFamily="2" charset="-127"/>
              </a:rPr>
              <a:t>프로젝트 </a:t>
            </a:r>
            <a:r>
              <a:rPr lang="ko-KR" altLang="en-US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공체 Light" panose="00000300000000000000" pitchFamily="2" charset="-127"/>
                <a:ea typeface="공체 Light" panose="00000300000000000000" pitchFamily="2" charset="-127"/>
                <a:cs typeface="KoPubWorld돋움체 Bold" panose="00000800000000000000" pitchFamily="2" charset="-127"/>
              </a:rPr>
              <a:t>구성</a:t>
            </a:r>
            <a:endParaRPr lang="ko-KR" altLang="en-US" b="1" spc="-50" dirty="0">
              <a:ln>
                <a:solidFill>
                  <a:schemeClr val="accent1">
                    <a:alpha val="0"/>
                  </a:schemeClr>
                </a:solidFill>
              </a:ln>
              <a:latin typeface="공체 Light" panose="00000300000000000000" pitchFamily="2" charset="-127"/>
              <a:ea typeface="공체 Light" panose="000003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B302A2-BFB4-4564-8B82-F3EBF7FFD2F4}"/>
              </a:ext>
            </a:extLst>
          </p:cNvPr>
          <p:cNvSpPr txBox="1"/>
          <p:nvPr/>
        </p:nvSpPr>
        <p:spPr>
          <a:xfrm>
            <a:off x="1641830" y="2147722"/>
            <a:ext cx="1615720" cy="8402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30000"/>
              </a:lnSpc>
            </a:pP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KoPubWorld돋움체 Medium" panose="00000600000000000000" pitchFamily="2" charset="-127"/>
              </a:rPr>
              <a:t>기획 </a:t>
            </a: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KoPubWorld돋움체 Medium" panose="00000600000000000000" pitchFamily="2" charset="-127"/>
              </a:rPr>
              <a:t>배경</a:t>
            </a:r>
            <a:endParaRPr lang="en-US" altLang="ko-KR" sz="1400" b="1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KoPubWorld돋움체 Medium" panose="00000600000000000000" pitchFamily="2" charset="-127"/>
            </a:endParaRPr>
          </a:p>
          <a:p>
            <a:pPr latinLnBrk="0">
              <a:lnSpc>
                <a:spcPct val="130000"/>
              </a:lnSpc>
            </a:pP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KoPubWorld돋움체 Medium" panose="00000600000000000000" pitchFamily="2" charset="-127"/>
              </a:rPr>
              <a:t>개념 정의</a:t>
            </a:r>
            <a:endParaRPr lang="en-US" altLang="ko-KR" sz="140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KoPubWorld돋움체 Medium" panose="00000600000000000000" pitchFamily="2" charset="-127"/>
            </a:endParaRPr>
          </a:p>
          <a:p>
            <a:pPr latinLnBrk="0">
              <a:lnSpc>
                <a:spcPct val="130000"/>
              </a:lnSpc>
            </a:pP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KoPubWorld돋움체 Medium" panose="00000600000000000000" pitchFamily="2" charset="-127"/>
              </a:rPr>
              <a:t>기대 효과</a:t>
            </a:r>
            <a:endParaRPr lang="en-US" altLang="ko-KR" sz="1400" b="1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1" name="Rectangle 41">
            <a:extLst>
              <a:ext uri="{FF2B5EF4-FFF2-40B4-BE49-F238E27FC236}">
                <a16:creationId xmlns:a16="http://schemas.microsoft.com/office/drawing/2014/main" id="{8D7641FB-3403-4FB7-B19C-9A65341B5CC1}"/>
              </a:ext>
            </a:extLst>
          </p:cNvPr>
          <p:cNvSpPr/>
          <p:nvPr/>
        </p:nvSpPr>
        <p:spPr>
          <a:xfrm>
            <a:off x="4896426" y="1668018"/>
            <a:ext cx="391887" cy="3918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latinLnBrk="0"/>
            <a:r>
              <a:rPr lang="en-US" dirty="0">
                <a:solidFill>
                  <a:schemeClr val="bg1"/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74221C-ABB1-4B2F-8488-381658CF3CC6}"/>
              </a:ext>
            </a:extLst>
          </p:cNvPr>
          <p:cNvSpPr txBox="1"/>
          <p:nvPr/>
        </p:nvSpPr>
        <p:spPr>
          <a:xfrm>
            <a:off x="5424268" y="1725971"/>
            <a:ext cx="1292020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공체 Light" panose="00000300000000000000" pitchFamily="2" charset="-127"/>
                <a:ea typeface="공체 Light" panose="00000300000000000000" pitchFamily="2" charset="-127"/>
                <a:cs typeface="KoPubWorld돋움체 Bold" panose="00000800000000000000" pitchFamily="2" charset="-127"/>
              </a:rPr>
              <a:t>프로젝트 </a:t>
            </a:r>
            <a:r>
              <a:rPr lang="ko-KR" altLang="en-US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공체 Light" panose="00000300000000000000" pitchFamily="2" charset="-127"/>
                <a:ea typeface="공체 Light" panose="00000300000000000000" pitchFamily="2" charset="-127"/>
                <a:cs typeface="KoPubWorld돋움체 Bold" panose="00000800000000000000" pitchFamily="2" charset="-127"/>
              </a:rPr>
              <a:t>개요</a:t>
            </a:r>
            <a:endParaRPr lang="ko-KR" altLang="en-US" b="1" spc="-50" dirty="0">
              <a:ln>
                <a:solidFill>
                  <a:schemeClr val="accent1">
                    <a:alpha val="0"/>
                  </a:schemeClr>
                </a:solidFill>
              </a:ln>
              <a:latin typeface="공체 Light" panose="00000300000000000000" pitchFamily="2" charset="-127"/>
              <a:ea typeface="공체 Light" panose="000003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04BAEB-92C9-4833-8D3E-1516E3AA9048}"/>
              </a:ext>
            </a:extLst>
          </p:cNvPr>
          <p:cNvSpPr txBox="1"/>
          <p:nvPr/>
        </p:nvSpPr>
        <p:spPr>
          <a:xfrm>
            <a:off x="5453974" y="2147722"/>
            <a:ext cx="1282948" cy="11203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30000"/>
              </a:lnSpc>
            </a:pP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KoPubWorld돋움체 Medium" panose="00000600000000000000" pitchFamily="2" charset="-127"/>
              </a:rPr>
              <a:t>프로젝트 순서도</a:t>
            </a:r>
            <a:endParaRPr lang="en-US" altLang="ko-KR" sz="1400" b="1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KoPubWorld돋움체 Medium" panose="00000600000000000000" pitchFamily="2" charset="-127"/>
            </a:endParaRPr>
          </a:p>
          <a:p>
            <a:pPr latinLnBrk="0">
              <a:lnSpc>
                <a:spcPct val="130000"/>
              </a:lnSpc>
            </a:pP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KoPubWorld돋움체 Medium" panose="00000600000000000000" pitchFamily="2" charset="-127"/>
              </a:rPr>
              <a:t>요구사항 정의서</a:t>
            </a:r>
            <a:endParaRPr lang="en-US" altLang="ko-KR" sz="1400" b="1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KoPubWorld돋움체 Medium" panose="00000600000000000000" pitchFamily="2" charset="-127"/>
            </a:endParaRPr>
          </a:p>
          <a:p>
            <a:pPr latinLnBrk="0">
              <a:lnSpc>
                <a:spcPct val="130000"/>
              </a:lnSpc>
            </a:pP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KoPubWorld돋움체 Medium" panose="00000600000000000000" pitchFamily="2" charset="-127"/>
              </a:rPr>
              <a:t>업무 분류 체계</a:t>
            </a:r>
            <a:endParaRPr lang="en-US" altLang="ko-KR" sz="1400" b="1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KoPubWorld돋움체 Medium" panose="00000600000000000000" pitchFamily="2" charset="-127"/>
            </a:endParaRPr>
          </a:p>
          <a:p>
            <a:pPr latinLnBrk="0">
              <a:lnSpc>
                <a:spcPct val="130000"/>
              </a:lnSpc>
            </a:pP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KoPubWorld돋움체 Medium" panose="00000600000000000000" pitchFamily="2" charset="-127"/>
              </a:rPr>
              <a:t>개체 관계 모델</a:t>
            </a:r>
            <a:endParaRPr lang="en-US" altLang="ko-KR" sz="1400" b="1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5" name="Rectangle 41">
            <a:extLst>
              <a:ext uri="{FF2B5EF4-FFF2-40B4-BE49-F238E27FC236}">
                <a16:creationId xmlns:a16="http://schemas.microsoft.com/office/drawing/2014/main" id="{110C0EE3-A7A4-4181-A746-1AE691437A52}"/>
              </a:ext>
            </a:extLst>
          </p:cNvPr>
          <p:cNvSpPr/>
          <p:nvPr/>
        </p:nvSpPr>
        <p:spPr>
          <a:xfrm>
            <a:off x="8681295" y="1668018"/>
            <a:ext cx="391887" cy="3918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latinLnBrk="0"/>
            <a:r>
              <a:rPr lang="en-US" dirty="0">
                <a:solidFill>
                  <a:schemeClr val="bg1"/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85DC1B-76F0-4310-985F-93993857A6EF}"/>
              </a:ext>
            </a:extLst>
          </p:cNvPr>
          <p:cNvSpPr txBox="1"/>
          <p:nvPr/>
        </p:nvSpPr>
        <p:spPr>
          <a:xfrm>
            <a:off x="9209137" y="1725971"/>
            <a:ext cx="1756891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공체 Light" panose="00000300000000000000" pitchFamily="2" charset="-127"/>
                <a:ea typeface="공체 Light" panose="00000300000000000000" pitchFamily="2" charset="-127"/>
                <a:cs typeface="KoPubWorld돋움체 Bold" panose="00000800000000000000" pitchFamily="2" charset="-127"/>
              </a:rPr>
              <a:t>프로젝트 수행 절차</a:t>
            </a:r>
            <a:endParaRPr lang="ko-KR" altLang="en-US" b="1" spc="-50" dirty="0">
              <a:ln>
                <a:solidFill>
                  <a:schemeClr val="accent1">
                    <a:alpha val="0"/>
                  </a:schemeClr>
                </a:solidFill>
              </a:ln>
              <a:latin typeface="공체 Light" panose="00000300000000000000" pitchFamily="2" charset="-127"/>
              <a:ea typeface="공체 Light" panose="000003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D724A4-C66E-493C-B854-F64A30442E3E}"/>
              </a:ext>
            </a:extLst>
          </p:cNvPr>
          <p:cNvSpPr txBox="1"/>
          <p:nvPr/>
        </p:nvSpPr>
        <p:spPr>
          <a:xfrm>
            <a:off x="9238842" y="2147722"/>
            <a:ext cx="1885662" cy="14003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30000"/>
              </a:lnSpc>
            </a:pP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KoPubWorld돋움체 Medium" panose="00000600000000000000" pitchFamily="2" charset="-127"/>
              </a:rPr>
              <a:t>데이터 이해</a:t>
            </a:r>
            <a:endParaRPr lang="en-US" altLang="ko-KR" sz="1400" b="1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KoPubWorld돋움체 Medium" panose="00000600000000000000" pitchFamily="2" charset="-127"/>
            </a:endParaRPr>
          </a:p>
          <a:p>
            <a:pPr latinLnBrk="0">
              <a:lnSpc>
                <a:spcPct val="130000"/>
              </a:lnSpc>
            </a:pP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KoPubWorld돋움체 Medium" panose="00000600000000000000" pitchFamily="2" charset="-127"/>
              </a:rPr>
              <a:t>데이터 전처리</a:t>
            </a:r>
            <a:endParaRPr lang="en-US" altLang="ko-KR" sz="1400" b="1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KoPubWorld돋움체 Medium" panose="00000600000000000000" pitchFamily="2" charset="-127"/>
            </a:endParaRPr>
          </a:p>
          <a:p>
            <a:pPr latinLnBrk="0">
              <a:lnSpc>
                <a:spcPct val="130000"/>
              </a:lnSpc>
            </a:pP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KoPubWorld돋움체 Medium" panose="00000600000000000000" pitchFamily="2" charset="-127"/>
              </a:rPr>
              <a:t>탐색적 데이터 분석 </a:t>
            </a:r>
            <a:r>
              <a:rPr lang="en-US" altLang="ko-KR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KoPubWorld돋움체 Medium" panose="00000600000000000000" pitchFamily="2" charset="-127"/>
              </a:rPr>
              <a:t>(EDA)</a:t>
            </a:r>
          </a:p>
          <a:p>
            <a:pPr latinLnBrk="0">
              <a:lnSpc>
                <a:spcPct val="130000"/>
              </a:lnSpc>
            </a:pP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KoPubWorld돋움체 Medium" panose="00000600000000000000" pitchFamily="2" charset="-127"/>
              </a:rPr>
              <a:t>통계 분석</a:t>
            </a:r>
            <a:endParaRPr lang="en-US" altLang="ko-KR" sz="1400" b="1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KoPubWorld돋움체 Medium" panose="00000600000000000000" pitchFamily="2" charset="-127"/>
            </a:endParaRPr>
          </a:p>
          <a:p>
            <a:pPr latinLnBrk="0">
              <a:lnSpc>
                <a:spcPct val="130000"/>
              </a:lnSpc>
            </a:pP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KoPubWorld돋움체 Medium" panose="00000600000000000000" pitchFamily="2" charset="-127"/>
              </a:rPr>
              <a:t>분석 결과 해석</a:t>
            </a:r>
            <a:endParaRPr lang="en-US" altLang="ko-KR" sz="1400" b="1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9" name="Rectangle 41">
            <a:extLst>
              <a:ext uri="{FF2B5EF4-FFF2-40B4-BE49-F238E27FC236}">
                <a16:creationId xmlns:a16="http://schemas.microsoft.com/office/drawing/2014/main" id="{0B2CDDC8-63D5-46C1-A11A-2B3C3D839223}"/>
              </a:ext>
            </a:extLst>
          </p:cNvPr>
          <p:cNvSpPr/>
          <p:nvPr/>
        </p:nvSpPr>
        <p:spPr>
          <a:xfrm>
            <a:off x="1026951" y="4216089"/>
            <a:ext cx="391887" cy="3918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latinLnBrk="0"/>
            <a:r>
              <a:rPr lang="en-US" dirty="0">
                <a:solidFill>
                  <a:schemeClr val="bg1"/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29BA4F-BF01-495F-8530-EDF948AACD23}"/>
              </a:ext>
            </a:extLst>
          </p:cNvPr>
          <p:cNvSpPr txBox="1"/>
          <p:nvPr/>
        </p:nvSpPr>
        <p:spPr>
          <a:xfrm>
            <a:off x="1541022" y="4274042"/>
            <a:ext cx="1292020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공체 Light" panose="00000300000000000000" pitchFamily="2" charset="-127"/>
                <a:ea typeface="공체 Light" panose="00000300000000000000" pitchFamily="2" charset="-127"/>
                <a:cs typeface="KoPubWorld돋움체 Bold" panose="00000800000000000000" pitchFamily="2" charset="-127"/>
              </a:rPr>
              <a:t>프로젝트 결과</a:t>
            </a:r>
            <a:endParaRPr lang="ko-KR" altLang="en-US" b="1" spc="-50" dirty="0">
              <a:ln>
                <a:solidFill>
                  <a:schemeClr val="accent1">
                    <a:alpha val="0"/>
                  </a:schemeClr>
                </a:solidFill>
              </a:ln>
              <a:latin typeface="공체 Light" panose="00000300000000000000" pitchFamily="2" charset="-127"/>
              <a:ea typeface="공체 Light" panose="000003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302A2-BFB4-4564-8B82-F3EBF7FFD2F4}"/>
              </a:ext>
            </a:extLst>
          </p:cNvPr>
          <p:cNvSpPr txBox="1"/>
          <p:nvPr/>
        </p:nvSpPr>
        <p:spPr>
          <a:xfrm>
            <a:off x="1570727" y="4695793"/>
            <a:ext cx="1495383" cy="11203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30000"/>
              </a:lnSpc>
            </a:pP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KoPubWorld돋움체 Medium" panose="00000600000000000000" pitchFamily="2" charset="-127"/>
              </a:rPr>
              <a:t>모델 생성 및 선정</a:t>
            </a:r>
            <a:endParaRPr lang="en-US" altLang="ko-KR" sz="1400" b="1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KoPubWorld돋움체 Medium" panose="00000600000000000000" pitchFamily="2" charset="-127"/>
            </a:endParaRPr>
          </a:p>
          <a:p>
            <a:pPr latinLnBrk="0">
              <a:lnSpc>
                <a:spcPct val="130000"/>
              </a:lnSpc>
            </a:pPr>
            <a:r>
              <a:rPr lang="ko-KR" altLang="en-US" sz="14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KoPubWorld돋움체 Medium" panose="00000600000000000000" pitchFamily="2" charset="-127"/>
              </a:rPr>
              <a:t>모델 </a:t>
            </a: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KoPubWorld돋움체 Medium" panose="00000600000000000000" pitchFamily="2" charset="-127"/>
              </a:rPr>
              <a:t>학습 </a:t>
            </a:r>
            <a:r>
              <a:rPr lang="en-US" altLang="ko-KR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KoPubWorld돋움체 Medium" panose="00000600000000000000" pitchFamily="2" charset="-127"/>
              </a:rPr>
              <a:t>(ML / DL)</a:t>
            </a:r>
          </a:p>
          <a:p>
            <a:pPr latinLnBrk="0">
              <a:lnSpc>
                <a:spcPct val="130000"/>
              </a:lnSpc>
            </a:pP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KoPubWorld돋움체 Medium" panose="00000600000000000000" pitchFamily="2" charset="-127"/>
              </a:rPr>
              <a:t>모델 성능 평가</a:t>
            </a:r>
            <a:endParaRPr lang="en-US" altLang="ko-KR" sz="1400" b="1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KoPubWorld돋움체 Medium" panose="00000600000000000000" pitchFamily="2" charset="-127"/>
            </a:endParaRPr>
          </a:p>
          <a:p>
            <a:pPr latinLnBrk="0">
              <a:lnSpc>
                <a:spcPct val="130000"/>
              </a:lnSpc>
            </a:pP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KoPubWorld돋움체 Medium" panose="00000600000000000000" pitchFamily="2" charset="-127"/>
              </a:rPr>
              <a:t>산불 위험 등급화</a:t>
            </a:r>
            <a:endParaRPr lang="en-US" altLang="ko-KR" sz="1400" b="1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Rectangle 41">
            <a:extLst>
              <a:ext uri="{FF2B5EF4-FFF2-40B4-BE49-F238E27FC236}">
                <a16:creationId xmlns:a16="http://schemas.microsoft.com/office/drawing/2014/main" id="{110C0EE3-A7A4-4181-A746-1AE691437A52}"/>
              </a:ext>
            </a:extLst>
          </p:cNvPr>
          <p:cNvSpPr/>
          <p:nvPr/>
        </p:nvSpPr>
        <p:spPr>
          <a:xfrm>
            <a:off x="8681295" y="4216089"/>
            <a:ext cx="391887" cy="3918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latinLnBrk="0"/>
            <a:r>
              <a:rPr lang="en-US" dirty="0">
                <a:solidFill>
                  <a:schemeClr val="bg1"/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85DC1B-76F0-4310-985F-93993857A6EF}"/>
              </a:ext>
            </a:extLst>
          </p:cNvPr>
          <p:cNvSpPr txBox="1"/>
          <p:nvPr/>
        </p:nvSpPr>
        <p:spPr>
          <a:xfrm>
            <a:off x="9209137" y="4274042"/>
            <a:ext cx="1292020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공체 Light" panose="00000300000000000000" pitchFamily="2" charset="-127"/>
                <a:ea typeface="공체 Light" panose="00000300000000000000" pitchFamily="2" charset="-127"/>
                <a:cs typeface="KoPubWorld돋움체 Bold" panose="00000800000000000000" pitchFamily="2" charset="-127"/>
              </a:rPr>
              <a:t>프로젝트 결과</a:t>
            </a:r>
            <a:endParaRPr lang="ko-KR" altLang="en-US" b="1" spc="-50" dirty="0">
              <a:ln>
                <a:solidFill>
                  <a:schemeClr val="accent1">
                    <a:alpha val="0"/>
                  </a:schemeClr>
                </a:solidFill>
              </a:ln>
              <a:latin typeface="공체 Light" panose="00000300000000000000" pitchFamily="2" charset="-127"/>
              <a:ea typeface="공체 Light" panose="000003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D724A4-C66E-493C-B854-F64A30442E3E}"/>
              </a:ext>
            </a:extLst>
          </p:cNvPr>
          <p:cNvSpPr txBox="1"/>
          <p:nvPr/>
        </p:nvSpPr>
        <p:spPr>
          <a:xfrm>
            <a:off x="9238842" y="4695793"/>
            <a:ext cx="1667211" cy="11203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30000"/>
              </a:lnSpc>
            </a:pP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KoPubWorld돋움체 Medium" panose="00000600000000000000" pitchFamily="2" charset="-127"/>
              </a:rPr>
              <a:t>목표달성여부 평가</a:t>
            </a:r>
            <a:endParaRPr lang="en-US" altLang="ko-KR" sz="1400" b="1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KoPubWorld돋움체 Medium" panose="00000600000000000000" pitchFamily="2" charset="-127"/>
            </a:endParaRPr>
          </a:p>
          <a:p>
            <a:pPr latinLnBrk="0">
              <a:lnSpc>
                <a:spcPct val="130000"/>
              </a:lnSpc>
            </a:pP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KoPubWorld돋움체 Medium" panose="00000600000000000000" pitchFamily="2" charset="-127"/>
              </a:rPr>
              <a:t>한계 및 개선방안</a:t>
            </a:r>
            <a:endParaRPr lang="en-US" altLang="ko-KR" sz="1400" b="1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KoPubWorld돋움체 Medium" panose="00000600000000000000" pitchFamily="2" charset="-127"/>
            </a:endParaRPr>
          </a:p>
          <a:p>
            <a:pPr latinLnBrk="0">
              <a:lnSpc>
                <a:spcPct val="130000"/>
              </a:lnSpc>
            </a:pPr>
            <a:r>
              <a:rPr lang="ko-KR" altLang="en-US" sz="14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KoPubWorld돋움체 Medium" panose="00000600000000000000" pitchFamily="2" charset="-127"/>
              </a:rPr>
              <a:t>데이터 </a:t>
            </a: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KoPubWorld돋움체 Medium" panose="00000600000000000000" pitchFamily="2" charset="-127"/>
              </a:rPr>
              <a:t>정의서</a:t>
            </a:r>
            <a:endParaRPr lang="en-US" altLang="ko-KR" sz="1400" b="1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KoPubWorld돋움체 Medium" panose="00000600000000000000" pitchFamily="2" charset="-127"/>
            </a:endParaRPr>
          </a:p>
          <a:p>
            <a:pPr latinLnBrk="0">
              <a:lnSpc>
                <a:spcPct val="130000"/>
              </a:lnSpc>
            </a:pP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KoPubWorld돋움체 Medium" panose="00000600000000000000" pitchFamily="2" charset="-127"/>
              </a:rPr>
              <a:t>데이터 출처 </a:t>
            </a:r>
            <a:r>
              <a:rPr lang="en-US" altLang="ko-KR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KoPubWorld돋움체 Medium" panose="00000600000000000000" pitchFamily="2" charset="-127"/>
              </a:rPr>
              <a:t>/ </a:t>
            </a: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KoPubWorld돋움체 Medium" panose="00000600000000000000" pitchFamily="2" charset="-127"/>
              </a:rPr>
              <a:t>참고 문헌</a:t>
            </a:r>
            <a:endParaRPr lang="en-US" altLang="ko-KR" sz="1400" b="1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C27EB69-273F-4CE5-9133-B979A953C8C7}"/>
              </a:ext>
            </a:extLst>
          </p:cNvPr>
          <p:cNvCxnSpPr/>
          <p:nvPr/>
        </p:nvCxnSpPr>
        <p:spPr>
          <a:xfrm flipV="1">
            <a:off x="518746" y="1190047"/>
            <a:ext cx="2310179" cy="1092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77D56F2-3039-4B96-9EE2-1DFB3D7734BF}"/>
              </a:ext>
            </a:extLst>
          </p:cNvPr>
          <p:cNvSpPr txBox="1"/>
          <p:nvPr/>
        </p:nvSpPr>
        <p:spPr>
          <a:xfrm>
            <a:off x="518746" y="686989"/>
            <a:ext cx="251020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공체 Bold" panose="00000800000000000000" pitchFamily="2" charset="-127"/>
              <a:ea typeface="공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004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751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859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7606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285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43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904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8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F7D1D6A-10D4-4390-8742-F4E0E7A90FD0}"/>
              </a:ext>
            </a:extLst>
          </p:cNvPr>
          <p:cNvSpPr/>
          <p:nvPr/>
        </p:nvSpPr>
        <p:spPr>
          <a:xfrm>
            <a:off x="0" y="2322285"/>
            <a:ext cx="12192000" cy="210792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I. </a:t>
            </a:r>
            <a:r>
              <a:rPr lang="ko-KR" altLang="en-US" sz="5400" dirty="0" smtClean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구성</a:t>
            </a:r>
            <a:endParaRPr lang="ko-KR" altLang="en-US" sz="5400" dirty="0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42858" y="4596033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기획배경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개념정의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기대 효과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59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4358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01. </a:t>
            </a:r>
            <a:r>
              <a:rPr lang="ko-KR" altLang="en-US" sz="2800" b="1" noProof="0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아직 경험하지 못한 선거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85961" y="260228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기획배경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| 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개념정의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|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기대 효과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6612" y="1546569"/>
            <a:ext cx="10049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대통령 선거는 </a:t>
            </a:r>
            <a:r>
              <a:rPr lang="en-US" altLang="ko-KR" sz="2000" b="1" dirty="0" smtClean="0"/>
              <a:t>5</a:t>
            </a:r>
            <a:r>
              <a:rPr lang="ko-KR" altLang="en-US" sz="2000" b="1" dirty="0" smtClean="0"/>
              <a:t>년마다 한번 </a:t>
            </a:r>
            <a:r>
              <a:rPr lang="ko-KR" altLang="en-US" sz="2000" b="1" dirty="0" err="1" smtClean="0"/>
              <a:t>치뤄짐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그러나 정작 나는 투표권이 없어서 하지 못했던 선거</a:t>
            </a:r>
            <a:endParaRPr lang="en-US" altLang="ko-KR" sz="2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127196" y="238475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언론에서는</a:t>
            </a:r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07747" y="3346043"/>
            <a:ext cx="4567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C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MZ</a:t>
            </a:r>
            <a:r>
              <a:rPr lang="ko-KR" altLang="en-US" sz="2800" b="1" dirty="0" smtClean="0">
                <a:solidFill>
                  <a:srgbClr val="C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세대가 캐스팅 </a:t>
            </a:r>
            <a:r>
              <a:rPr lang="ko-KR" altLang="en-US" sz="2800" b="1" dirty="0" err="1" smtClean="0">
                <a:solidFill>
                  <a:srgbClr val="C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보터란다</a:t>
            </a:r>
            <a:r>
              <a:rPr lang="en-US" altLang="ko-KR" sz="2800" b="1" dirty="0" smtClean="0">
                <a:solidFill>
                  <a:srgbClr val="C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  <a:endParaRPr lang="ko-KR" altLang="en-US" sz="2800" b="1" dirty="0">
              <a:solidFill>
                <a:srgbClr val="C0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521" y="4307335"/>
            <a:ext cx="5925377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4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4358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01. </a:t>
            </a:r>
            <a:r>
              <a:rPr lang="ko-KR" altLang="en-US" sz="2800" b="1" noProof="0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아직 경험하지 못한 선거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85961" y="260228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기획배경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| 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개념정의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|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기대 효과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6612" y="2519026"/>
            <a:ext cx="10049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대통령 선거는 </a:t>
            </a:r>
            <a:r>
              <a:rPr lang="en-US" altLang="ko-KR" sz="2000" b="1" dirty="0" smtClean="0"/>
              <a:t>5</a:t>
            </a:r>
            <a:r>
              <a:rPr lang="ko-KR" altLang="en-US" sz="2000" b="1" dirty="0" smtClean="0"/>
              <a:t>년마다 한번 </a:t>
            </a:r>
            <a:r>
              <a:rPr lang="ko-KR" altLang="en-US" sz="2000" b="1" dirty="0" err="1" smtClean="0"/>
              <a:t>치뤄짐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그러나 정작 나는 투표권이 없어서 하지 못했던 선거</a:t>
            </a:r>
            <a:endParaRPr lang="en-US" altLang="ko-KR" sz="2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127196" y="34297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언론에서는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3995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4358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01. </a:t>
            </a:r>
            <a:r>
              <a:rPr lang="ko-KR" altLang="en-US" sz="2800" b="1" noProof="0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아직 경험하지 못한 선거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85961" y="260228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기획배경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| 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개념정의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|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기대 효과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87485" y="1420471"/>
            <a:ext cx="31261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rgbClr val="C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선거 결과는</a:t>
            </a:r>
            <a:r>
              <a:rPr lang="en-US" altLang="ko-KR" sz="4000" b="1" dirty="0" smtClean="0">
                <a:solidFill>
                  <a:srgbClr val="C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  <a:endParaRPr lang="ko-KR" altLang="en-US" sz="4000" b="1" dirty="0">
              <a:solidFill>
                <a:srgbClr val="C0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252" y="2315322"/>
            <a:ext cx="6892641" cy="301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6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4358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01. </a:t>
            </a:r>
            <a:r>
              <a:rPr lang="ko-KR" altLang="en-US" sz="2800" b="1" noProof="0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아직 경험하지 못한 선거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85961" y="260228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기획배경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| 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개념정의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|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기대 효과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32512" y="5284576"/>
            <a:ext cx="3579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분석 호기심이 생겼다</a:t>
            </a:r>
            <a:endParaRPr lang="ko-KR" altLang="en-US" sz="2800" b="1" dirty="0"/>
          </a:p>
        </p:txBody>
      </p:sp>
      <p:pic>
        <p:nvPicPr>
          <p:cNvPr id="9220" name="Picture 4" descr="캐릭터, 생각, 우울, 고민, 여자, 사진,이미지,일러스트,캘리그라피 - 추야작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557" y="1093389"/>
            <a:ext cx="3985737" cy="380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93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4358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01. </a:t>
            </a:r>
            <a:r>
              <a:rPr lang="ko-KR" altLang="en-US" sz="2800" b="1" noProof="0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아직 경험하지 못한 선거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85961" y="260228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기획배경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| 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개념정의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|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기대 효과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94249" y="3222496"/>
            <a:ext cx="1043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원래 </a:t>
            </a:r>
            <a:r>
              <a:rPr lang="ko-KR" altLang="en-US" sz="28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남자</a:t>
            </a:r>
            <a:r>
              <a:rPr lang="ko-KR" altLang="en-US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들은 </a:t>
            </a:r>
            <a:r>
              <a:rPr lang="ko-KR" altLang="en-US" sz="2800" dirty="0" err="1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국민의힘</a:t>
            </a:r>
            <a:r>
              <a:rPr lang="ko-KR" altLang="en-US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지지자였고</a:t>
            </a:r>
            <a:r>
              <a:rPr lang="en-US" altLang="ko-KR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800" dirty="0" smtClean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여자</a:t>
            </a:r>
            <a:r>
              <a:rPr lang="ko-KR" altLang="en-US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들은 </a:t>
            </a:r>
            <a:r>
              <a:rPr lang="ko-KR" altLang="en-US" sz="2800" dirty="0" smtClean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민주당</a:t>
            </a:r>
            <a:r>
              <a:rPr lang="ko-KR" altLang="en-US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8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지지자였나</a:t>
            </a:r>
            <a:r>
              <a:rPr lang="en-US" altLang="ko-KR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589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4358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01. </a:t>
            </a:r>
            <a:r>
              <a:rPr lang="ko-KR" altLang="en-US" sz="2800" b="1" noProof="0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아직 경험하지 못한 선거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85961" y="260228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기획배경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| 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개념정의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|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기대 효과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52268" y="2296717"/>
            <a:ext cx="3579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분석 호기심이 생겼다</a:t>
            </a:r>
            <a:endParaRPr lang="ko-KR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94249" y="3222496"/>
            <a:ext cx="1043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원래 </a:t>
            </a:r>
            <a:r>
              <a:rPr lang="ko-KR" altLang="en-US" sz="28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남자</a:t>
            </a:r>
            <a:r>
              <a:rPr lang="ko-KR" altLang="en-US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들은 </a:t>
            </a:r>
            <a:r>
              <a:rPr lang="ko-KR" altLang="en-US" sz="2800" dirty="0" err="1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국민의힘</a:t>
            </a:r>
            <a:r>
              <a:rPr lang="ko-KR" altLang="en-US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지지자였고</a:t>
            </a:r>
            <a:r>
              <a:rPr lang="en-US" altLang="ko-KR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800" dirty="0" smtClean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여자</a:t>
            </a:r>
            <a:r>
              <a:rPr lang="ko-KR" altLang="en-US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들은 </a:t>
            </a:r>
            <a:r>
              <a:rPr lang="ko-KR" altLang="en-US" sz="2800" dirty="0" smtClean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민주당</a:t>
            </a:r>
            <a:r>
              <a:rPr lang="ko-KR" altLang="en-US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8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지지자였나</a:t>
            </a:r>
            <a:r>
              <a:rPr lang="en-US" altLang="ko-KR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120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</TotalTime>
  <Words>362</Words>
  <Application>Microsoft Office PowerPoint</Application>
  <PresentationFormat>와이드스크린</PresentationFormat>
  <Paragraphs>90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41" baseType="lpstr">
      <vt:lpstr>G마켓 산스 TTF Bold</vt:lpstr>
      <vt:lpstr>KoPubWorld돋움체 Bold</vt:lpstr>
      <vt:lpstr>KoPubWorld돋움체 Medium</vt:lpstr>
      <vt:lpstr>공체 Bold</vt:lpstr>
      <vt:lpstr>공체 Light</vt:lpstr>
      <vt:lpstr>나눔스퀘어 Bold</vt:lpstr>
      <vt:lpstr>나눔스퀘어 ExtraBold</vt:lpstr>
      <vt:lpstr>나눔스퀘어_ac Bold</vt:lpstr>
      <vt:lpstr>나눔스퀘어_ac Light</vt:lpstr>
      <vt:lpstr>맑은 고딕</vt:lpstr>
      <vt:lpstr>Arial</vt:lpstr>
      <vt:lpstr>Calibri</vt:lpstr>
      <vt:lpstr>Calibri Light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YONSAI</dc:creator>
  <cp:lastModifiedBy>YONSAI</cp:lastModifiedBy>
  <cp:revision>93</cp:revision>
  <dcterms:created xsi:type="dcterms:W3CDTF">2023-05-25T00:30:23Z</dcterms:created>
  <dcterms:modified xsi:type="dcterms:W3CDTF">2023-06-05T03:02:54Z</dcterms:modified>
</cp:coreProperties>
</file>