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3" r:id="rId10"/>
    <p:sldId id="294" r:id="rId11"/>
    <p:sldId id="292" r:id="rId12"/>
    <p:sldId id="264" r:id="rId13"/>
    <p:sldId id="265" r:id="rId14"/>
    <p:sldId id="266" r:id="rId15"/>
    <p:sldId id="269" r:id="rId16"/>
    <p:sldId id="267" r:id="rId17"/>
    <p:sldId id="280" r:id="rId18"/>
    <p:sldId id="268" r:id="rId19"/>
    <p:sldId id="270" r:id="rId20"/>
    <p:sldId id="271" r:id="rId21"/>
    <p:sldId id="272" r:id="rId22"/>
    <p:sldId id="277" r:id="rId23"/>
    <p:sldId id="274" r:id="rId24"/>
    <p:sldId id="275" r:id="rId25"/>
    <p:sldId id="276" r:id="rId26"/>
    <p:sldId id="278" r:id="rId27"/>
    <p:sldId id="279" r:id="rId28"/>
    <p:sldId id="281" r:id="rId29"/>
    <p:sldId id="283" r:id="rId30"/>
    <p:sldId id="284" r:id="rId31"/>
    <p:sldId id="286" r:id="rId32"/>
    <p:sldId id="287" r:id="rId33"/>
    <p:sldId id="285" r:id="rId34"/>
    <p:sldId id="288" r:id="rId35"/>
    <p:sldId id="289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68" autoAdjust="0"/>
    <p:restoredTop sz="94660"/>
  </p:normalViewPr>
  <p:slideViewPr>
    <p:cSldViewPr snapToGrid="0">
      <p:cViewPr>
        <p:scale>
          <a:sx n="66" d="100"/>
          <a:sy n="66" d="100"/>
        </p:scale>
        <p:origin x="62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10-20</a:t>
            </a:r>
            <a:r>
              <a:rPr lang="ko-KR" dirty="0"/>
              <a:t>대 남성 정당 지지도 출구조사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국민의힘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2020.04.15</c:v>
                </c:pt>
                <c:pt idx="1">
                  <c:v>2021.04.07</c:v>
                </c:pt>
                <c:pt idx="2">
                  <c:v>2022.03.09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40.5</c:v>
                </c:pt>
                <c:pt idx="1">
                  <c:v>72.5</c:v>
                </c:pt>
                <c:pt idx="2">
                  <c:v>58.7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50-46E8-92E0-FFD53D4E98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더불어민주당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2020.04.15</c:v>
                </c:pt>
                <c:pt idx="1">
                  <c:v>2021.04.07</c:v>
                </c:pt>
                <c:pt idx="2">
                  <c:v>2022.03.09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47.7</c:v>
                </c:pt>
                <c:pt idx="1">
                  <c:v>22.2</c:v>
                </c:pt>
                <c:pt idx="2">
                  <c:v>36.299999999999997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50-46E8-92E0-FFD53D4E980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기타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2020.04.15</c:v>
                </c:pt>
                <c:pt idx="1">
                  <c:v>2021.04.07</c:v>
                </c:pt>
                <c:pt idx="2">
                  <c:v>2022.03.09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11.8</c:v>
                </c:pt>
                <c:pt idx="1">
                  <c:v>5.3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50-46E8-92E0-FFD53D4E980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68603631"/>
        <c:axId val="1168606127"/>
      </c:barChart>
      <c:catAx>
        <c:axId val="1168603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68606127"/>
        <c:crosses val="autoZero"/>
        <c:auto val="1"/>
        <c:lblAlgn val="ctr"/>
        <c:lblOffset val="100"/>
        <c:noMultiLvlLbl val="0"/>
      </c:catAx>
      <c:valAx>
        <c:axId val="1168606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68603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10-20</a:t>
            </a:r>
            <a:r>
              <a:rPr lang="ko-KR" dirty="0"/>
              <a:t>대 </a:t>
            </a:r>
            <a:r>
              <a:rPr lang="ko-KR" altLang="en-US" dirty="0" smtClean="0"/>
              <a:t>여성</a:t>
            </a:r>
            <a:r>
              <a:rPr lang="ko-KR" dirty="0" smtClean="0"/>
              <a:t> </a:t>
            </a:r>
            <a:r>
              <a:rPr lang="ko-KR" dirty="0"/>
              <a:t>정당 지지도 출구조사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국민의힘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2020.04.15</c:v>
                </c:pt>
                <c:pt idx="1">
                  <c:v>2021.04.07</c:v>
                </c:pt>
                <c:pt idx="2">
                  <c:v>2022.03.09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25.1</c:v>
                </c:pt>
                <c:pt idx="1">
                  <c:v>40.9</c:v>
                </c:pt>
                <c:pt idx="2">
                  <c:v>33.799999999999997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3E-4357-A206-21EAB07C737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더불어민주당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2020.04.15</c:v>
                </c:pt>
                <c:pt idx="1">
                  <c:v>2021.04.07</c:v>
                </c:pt>
                <c:pt idx="2">
                  <c:v>2022.03.09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63.6</c:v>
                </c:pt>
                <c:pt idx="1">
                  <c:v>44</c:v>
                </c:pt>
                <c:pt idx="2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3E-4357-A206-21EAB07C737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기타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2020.04.15</c:v>
                </c:pt>
                <c:pt idx="1">
                  <c:v>2021.04.07</c:v>
                </c:pt>
                <c:pt idx="2">
                  <c:v>2022.03.09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11.3</c:v>
                </c:pt>
                <c:pt idx="1">
                  <c:v>15.1</c:v>
                </c:pt>
                <c:pt idx="2">
                  <c:v>8.1999999999999993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3E-4357-A206-21EAB07C737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68603631"/>
        <c:axId val="1168606127"/>
      </c:barChart>
      <c:catAx>
        <c:axId val="1168603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68606127"/>
        <c:crosses val="autoZero"/>
        <c:auto val="1"/>
        <c:lblAlgn val="ctr"/>
        <c:lblOffset val="100"/>
        <c:noMultiLvlLbl val="0"/>
      </c:catAx>
      <c:valAx>
        <c:axId val="1168606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68603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30</a:t>
            </a:r>
            <a:r>
              <a:rPr lang="ko-KR" dirty="0" smtClean="0"/>
              <a:t>대 </a:t>
            </a:r>
            <a:r>
              <a:rPr lang="ko-KR" dirty="0"/>
              <a:t>남성 정당 지지도 출구조사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국민의힘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2020.04.15</c:v>
                </c:pt>
                <c:pt idx="1">
                  <c:v>2021.04.07</c:v>
                </c:pt>
                <c:pt idx="2">
                  <c:v>2022.03.09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33</c:v>
                </c:pt>
                <c:pt idx="1">
                  <c:v>63.8</c:v>
                </c:pt>
                <c:pt idx="2">
                  <c:v>52.8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37-4244-B4ED-68AFD29A5CE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더불어민주당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2020.04.15</c:v>
                </c:pt>
                <c:pt idx="1">
                  <c:v>2021.04.07</c:v>
                </c:pt>
                <c:pt idx="2">
                  <c:v>2022.03.09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57.8</c:v>
                </c:pt>
                <c:pt idx="1">
                  <c:v>32.6</c:v>
                </c:pt>
                <c:pt idx="2">
                  <c:v>42.6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37-4244-B4ED-68AFD29A5CE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기타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2020.04.15</c:v>
                </c:pt>
                <c:pt idx="1">
                  <c:v>2021.04.07</c:v>
                </c:pt>
                <c:pt idx="2">
                  <c:v>2022.03.09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9.1999999999999993</c:v>
                </c:pt>
                <c:pt idx="1">
                  <c:v>3.6</c:v>
                </c:pt>
                <c:pt idx="2">
                  <c:v>4.5999999999999996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37-4244-B4ED-68AFD29A5CE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68603631"/>
        <c:axId val="1168606127"/>
      </c:barChart>
      <c:catAx>
        <c:axId val="1168603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68606127"/>
        <c:crosses val="autoZero"/>
        <c:auto val="1"/>
        <c:lblAlgn val="ctr"/>
        <c:lblOffset val="100"/>
        <c:noMultiLvlLbl val="0"/>
      </c:catAx>
      <c:valAx>
        <c:axId val="1168606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68603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30</a:t>
            </a:r>
            <a:r>
              <a:rPr lang="ko-KR" dirty="0" smtClean="0"/>
              <a:t>대 </a:t>
            </a:r>
            <a:r>
              <a:rPr lang="ko-KR" altLang="en-US" dirty="0" smtClean="0"/>
              <a:t>여성</a:t>
            </a:r>
            <a:r>
              <a:rPr lang="ko-KR" dirty="0" smtClean="0"/>
              <a:t> </a:t>
            </a:r>
            <a:r>
              <a:rPr lang="ko-KR" dirty="0"/>
              <a:t>정당 지지도 출구조사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국민의힘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2020.04.15</c:v>
                </c:pt>
                <c:pt idx="1">
                  <c:v>2021.04.07</c:v>
                </c:pt>
                <c:pt idx="2">
                  <c:v>2022.03.09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26.5</c:v>
                </c:pt>
                <c:pt idx="1">
                  <c:v>50.6</c:v>
                </c:pt>
                <c:pt idx="2">
                  <c:v>43.8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C8-4D95-9551-7E1BF20AC8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더불어민주당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2020.04.15</c:v>
                </c:pt>
                <c:pt idx="1">
                  <c:v>2021.04.07</c:v>
                </c:pt>
                <c:pt idx="2">
                  <c:v>2022.03.09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64.3</c:v>
                </c:pt>
                <c:pt idx="1">
                  <c:v>43.7</c:v>
                </c:pt>
                <c:pt idx="2">
                  <c:v>49.7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C8-4D95-9551-7E1BF20AC87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기타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2020.04.15</c:v>
                </c:pt>
                <c:pt idx="1">
                  <c:v>2021.04.07</c:v>
                </c:pt>
                <c:pt idx="2">
                  <c:v>2022.03.09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9.1999999999999993</c:v>
                </c:pt>
                <c:pt idx="1">
                  <c:v>5.7</c:v>
                </c:pt>
                <c:pt idx="2">
                  <c:v>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C8-4D95-9551-7E1BF20AC87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68603631"/>
        <c:axId val="1168606127"/>
      </c:barChart>
      <c:catAx>
        <c:axId val="1168603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68606127"/>
        <c:crosses val="autoZero"/>
        <c:auto val="1"/>
        <c:lblAlgn val="ctr"/>
        <c:lblOffset val="100"/>
        <c:noMultiLvlLbl val="0"/>
      </c:catAx>
      <c:valAx>
        <c:axId val="1168606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68603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91C-F1BB-4B32-A565-5B1DBC86EFA2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F04E-22B3-4038-BC9C-ACC7C7D4A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74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91C-F1BB-4B32-A565-5B1DBC86EFA2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F04E-22B3-4038-BC9C-ACC7C7D4A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06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91C-F1BB-4B32-A565-5B1DBC86EFA2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F04E-22B3-4038-BC9C-ACC7C7D4A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7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91C-F1BB-4B32-A565-5B1DBC86EFA2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F04E-22B3-4038-BC9C-ACC7C7D4A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100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91C-F1BB-4B32-A565-5B1DBC86EFA2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F04E-22B3-4038-BC9C-ACC7C7D4A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84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91C-F1BB-4B32-A565-5B1DBC86EFA2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F04E-22B3-4038-BC9C-ACC7C7D4A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66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91C-F1BB-4B32-A565-5B1DBC86EFA2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F04E-22B3-4038-BC9C-ACC7C7D4A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1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91C-F1BB-4B32-A565-5B1DBC86EFA2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F04E-22B3-4038-BC9C-ACC7C7D4A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36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91C-F1BB-4B32-A565-5B1DBC86EFA2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F04E-22B3-4038-BC9C-ACC7C7D4A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21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91C-F1BB-4B32-A565-5B1DBC86EFA2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F04E-22B3-4038-BC9C-ACC7C7D4A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59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91C-F1BB-4B32-A565-5B1DBC86EFA2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F04E-22B3-4038-BC9C-ACC7C7D4A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54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4691C-F1BB-4B32-A565-5B1DBC86EFA2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3F04E-22B3-4038-BC9C-ACC7C7D4A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9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4136" y="1742789"/>
            <a:ext cx="1105783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대통령 선거 데이터 분석</a:t>
            </a:r>
            <a:endParaRPr lang="en-US" altLang="ko-KR" sz="7200" dirty="0" smtClean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algn="ctr"/>
            <a:endParaRPr lang="en-US" altLang="ko-KR" sz="4800" dirty="0" smtClean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sz="48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10</a:t>
            </a:r>
            <a:r>
              <a:rPr lang="ko-KR" altLang="en-US" sz="48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</a:t>
            </a:r>
            <a:r>
              <a:rPr lang="en-US" altLang="ko-KR" sz="48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20</a:t>
            </a:r>
            <a:r>
              <a:rPr lang="ko-KR" altLang="en-US" sz="48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</a:t>
            </a:r>
            <a:r>
              <a:rPr lang="en-US" altLang="ko-KR" sz="48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30</a:t>
            </a:r>
            <a:r>
              <a:rPr lang="ko-KR" altLang="en-US" sz="48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대는 어떻게 움직였는가</a:t>
            </a:r>
            <a:r>
              <a:rPr lang="en-US" altLang="ko-KR" sz="48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5" name="Picture 2" descr="파일:Vote2.svg - 위키백과, 우리 모두의 백과사전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972" y="3931800"/>
            <a:ext cx="977290" cy="97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95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287" y="1965900"/>
            <a:ext cx="9609511" cy="44475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9532" y="493726"/>
            <a:ext cx="101970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같은 수도권</a:t>
            </a:r>
            <a:r>
              <a:rPr lang="en-US" altLang="ko-KR" sz="6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6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그러나 다른 결과</a:t>
            </a:r>
            <a:endParaRPr lang="ko-KR" altLang="en-US" sz="6000" dirty="0">
              <a:solidFill>
                <a:srgbClr val="FFFF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5854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09054" y="2952456"/>
            <a:ext cx="84882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smtClean="0">
                <a:solidFill>
                  <a:srgbClr val="FFFF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수도권</a:t>
            </a:r>
            <a:r>
              <a:rPr lang="ko-KR" altLang="en-US" sz="6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은 왜 다를까요</a:t>
            </a:r>
            <a:r>
              <a:rPr lang="en-US" altLang="ko-KR" sz="6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endParaRPr lang="ko-KR" altLang="en-US" sz="6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630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83738" y="521905"/>
            <a:ext cx="5913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rgbClr val="FFFF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분석 호기심이 생김</a:t>
            </a:r>
            <a:endParaRPr lang="ko-KR" altLang="en-US" sz="3600" dirty="0">
              <a:solidFill>
                <a:srgbClr val="FFFF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7224" y="2071305"/>
            <a:ext cx="9546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 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성별</a:t>
            </a:r>
            <a:r>
              <a:rPr lang="en-US" altLang="ko-KR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~ 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연도별 지지도의 차이</a:t>
            </a:r>
            <a:endParaRPr lang="ko-KR" altLang="en-US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7224" y="3459375"/>
            <a:ext cx="7399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 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수도권 지지도의 차이</a:t>
            </a:r>
            <a:endParaRPr lang="ko-KR" altLang="en-US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49258" y="4847445"/>
            <a:ext cx="2582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현재는</a:t>
            </a:r>
            <a:r>
              <a:rPr lang="en-US" altLang="ko-KR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endParaRPr lang="ko-KR" altLang="en-US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1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84291" y="208811"/>
            <a:ext cx="366638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u="sng" dirty="0" smtClean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WHO ARE WE?</a:t>
            </a:r>
            <a:endParaRPr lang="ko-KR" altLang="en-US" sz="2000" u="sng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225814"/>
              </p:ext>
            </p:extLst>
          </p:nvPr>
        </p:nvGraphicFramePr>
        <p:xfrm>
          <a:off x="304800" y="1187949"/>
          <a:ext cx="11538857" cy="291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515">
                  <a:extLst>
                    <a:ext uri="{9D8B030D-6E8A-4147-A177-3AD203B41FA5}">
                      <a16:colId xmlns:a16="http://schemas.microsoft.com/office/drawing/2014/main" val="2550939570"/>
                    </a:ext>
                  </a:extLst>
                </a:gridCol>
                <a:gridCol w="875633">
                  <a:extLst>
                    <a:ext uri="{9D8B030D-6E8A-4147-A177-3AD203B41FA5}">
                      <a16:colId xmlns:a16="http://schemas.microsoft.com/office/drawing/2014/main" val="3657981851"/>
                    </a:ext>
                  </a:extLst>
                </a:gridCol>
                <a:gridCol w="1461926">
                  <a:extLst>
                    <a:ext uri="{9D8B030D-6E8A-4147-A177-3AD203B41FA5}">
                      <a16:colId xmlns:a16="http://schemas.microsoft.com/office/drawing/2014/main" val="1005421085"/>
                    </a:ext>
                  </a:extLst>
                </a:gridCol>
                <a:gridCol w="1892579">
                  <a:extLst>
                    <a:ext uri="{9D8B030D-6E8A-4147-A177-3AD203B41FA5}">
                      <a16:colId xmlns:a16="http://schemas.microsoft.com/office/drawing/2014/main" val="931678828"/>
                    </a:ext>
                  </a:extLst>
                </a:gridCol>
                <a:gridCol w="3087102">
                  <a:extLst>
                    <a:ext uri="{9D8B030D-6E8A-4147-A177-3AD203B41FA5}">
                      <a16:colId xmlns:a16="http://schemas.microsoft.com/office/drawing/2014/main" val="113957869"/>
                    </a:ext>
                  </a:extLst>
                </a:gridCol>
                <a:gridCol w="3087102">
                  <a:extLst>
                    <a:ext uri="{9D8B030D-6E8A-4147-A177-3AD203B41FA5}">
                      <a16:colId xmlns:a16="http://schemas.microsoft.com/office/drawing/2014/main" val="1500160801"/>
                    </a:ext>
                  </a:extLst>
                </a:gridCol>
              </a:tblGrid>
              <a:tr h="729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에스코어 드림 9 Black" panose="020B0A03030302020204" pitchFamily="34" charset="-127"/>
                          <a:ea typeface="에스코어 드림 9 Black" panose="020B0A03030302020204" pitchFamily="34" charset="-127"/>
                        </a:rPr>
                        <a:t>이름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에스코어 드림 9 Black" panose="020B0A03030302020204" pitchFamily="34" charset="-127"/>
                        <a:ea typeface="에스코어 드림 9 Black" panose="020B0A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에스코어 드림 9 Black" panose="020B0A03030302020204" pitchFamily="34" charset="-127"/>
                          <a:ea typeface="에스코어 드림 9 Black" panose="020B0A03030302020204" pitchFamily="34" charset="-127"/>
                        </a:rPr>
                        <a:t>연령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에스코어 드림 9 Black" panose="020B0A03030302020204" pitchFamily="34" charset="-127"/>
                        <a:ea typeface="에스코어 드림 9 Black" panose="020B0A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에스코어 드림 9 Black" panose="020B0A03030302020204" pitchFamily="34" charset="-127"/>
                          <a:ea typeface="에스코어 드림 9 Black" panose="020B0A03030302020204" pitchFamily="34" charset="-127"/>
                        </a:rPr>
                        <a:t>성별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에스코어 드림 9 Black" panose="020B0A03030302020204" pitchFamily="34" charset="-127"/>
                        <a:ea typeface="에스코어 드림 9 Black" panose="020B0A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에스코어 드림 9 Black" panose="020B0A03030302020204" pitchFamily="34" charset="-127"/>
                          <a:ea typeface="에스코어 드림 9 Black" panose="020B0A03030302020204" pitchFamily="34" charset="-127"/>
                        </a:rPr>
                        <a:t>팀내 역할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에스코어 드림 9 Black" panose="020B0A03030302020204" pitchFamily="34" charset="-127"/>
                        <a:ea typeface="에스코어 드림 9 Black" panose="020B0A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에스코어 드림 9 Black" panose="020B0A03030302020204" pitchFamily="34" charset="-127"/>
                          <a:ea typeface="에스코어 드림 9 Black" panose="020B0A03030302020204" pitchFamily="34" charset="-127"/>
                        </a:rPr>
                        <a:t>주요 수행 내용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에스코어 드림 9 Black" panose="020B0A03030302020204" pitchFamily="34" charset="-127"/>
                        <a:ea typeface="에스코어 드림 9 Black" panose="020B0A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에스코어 드림 9 Black" panose="020B0A03030302020204" pitchFamily="34" charset="-127"/>
                          <a:ea typeface="에스코어 드림 9 Black" panose="020B0A03030302020204" pitchFamily="34" charset="-127"/>
                        </a:rPr>
                        <a:t>특징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에스코어 드림 9 Black" panose="020B0A03030302020204" pitchFamily="34" charset="-127"/>
                        <a:ea typeface="에스코어 드림 9 Black" panose="020B0A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037084"/>
                  </a:ext>
                </a:extLst>
              </a:tr>
              <a:tr h="729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김미나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10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대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여성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팀장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기획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,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분석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투표를 </a:t>
                      </a:r>
                      <a:r>
                        <a:rPr lang="ko-KR" altLang="en-US" sz="2000" dirty="0" err="1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해본적이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 없음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926337"/>
                  </a:ext>
                </a:extLst>
              </a:tr>
              <a:tr h="729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권용석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40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대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남성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지원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데이터 수집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,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대시보드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반장님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903935"/>
                  </a:ext>
                </a:extLst>
              </a:tr>
              <a:tr h="729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주강희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20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대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남성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지원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데이터 수집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,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대시보드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코딩 힘들어요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!!!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096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45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725433" y="2882291"/>
            <a:ext cx="4584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II. 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소개</a:t>
            </a:r>
            <a:endParaRPr lang="ko-KR" altLang="en-US" sz="36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047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5396" y="257020"/>
            <a:ext cx="66928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데이터 수집 및 활용 프로세스</a:t>
            </a:r>
            <a:endParaRPr lang="ko-KR" altLang="en-US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6148" name="Picture 4" descr="Gallup Korea 마케팅조사부문 인턴(RA) 채용 | 공모전 대외활동-링커리어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13" y="2420316"/>
            <a:ext cx="2735110" cy="75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정부3.0 공공데이터 포털 로고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9" t="14731" r="13430" b="24133"/>
          <a:stretch/>
        </p:blipFill>
        <p:spPr bwMode="auto">
          <a:xfrm>
            <a:off x="169287" y="3343065"/>
            <a:ext cx="3392538" cy="78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23917" y="507813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&lt; </a:t>
            </a:r>
            <a:r>
              <a:rPr lang="ko-KR" altLang="en-US" dirty="0" err="1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데이터소스</a:t>
            </a:r>
            <a:r>
              <a:rPr lang="ko-KR" altLang="en-US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 </a:t>
            </a:r>
            <a:r>
              <a:rPr lang="en-US" altLang="ko-KR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&gt;</a:t>
            </a:r>
            <a:endParaRPr lang="ko-KR" altLang="en-US" sz="11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15359" y="507813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&lt; </a:t>
            </a:r>
            <a:r>
              <a:rPr lang="ko-KR" altLang="en-US" dirty="0" err="1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데이터가공</a:t>
            </a:r>
            <a:r>
              <a:rPr lang="ko-KR" altLang="en-US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 </a:t>
            </a:r>
            <a:r>
              <a:rPr lang="en-US" altLang="ko-KR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&gt;</a:t>
            </a:r>
            <a:endParaRPr lang="ko-KR" altLang="en-US" sz="11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146460" y="2822356"/>
            <a:ext cx="914400" cy="80383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6" name="Picture 12" descr="Python Logo, symbol, meaning, history, PNG, brand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8" r="18919"/>
          <a:stretch/>
        </p:blipFill>
        <p:spPr bwMode="auto">
          <a:xfrm>
            <a:off x="5617537" y="2420316"/>
            <a:ext cx="1640865" cy="160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Streamlit Logo PNG Vector (SVG) Free Downloa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114" y="2600147"/>
            <a:ext cx="2444901" cy="114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오른쪽 화살표 15"/>
          <p:cNvSpPr/>
          <p:nvPr/>
        </p:nvSpPr>
        <p:spPr>
          <a:xfrm>
            <a:off x="7682299" y="2822356"/>
            <a:ext cx="914400" cy="80383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543343" y="5078130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&lt; </a:t>
            </a:r>
            <a:r>
              <a:rPr lang="ko-KR" altLang="en-US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대시보드 개발 </a:t>
            </a:r>
            <a:r>
              <a:rPr lang="en-US" altLang="ko-KR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&gt;</a:t>
            </a:r>
            <a:endParaRPr lang="ko-KR" altLang="en-US" sz="11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447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023" y="791046"/>
            <a:ext cx="6069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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 갤럽 정당 지지도</a:t>
            </a:r>
            <a:endParaRPr lang="ko-KR" altLang="en-US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023" y="4633644"/>
            <a:ext cx="100030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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 </a:t>
            </a:r>
            <a:r>
              <a:rPr lang="en-US" altLang="ko-KR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20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대 대선 </a:t>
            </a:r>
            <a:r>
              <a:rPr lang="ko-KR" altLang="en-US" sz="5400" dirty="0" err="1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투표구별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 개표 자료</a:t>
            </a:r>
            <a:endParaRPr lang="ko-KR" altLang="en-US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61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4445" y="2895418"/>
            <a:ext cx="109776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정당 지지도는 모두 엑셀로 재정리함</a:t>
            </a:r>
            <a:endParaRPr lang="ko-KR" altLang="en-US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42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5396" y="257020"/>
            <a:ext cx="27959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갤럽 </a:t>
            </a:r>
            <a:r>
              <a:rPr lang="ko-KR" altLang="en-US" sz="4000" dirty="0" err="1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싸이트</a:t>
            </a:r>
            <a:endParaRPr lang="ko-KR" altLang="en-US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49" y="1219200"/>
            <a:ext cx="9028108" cy="519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4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5396" y="257020"/>
            <a:ext cx="7978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갤럽 정당 지지도 주요 데이터 수집</a:t>
            </a:r>
            <a:endParaRPr lang="ko-KR" altLang="en-US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396" y="1120158"/>
            <a:ext cx="1146163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◎ 정당 지지도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en-US" altLang="ko-KR" sz="2400" b="1" dirty="0" smtClean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2020</a:t>
            </a:r>
            <a:r>
              <a:rPr lang="ko-KR" altLang="en-US" sz="2400" b="1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월 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</a:t>
            </a:r>
            <a:r>
              <a:rPr lang="ko-KR" altLang="en-US" sz="2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째주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~ </a:t>
            </a:r>
            <a:r>
              <a:rPr lang="en-US" altLang="ko-KR" sz="24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2022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 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12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월 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</a:t>
            </a:r>
            <a:r>
              <a:rPr lang="ko-KR" altLang="en-US" sz="2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째주</a:t>
            </a:r>
            <a:endParaRPr lang="en-US" altLang="ko-KR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▶ 날짜 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연도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월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</a:t>
            </a:r>
            <a:endParaRPr lang="en-US" altLang="ko-KR" sz="2400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▶ 정당 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2400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국민의힘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 </a:t>
            </a:r>
            <a:r>
              <a:rPr lang="ko-KR" altLang="en-US" sz="2400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더불어민주당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정의당 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 </a:t>
            </a:r>
            <a:r>
              <a:rPr lang="ko-KR" altLang="en-US" sz="2400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무당층</a:t>
            </a:r>
            <a:endParaRPr lang="en-US" altLang="ko-KR" sz="2400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</a:t>
            </a:r>
            <a:r>
              <a:rPr lang="ko-KR" altLang="en-US" sz="2400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무당층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-&gt;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기타 정당과 </a:t>
            </a:r>
            <a:r>
              <a:rPr lang="ko-KR" altLang="en-US" sz="2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부동층을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포함</a:t>
            </a:r>
            <a:endParaRPr lang="en-US" altLang="ko-KR" sz="2400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▶ 지역 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서울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인천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경기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대전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세종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충청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광주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전라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대구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경북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부산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울산</a:t>
            </a:r>
            <a:endParaRPr lang="en-US" altLang="ko-KR" sz="2400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▶ 성별 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남자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여자</a:t>
            </a:r>
            <a:endParaRPr lang="en-US" altLang="ko-KR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▶ 연령 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10~20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76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4954" y="237839"/>
            <a:ext cx="508459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u="sng" dirty="0" smtClean="0">
                <a:solidFill>
                  <a:srgbClr val="FFFF00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TABLE OF CONTENTS</a:t>
            </a:r>
            <a:endParaRPr lang="ko-KR" altLang="en-US" sz="2000" u="sng" dirty="0">
              <a:solidFill>
                <a:srgbClr val="FFFF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97804" y="1733551"/>
            <a:ext cx="744603" cy="721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86916" y="1808233"/>
            <a:ext cx="2977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프로젝트 배경</a:t>
            </a:r>
            <a:endParaRPr lang="ko-KR" altLang="en-US" sz="2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97804" y="3362325"/>
            <a:ext cx="744603" cy="721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86915" y="3399665"/>
            <a:ext cx="2534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소개</a:t>
            </a:r>
            <a:endParaRPr lang="ko-KR" altLang="en-US" sz="2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97804" y="4953759"/>
            <a:ext cx="744603" cy="721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86915" y="4991099"/>
            <a:ext cx="2090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분석 결과</a:t>
            </a:r>
            <a:endParaRPr lang="ko-KR" altLang="en-US" sz="2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19846" y="1733551"/>
            <a:ext cx="744603" cy="721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08957" y="1770891"/>
            <a:ext cx="2534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서비스 배포</a:t>
            </a:r>
            <a:endParaRPr lang="ko-KR" altLang="en-US" sz="2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19846" y="3362325"/>
            <a:ext cx="744603" cy="721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08957" y="3399665"/>
            <a:ext cx="2975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프로젝트 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한계</a:t>
            </a:r>
            <a:endParaRPr lang="ko-KR" altLang="en-US" sz="2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919846" y="4916417"/>
            <a:ext cx="744603" cy="721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6</a:t>
            </a:r>
            <a:endParaRPr lang="ko-KR" altLang="en-US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08957" y="4953757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참고자료</a:t>
            </a:r>
            <a:endParaRPr lang="ko-KR" altLang="en-US" sz="2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80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2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725433" y="2882291"/>
            <a:ext cx="4137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III. 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분석 결과</a:t>
            </a:r>
            <a:endParaRPr lang="ko-KR" altLang="en-US" sz="36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395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306286" y="2011434"/>
            <a:ext cx="92601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분석 기간</a:t>
            </a:r>
            <a:endParaRPr lang="en-US" altLang="ko-KR" sz="5400" dirty="0" smtClean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algn="ctr"/>
            <a:endParaRPr lang="en-US" altLang="ko-KR" sz="5400" dirty="0" smtClean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algn="ctr"/>
            <a:r>
              <a:rPr lang="en-US" altLang="ko-KR" sz="5400" dirty="0" smtClean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2020-2022</a:t>
            </a:r>
            <a:endParaRPr lang="ko-KR" altLang="en-US" sz="36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90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6443" y="803573"/>
            <a:ext cx="9817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진보의 </a:t>
            </a:r>
            <a:r>
              <a:rPr lang="ko-KR" altLang="en-US" sz="3600" dirty="0" err="1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약세화</a:t>
            </a:r>
            <a:r>
              <a:rPr lang="en-US" altLang="ko-KR" sz="3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 </a:t>
            </a:r>
            <a:r>
              <a:rPr lang="ko-KR" altLang="en-US" sz="3600" dirty="0" err="1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중도세의</a:t>
            </a:r>
            <a:r>
              <a:rPr lang="ko-KR" altLang="en-US" sz="3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확장</a:t>
            </a:r>
            <a:r>
              <a:rPr lang="en-US" altLang="ko-KR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, 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보수의 대 약진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endParaRPr lang="ko-KR" altLang="en-US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032" y="1816274"/>
            <a:ext cx="6935932" cy="455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93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08" y="2997199"/>
            <a:ext cx="5907828" cy="35446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920" y="2997199"/>
            <a:ext cx="5907828" cy="35446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1531" y="877959"/>
            <a:ext cx="107067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</a:t>
            </a:r>
            <a:r>
              <a:rPr lang="en-US" altLang="ko-KR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30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 더불어 민주당의 지지율 약세가 두드러짐</a:t>
            </a:r>
            <a:endParaRPr lang="en-US" altLang="ko-KR" sz="3600" dirty="0" smtClean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30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대의 지지율 하락이 </a:t>
            </a:r>
            <a:r>
              <a:rPr lang="en-US" altLang="ko-KR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대보다 훨씬 크다는 걸 확인</a:t>
            </a:r>
            <a:endParaRPr lang="ko-KR" altLang="en-US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689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05" y="3086632"/>
            <a:ext cx="5842399" cy="35054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3" y="3086632"/>
            <a:ext cx="5842399" cy="35054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4037" y="454771"/>
            <a:ext cx="111443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전반적으로는 </a:t>
            </a:r>
            <a:r>
              <a:rPr lang="ko-KR" altLang="en-US" sz="3600" dirty="0" err="1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국민의힘</a:t>
            </a:r>
            <a:r>
              <a:rPr lang="en-US" altLang="ko-KR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3600" dirty="0" err="1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대약진</a:t>
            </a:r>
            <a:r>
              <a:rPr lang="en-US" altLang="ko-KR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3600" dirty="0" err="1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더불어민주당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약세</a:t>
            </a:r>
            <a:endParaRPr lang="en-US" altLang="ko-KR" sz="3600" dirty="0" smtClean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endParaRPr lang="en-US" altLang="ko-KR" sz="3600" dirty="0" smtClean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&lt;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남자의 지지율 변동이 </a:t>
            </a:r>
            <a:r>
              <a:rPr lang="en-US" altLang="ko-KR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2021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년 </a:t>
            </a:r>
            <a:r>
              <a:rPr lang="en-US" altLang="ko-KR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1-3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월 기준 매우 컸음</a:t>
            </a:r>
            <a:r>
              <a:rPr lang="en-US" altLang="ko-KR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&gt;</a:t>
            </a:r>
            <a:endParaRPr lang="ko-KR" altLang="en-US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855703" y="4151086"/>
            <a:ext cx="556808" cy="48354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3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6762" y="1179353"/>
            <a:ext cx="1081257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 </a:t>
            </a:r>
            <a:r>
              <a:rPr lang="en-US" altLang="ko-KR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2020</a:t>
            </a:r>
            <a:r>
              <a:rPr lang="ko-KR" altLang="en-US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년 말 코로나 대 유행</a:t>
            </a:r>
            <a:endParaRPr lang="en-US" altLang="ko-KR" sz="5400" b="1" dirty="0" smtClean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sym typeface="Wingdings 2" panose="05020102010507070707" pitchFamily="18" charset="2"/>
            </a:endParaRPr>
          </a:p>
          <a:p>
            <a:endParaRPr lang="en-US" altLang="ko-KR" sz="5400" b="1" dirty="0" smtClean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sym typeface="Wingdings 2" panose="05020102010507070707" pitchFamily="18" charset="2"/>
            </a:endParaRPr>
          </a:p>
          <a:p>
            <a:r>
              <a:rPr lang="ko-KR" altLang="ko-KR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</a:t>
            </a:r>
            <a:r>
              <a:rPr lang="ko-KR" altLang="en-US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 </a:t>
            </a:r>
            <a:r>
              <a:rPr lang="en-US" altLang="ko-KR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2021</a:t>
            </a:r>
            <a:r>
              <a:rPr lang="ko-KR" altLang="en-US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년 </a:t>
            </a:r>
            <a:r>
              <a:rPr lang="en-US" altLang="ko-KR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3</a:t>
            </a:r>
            <a:r>
              <a:rPr lang="ko-KR" altLang="en-US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월 </a:t>
            </a:r>
            <a:r>
              <a:rPr lang="en-US" altLang="ko-KR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2</a:t>
            </a:r>
            <a:r>
              <a:rPr lang="ko-KR" altLang="en-US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일 </a:t>
            </a:r>
            <a:r>
              <a:rPr lang="en-US" altLang="ko-KR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LH </a:t>
            </a:r>
            <a:r>
              <a:rPr lang="ko-KR" altLang="en-US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직원의 투기</a:t>
            </a:r>
            <a:endParaRPr lang="en-US" altLang="ko-KR" sz="5400" b="1" dirty="0" smtClean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sym typeface="Wingdings 2" panose="05020102010507070707" pitchFamily="18" charset="2"/>
            </a:endParaRPr>
          </a:p>
          <a:p>
            <a:endParaRPr lang="en-US" altLang="ko-KR" sz="5400" b="1" dirty="0" smtClean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 2021</a:t>
            </a:r>
            <a:r>
              <a:rPr lang="ko-KR" altLang="en-US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년 </a:t>
            </a:r>
            <a:r>
              <a:rPr lang="en-US" altLang="ko-KR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4</a:t>
            </a:r>
            <a:r>
              <a:rPr lang="ko-KR" altLang="en-US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월 </a:t>
            </a:r>
            <a:r>
              <a:rPr lang="en-US" altLang="ko-KR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7</a:t>
            </a:r>
            <a:r>
              <a:rPr lang="ko-KR" altLang="en-US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일 </a:t>
            </a:r>
            <a:r>
              <a:rPr lang="ko-KR" altLang="en-US" sz="5400" b="1" dirty="0" err="1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재보궐선거</a:t>
            </a:r>
            <a:r>
              <a:rPr lang="ko-KR" altLang="en-US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 </a:t>
            </a:r>
            <a:endParaRPr lang="ko-KR" altLang="en-US" sz="54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71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42" y="3164114"/>
            <a:ext cx="5588002" cy="3352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90" y="3164114"/>
            <a:ext cx="5588002" cy="3352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6653" y="685603"/>
            <a:ext cx="114842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남자가 여자보다 정부 실책에 더 빠르고 민감하게 반응</a:t>
            </a:r>
            <a:endParaRPr lang="en-US" altLang="ko-KR" sz="3600" dirty="0" smtClean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endParaRPr lang="en-US" altLang="ko-KR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전반적으로는 모두 </a:t>
            </a:r>
            <a:r>
              <a:rPr lang="ko-KR" altLang="en-US" sz="3600" dirty="0" err="1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더불어민주당의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지지를 철회하는 시기</a:t>
            </a:r>
            <a:endParaRPr lang="ko-KR" altLang="en-US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868229" y="4201190"/>
            <a:ext cx="556808" cy="48354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78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6261180" y="2040391"/>
            <a:ext cx="19050" cy="2618984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52895" y="460134"/>
            <a:ext cx="76867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여성은 </a:t>
            </a:r>
            <a:r>
              <a:rPr lang="ko-KR" altLang="en-US" sz="4000" dirty="0" err="1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더불어민주당을</a:t>
            </a:r>
            <a:r>
              <a:rPr lang="ko-KR" altLang="en-US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지지하고</a:t>
            </a:r>
            <a:r>
              <a:rPr lang="en-US" altLang="ko-KR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</a:p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남성은 </a:t>
            </a:r>
            <a:r>
              <a:rPr lang="ko-KR" altLang="en-US" sz="4000" dirty="0" err="1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국민의힘을</a:t>
            </a:r>
            <a:r>
              <a:rPr lang="ko-KR" altLang="en-US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지지한다</a:t>
            </a:r>
            <a:r>
              <a:rPr lang="en-US" altLang="ko-KR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endParaRPr lang="ko-KR" altLang="en-US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470" y="4971591"/>
            <a:ext cx="117695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꾸준하게 당시 여당에 대한 </a:t>
            </a:r>
            <a:r>
              <a:rPr lang="ko-KR" altLang="en-US" sz="5400" dirty="0" smtClean="0">
                <a:solidFill>
                  <a:srgbClr val="FFC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불만</a:t>
            </a:r>
            <a:r>
              <a:rPr lang="ko-KR" altLang="en-US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 누적되고 있었음</a:t>
            </a:r>
            <a:endParaRPr lang="ko-KR" altLang="en-US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95774" y="2915917"/>
            <a:ext cx="116891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NO</a:t>
            </a:r>
            <a:endParaRPr lang="ko-KR" altLang="en-US" sz="5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889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954" y="2137408"/>
            <a:ext cx="7213599" cy="43281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23954" y="217559"/>
            <a:ext cx="75632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18-29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세 남성의 </a:t>
            </a:r>
            <a:r>
              <a:rPr lang="ko-KR" altLang="en-US" sz="3600" dirty="0" err="1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국민의힘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지지도는 </a:t>
            </a:r>
            <a:endParaRPr lang="en-US" altLang="ko-KR" sz="3600" dirty="0" smtClean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2022.6.1 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지방선거 이후</a:t>
            </a:r>
            <a:r>
              <a:rPr lang="en-US" altLang="ko-KR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endParaRPr lang="en-US" altLang="ko-KR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지지를 철회하고 기타</a:t>
            </a:r>
            <a:r>
              <a:rPr lang="en-US" altLang="ko-KR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sz="3600" dirty="0" err="1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무당층</a:t>
            </a:r>
            <a:r>
              <a:rPr lang="en-US" altLang="ko-KR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로 바뀜</a:t>
            </a:r>
            <a:endParaRPr lang="en-US" altLang="ko-KR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315618" y="3685326"/>
            <a:ext cx="889000" cy="812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7995166" y="3519803"/>
            <a:ext cx="1079500" cy="9783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57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725433" y="2882291"/>
            <a:ext cx="49904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I. 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프로젝트 배경</a:t>
            </a:r>
            <a:endParaRPr lang="ko-KR" altLang="en-US" sz="36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602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2" y="1962149"/>
            <a:ext cx="7658097" cy="45948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89972" y="789059"/>
            <a:ext cx="9307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18-29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세 여성의 경우도 </a:t>
            </a:r>
            <a:r>
              <a:rPr lang="ko-KR" altLang="en-US" sz="3600" dirty="0" err="1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무당층이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증가하는 중</a:t>
            </a:r>
            <a:endParaRPr lang="en-US" altLang="ko-KR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7883604" y="3661309"/>
            <a:ext cx="1292945" cy="66977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V="1">
            <a:off x="7975600" y="3352801"/>
            <a:ext cx="1159274" cy="77469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46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456" y="2755900"/>
            <a:ext cx="6540508" cy="39243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49445" y="166759"/>
            <a:ext cx="88296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민심에 가장 민감하게 반응하는 세대로 확인</a:t>
            </a:r>
            <a:endParaRPr lang="en-US" altLang="ko-KR" sz="3600" dirty="0" smtClean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- 2020-2021, </a:t>
            </a:r>
            <a:r>
              <a:rPr lang="ko-KR" altLang="en-US" sz="3600" dirty="0" err="1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더불어민주당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지지</a:t>
            </a:r>
            <a:endParaRPr lang="en-US" altLang="ko-KR" sz="3600" dirty="0" smtClean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- 2021-2022, </a:t>
            </a:r>
            <a:r>
              <a:rPr lang="ko-KR" altLang="en-US" sz="3600" dirty="0" err="1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국민의힘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지지</a:t>
            </a:r>
            <a:endParaRPr lang="en-US" altLang="ko-KR" sz="3600" dirty="0" smtClean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- 2022-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현재</a:t>
            </a:r>
            <a:r>
              <a:rPr lang="en-US" altLang="ko-KR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혼돈</a:t>
            </a:r>
            <a:endParaRPr lang="en-US" altLang="ko-KR" sz="3600" dirty="0" smtClean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243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390" y="1841500"/>
            <a:ext cx="7620018" cy="45720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49901" y="535059"/>
            <a:ext cx="9542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30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 여성의 경우는 </a:t>
            </a:r>
            <a:r>
              <a:rPr lang="ko-KR" altLang="en-US" sz="3600" dirty="0" err="1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무당층이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계속 증가하는 중</a:t>
            </a:r>
            <a:endParaRPr lang="en-US" altLang="ko-KR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743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6261180" y="2040391"/>
            <a:ext cx="19050" cy="2618984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52895" y="460134"/>
            <a:ext cx="76867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여성은 </a:t>
            </a:r>
            <a:r>
              <a:rPr lang="ko-KR" altLang="en-US" sz="4000" dirty="0" err="1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더불어민주당을</a:t>
            </a:r>
            <a:r>
              <a:rPr lang="ko-KR" altLang="en-US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지지하고</a:t>
            </a:r>
            <a:r>
              <a:rPr lang="en-US" altLang="ko-KR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</a:p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남성은 </a:t>
            </a:r>
            <a:r>
              <a:rPr lang="ko-KR" altLang="en-US" sz="4000" dirty="0" err="1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국민의힘을</a:t>
            </a:r>
            <a:r>
              <a:rPr lang="ko-KR" altLang="en-US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지지한다</a:t>
            </a:r>
            <a:r>
              <a:rPr lang="en-US" altLang="ko-KR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endParaRPr lang="ko-KR" altLang="en-US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569" y="4971591"/>
            <a:ext cx="1188338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모두 </a:t>
            </a:r>
            <a:r>
              <a:rPr lang="ko-KR" altLang="en-US" sz="4000" dirty="0" err="1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무당층이</a:t>
            </a:r>
            <a:r>
              <a:rPr lang="ko-KR" altLang="en-US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늘어가고 있음 </a:t>
            </a:r>
            <a:r>
              <a:rPr lang="en-US" altLang="ko-KR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= </a:t>
            </a:r>
            <a:r>
              <a:rPr lang="ko-KR" altLang="en-US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현 정치에 </a:t>
            </a:r>
            <a:r>
              <a:rPr lang="ko-KR" altLang="en-US" sz="5400" dirty="0" smtClean="0">
                <a:solidFill>
                  <a:srgbClr val="FFC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불만</a:t>
            </a:r>
            <a:r>
              <a:rPr lang="ko-KR" altLang="en-US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많음</a:t>
            </a:r>
            <a:endParaRPr lang="en-US" altLang="ko-KR" sz="4000" dirty="0" smtClean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30</a:t>
            </a:r>
            <a:r>
              <a:rPr lang="ko-KR" altLang="en-US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 남성이 가장 빠르게 정치 이슈에 반응함</a:t>
            </a:r>
            <a:endParaRPr lang="ko-KR" altLang="en-US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95774" y="2915917"/>
            <a:ext cx="116891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NO</a:t>
            </a:r>
            <a:endParaRPr lang="ko-KR" altLang="en-US" sz="5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356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98757" y="1618791"/>
            <a:ext cx="8699818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10</a:t>
            </a:r>
            <a:r>
              <a:rPr lang="ko-KR" altLang="en-US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 여성인 제가 볼 때는 </a:t>
            </a:r>
            <a:endParaRPr lang="en-US" altLang="ko-KR" sz="4000" dirty="0" smtClean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sz="4800" dirty="0" smtClean="0">
                <a:solidFill>
                  <a:srgbClr val="FFFF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30</a:t>
            </a:r>
            <a:r>
              <a:rPr lang="ko-KR" altLang="en-US" sz="4800" dirty="0" smtClean="0">
                <a:solidFill>
                  <a:srgbClr val="FFFF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 남자</a:t>
            </a:r>
            <a:r>
              <a:rPr lang="ko-KR" altLang="en-US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가 핵심 타겟 아닌가요</a:t>
            </a:r>
            <a:r>
              <a:rPr lang="en-US" altLang="ko-KR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</a:p>
          <a:p>
            <a:pPr algn="ctr"/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변동성이 크고</a:t>
            </a:r>
            <a:r>
              <a:rPr lang="en-US" altLang="ko-KR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이슈에 민감하게 반응</a:t>
            </a:r>
            <a:r>
              <a:rPr lang="en-US" altLang="ko-KR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29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2452" y="2921042"/>
            <a:ext cx="104695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우리나라 선거의 핵심은 </a:t>
            </a:r>
            <a:r>
              <a:rPr lang="ko-KR" altLang="en-US" sz="6000" dirty="0" smtClean="0">
                <a:solidFill>
                  <a:srgbClr val="FFFF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수도권</a:t>
            </a:r>
            <a:endParaRPr lang="ko-KR" altLang="en-US" sz="6000" dirty="0">
              <a:solidFill>
                <a:srgbClr val="FFFF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AutoShape 2" descr="수도권(대한민국) - 나무위키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수도권 지도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89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4" r="7940"/>
          <a:stretch/>
        </p:blipFill>
        <p:spPr>
          <a:xfrm>
            <a:off x="2623114" y="1849753"/>
            <a:ext cx="6792436" cy="47590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756" y="428363"/>
            <a:ext cx="109071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줄어든 </a:t>
            </a:r>
            <a:r>
              <a:rPr lang="ko-KR" altLang="en-US" sz="6000" dirty="0" err="1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무당층</a:t>
            </a:r>
            <a:r>
              <a:rPr lang="ko-KR" altLang="en-US" sz="6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6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 </a:t>
            </a:r>
            <a:r>
              <a:rPr lang="ko-KR" altLang="en-US" sz="6000" dirty="0" err="1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국민의힘</a:t>
            </a:r>
            <a:r>
              <a:rPr lang="ko-KR" altLang="en-US" sz="6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 지지</a:t>
            </a:r>
            <a:r>
              <a:rPr lang="en-US" altLang="ko-KR" sz="6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endParaRPr lang="ko-KR" altLang="en-US" sz="6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65392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5756" y="428363"/>
            <a:ext cx="109071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줄어든 </a:t>
            </a:r>
            <a:r>
              <a:rPr lang="ko-KR" altLang="en-US" sz="6000" dirty="0" err="1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무당층</a:t>
            </a:r>
            <a:r>
              <a:rPr lang="ko-KR" altLang="en-US" sz="6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6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 </a:t>
            </a:r>
            <a:r>
              <a:rPr lang="ko-KR" altLang="en-US" sz="6000" dirty="0" err="1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국민의힘</a:t>
            </a:r>
            <a:r>
              <a:rPr lang="ko-KR" altLang="en-US" sz="6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 지지</a:t>
            </a:r>
            <a:r>
              <a:rPr lang="en-US" altLang="ko-KR" sz="6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endParaRPr lang="ko-KR" altLang="en-US" sz="6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680" y="1718770"/>
            <a:ext cx="7799304" cy="486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106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0375" y="2044219"/>
            <a:ext cx="111668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ü"/>
            </a:pPr>
            <a:r>
              <a:rPr lang="ko-KR" altLang="en-US" sz="4800" dirty="0" err="1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더불어민주당</a:t>
            </a:r>
            <a:r>
              <a:rPr lang="ko-KR" altLang="en-US" sz="48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지지도는 크게 줄지 않음</a:t>
            </a:r>
            <a:endParaRPr lang="en-US" altLang="ko-KR" sz="4800" dirty="0" smtClean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685800" indent="-685800" algn="ctr">
              <a:buFont typeface="Wingdings" panose="05000000000000000000" pitchFamily="2" charset="2"/>
              <a:buChar char="ü"/>
            </a:pPr>
            <a:endParaRPr lang="en-US" altLang="ko-KR" sz="48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ko-KR" altLang="en-US" sz="4800" dirty="0" err="1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무당층이</a:t>
            </a:r>
            <a:r>
              <a:rPr lang="ko-KR" altLang="en-US" sz="48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국민의힘으로 대거 이동함</a:t>
            </a:r>
            <a:endParaRPr lang="en-US" altLang="ko-KR" sz="4800" dirty="0" smtClean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AutoShape 2" descr="수도권(대한민국) - 나무위키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수도권 지도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96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4776" y="1274212"/>
            <a:ext cx="10793339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각 정당에 대한 지지도는 </a:t>
            </a:r>
            <a:r>
              <a:rPr lang="ko-KR" altLang="en-US" sz="6000" dirty="0" smtClean="0">
                <a:solidFill>
                  <a:srgbClr val="FFFF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투표</a:t>
            </a:r>
            <a:r>
              <a:rPr lang="ko-KR" altLang="en-US" sz="6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로</a:t>
            </a:r>
            <a:endParaRPr lang="en-US" altLang="ko-KR" sz="6000" dirty="0" smtClean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857250" indent="-857250">
              <a:buFont typeface="Wingdings" panose="05000000000000000000" pitchFamily="2" charset="2"/>
              <a:buChar char="ü"/>
            </a:pPr>
            <a:endParaRPr lang="en-US" altLang="ko-KR" sz="4400" dirty="0" smtClean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857250" indent="-857250">
              <a:buFont typeface="Wingdings" panose="05000000000000000000" pitchFamily="2" charset="2"/>
              <a:buChar char="ü"/>
            </a:pPr>
            <a:r>
              <a:rPr lang="en-US" altLang="ko-KR" sz="4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2020.4</a:t>
            </a:r>
            <a:r>
              <a:rPr lang="ko-KR" altLang="en-US" sz="4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월</a:t>
            </a:r>
            <a:r>
              <a:rPr lang="en-US" altLang="ko-KR" sz="4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4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총선 </a:t>
            </a:r>
            <a:r>
              <a:rPr lang="en-US" altLang="ko-KR" sz="4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sz="4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전국</a:t>
            </a:r>
            <a:r>
              <a:rPr lang="en-US" altLang="ko-KR" sz="4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</a:p>
          <a:p>
            <a:pPr marL="857250" indent="-857250">
              <a:buFont typeface="Wingdings" panose="05000000000000000000" pitchFamily="2" charset="2"/>
              <a:buChar char="ü"/>
            </a:pPr>
            <a:r>
              <a:rPr lang="en-US" altLang="ko-KR" sz="4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2021.4</a:t>
            </a:r>
            <a:r>
              <a:rPr lang="ko-KR" altLang="en-US" sz="4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월 </a:t>
            </a:r>
            <a:r>
              <a:rPr lang="ko-KR" altLang="en-US" sz="4400" dirty="0" err="1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재보궐</a:t>
            </a:r>
            <a:r>
              <a:rPr lang="ko-KR" altLang="en-US" sz="4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선거</a:t>
            </a:r>
            <a:r>
              <a:rPr lang="en-US" altLang="ko-KR" sz="4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sz="4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서울</a:t>
            </a:r>
            <a:r>
              <a:rPr lang="en-US" altLang="ko-KR" sz="4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</a:p>
          <a:p>
            <a:pPr marL="857250" indent="-857250">
              <a:buFont typeface="Wingdings" panose="05000000000000000000" pitchFamily="2" charset="2"/>
              <a:buChar char="ü"/>
            </a:pPr>
            <a:r>
              <a:rPr lang="en-US" altLang="ko-KR" sz="4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2022.3</a:t>
            </a:r>
            <a:r>
              <a:rPr lang="ko-KR" altLang="en-US" sz="4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월 대통령선거 </a:t>
            </a:r>
            <a:r>
              <a:rPr lang="en-US" altLang="ko-KR" sz="4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sz="4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전국</a:t>
            </a:r>
            <a:r>
              <a:rPr lang="en-US" altLang="ko-KR" sz="4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</a:p>
          <a:p>
            <a:pPr algn="ctr"/>
            <a:endParaRPr lang="ko-KR" altLang="en-US" sz="6000" dirty="0">
              <a:solidFill>
                <a:srgbClr val="FFFF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AutoShape 2" descr="수도권(대한민국) - 나무위키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수도권 지도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21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743" y="1142692"/>
            <a:ext cx="9736437" cy="2761651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4368800" y="3410857"/>
            <a:ext cx="4789715" cy="4354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1688" y="4624005"/>
            <a:ext cx="10796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FFFF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10</a:t>
            </a:r>
            <a:r>
              <a:rPr lang="ko-KR" altLang="en-US" sz="5400" dirty="0" smtClean="0">
                <a:solidFill>
                  <a:srgbClr val="FFFF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와 </a:t>
            </a:r>
            <a:r>
              <a:rPr lang="en-US" altLang="ko-KR" sz="5400" dirty="0" smtClean="0">
                <a:solidFill>
                  <a:srgbClr val="FFFF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</a:t>
            </a:r>
            <a:r>
              <a:rPr lang="ko-KR" altLang="en-US" sz="5400" dirty="0" smtClean="0">
                <a:solidFill>
                  <a:srgbClr val="FFFF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주목했던 지난 선거</a:t>
            </a:r>
            <a:endParaRPr lang="ko-KR" altLang="en-US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71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수도권(대한민국) - 나무위키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수도권 지도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4228512639"/>
              </p:ext>
            </p:extLst>
          </p:nvPr>
        </p:nvGraphicFramePr>
        <p:xfrm>
          <a:off x="460375" y="1916482"/>
          <a:ext cx="5516044" cy="4323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2193279161"/>
              </p:ext>
            </p:extLst>
          </p:nvPr>
        </p:nvGraphicFramePr>
        <p:xfrm>
          <a:off x="6436821" y="1916483"/>
          <a:ext cx="5516044" cy="4323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40339" y="312738"/>
            <a:ext cx="112085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사람들의 마음은 언제든지 바뀐다</a:t>
            </a:r>
            <a:endParaRPr lang="ko-KR" altLang="en-US" sz="6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620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3765765971"/>
              </p:ext>
            </p:extLst>
          </p:nvPr>
        </p:nvGraphicFramePr>
        <p:xfrm>
          <a:off x="460375" y="1916482"/>
          <a:ext cx="5516044" cy="4323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3989679782"/>
              </p:ext>
            </p:extLst>
          </p:nvPr>
        </p:nvGraphicFramePr>
        <p:xfrm>
          <a:off x="6436821" y="1916483"/>
          <a:ext cx="5516044" cy="4323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0339" y="312738"/>
            <a:ext cx="112085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사람들의 마음은 언제든지 바뀐다</a:t>
            </a:r>
            <a:endParaRPr lang="ko-KR" altLang="en-US" sz="6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98677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630" y="610332"/>
            <a:ext cx="1105943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현재는</a:t>
            </a:r>
            <a:r>
              <a:rPr lang="en-US" altLang="ko-KR" sz="6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</a:p>
          <a:p>
            <a:pPr algn="ctr"/>
            <a:endParaRPr lang="en-US" altLang="ko-KR" sz="6000" dirty="0" smtClean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sz="6000" dirty="0" smtClean="0">
                <a:solidFill>
                  <a:srgbClr val="FFFF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MZ</a:t>
            </a:r>
            <a:r>
              <a:rPr lang="ko-KR" altLang="en-US" sz="6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는 고정적이지 않다</a:t>
            </a:r>
            <a:r>
              <a:rPr lang="en-US" altLang="ko-KR" sz="6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! </a:t>
            </a:r>
          </a:p>
          <a:p>
            <a:pPr algn="ctr"/>
            <a:r>
              <a:rPr lang="ko-KR" altLang="en-US" sz="6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항상 움직인다</a:t>
            </a:r>
            <a:r>
              <a:rPr lang="en-US" altLang="ko-KR" sz="6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!</a:t>
            </a:r>
          </a:p>
          <a:p>
            <a:pPr algn="ctr"/>
            <a:endParaRPr lang="en-US" altLang="ko-KR" sz="6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2024</a:t>
            </a:r>
            <a:r>
              <a:rPr lang="ko-KR" altLang="en-US" sz="6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년 총선에서 </a:t>
            </a:r>
            <a:r>
              <a:rPr lang="en-US" altLang="ko-KR" sz="6000" dirty="0" smtClean="0">
                <a:solidFill>
                  <a:srgbClr val="FFFF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MZ</a:t>
            </a:r>
            <a:r>
              <a:rPr lang="ko-KR" altLang="en-US" sz="6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는 어디로</a:t>
            </a:r>
            <a:r>
              <a:rPr lang="en-US" altLang="ko-KR" sz="6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endParaRPr lang="ko-KR" altLang="en-US" sz="6000" dirty="0">
              <a:solidFill>
                <a:srgbClr val="FFFF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01652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725433" y="2882291"/>
            <a:ext cx="4838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IV</a:t>
            </a:r>
            <a:r>
              <a:rPr lang="en-US" altLang="ko-KR" sz="5400" smtClean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. 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서비스 배포</a:t>
            </a:r>
            <a:endParaRPr lang="ko-KR" altLang="en-US" sz="36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243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725433" y="2882291"/>
            <a:ext cx="52855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V. 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프로젝트 한계</a:t>
            </a:r>
            <a:endParaRPr lang="ko-KR" altLang="en-US" sz="36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810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088290" y="2925834"/>
            <a:ext cx="42146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VI. 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참고 자료</a:t>
            </a:r>
            <a:endParaRPr lang="ko-KR" altLang="en-US" sz="36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71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윤석열, 20대 한국 대통령에 당선... 1%포인트 내 초접전 끝 승리 - BBC News 코리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27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윤석열 대통령 당선, 5년만에 정권교체…“위대한 국민의 승리”｜동아일보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" t="4607" r="3256" b="487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6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10538" y="2985705"/>
            <a:ext cx="89210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그런데</a:t>
            </a:r>
            <a:r>
              <a:rPr lang="en-US" altLang="ko-KR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en-US" altLang="ko-KR" sz="5400" dirty="0" smtClean="0">
                <a:solidFill>
                  <a:srgbClr val="FFFF00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MZ</a:t>
            </a:r>
            <a:r>
              <a:rPr lang="ko-KR" altLang="en-US" sz="5400" dirty="0" smtClean="0">
                <a:solidFill>
                  <a:srgbClr val="FFFF00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세대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지지도는</a:t>
            </a:r>
            <a:r>
              <a:rPr lang="en-US" altLang="ko-KR" sz="5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endParaRPr lang="ko-KR" altLang="en-US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27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naeil.com/AttachFile/PREV/2022/03/10/00212004_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76" y="304800"/>
            <a:ext cx="3831324" cy="630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848095"/>
              </p:ext>
            </p:extLst>
          </p:nvPr>
        </p:nvGraphicFramePr>
        <p:xfrm>
          <a:off x="5213574" y="1724977"/>
          <a:ext cx="5757411" cy="2188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137">
                  <a:extLst>
                    <a:ext uri="{9D8B030D-6E8A-4147-A177-3AD203B41FA5}">
                      <a16:colId xmlns:a16="http://schemas.microsoft.com/office/drawing/2014/main" val="2550939570"/>
                    </a:ext>
                  </a:extLst>
                </a:gridCol>
                <a:gridCol w="1919137">
                  <a:extLst>
                    <a:ext uri="{9D8B030D-6E8A-4147-A177-3AD203B41FA5}">
                      <a16:colId xmlns:a16="http://schemas.microsoft.com/office/drawing/2014/main" val="3657981851"/>
                    </a:ext>
                  </a:extLst>
                </a:gridCol>
                <a:gridCol w="1919137">
                  <a:extLst>
                    <a:ext uri="{9D8B030D-6E8A-4147-A177-3AD203B41FA5}">
                      <a16:colId xmlns:a16="http://schemas.microsoft.com/office/drawing/2014/main" val="1005421085"/>
                    </a:ext>
                  </a:extLst>
                </a:gridCol>
              </a:tblGrid>
              <a:tr h="729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구분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이재명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윤석열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037084"/>
                  </a:ext>
                </a:extLst>
              </a:tr>
              <a:tr h="729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남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36.3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58.7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926337"/>
                  </a:ext>
                </a:extLst>
              </a:tr>
              <a:tr h="729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여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solidFill>
                            <a:srgbClr val="0070C0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58.0</a:t>
                      </a:r>
                      <a:endParaRPr lang="ko-KR" altLang="en-US" sz="2800" dirty="0">
                        <a:solidFill>
                          <a:srgbClr val="0070C0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33.8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903935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1003300" y="2026557"/>
            <a:ext cx="2882899" cy="7928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6" idx="3"/>
            <a:endCxn id="2" idx="1"/>
          </p:cNvCxnSpPr>
          <p:nvPr/>
        </p:nvCxnSpPr>
        <p:spPr>
          <a:xfrm>
            <a:off x="3886199" y="2422979"/>
            <a:ext cx="1327375" cy="3964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2299" y="4464347"/>
            <a:ext cx="3029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왜 서로 다를까</a:t>
            </a:r>
            <a:r>
              <a:rPr lang="en-US" altLang="ko-KR" sz="32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296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96" y="1030792"/>
            <a:ext cx="4368159" cy="5020873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921132" y="709828"/>
          <a:ext cx="6951290" cy="3865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258">
                  <a:extLst>
                    <a:ext uri="{9D8B030D-6E8A-4147-A177-3AD203B41FA5}">
                      <a16:colId xmlns:a16="http://schemas.microsoft.com/office/drawing/2014/main" val="441726288"/>
                    </a:ext>
                  </a:extLst>
                </a:gridCol>
                <a:gridCol w="1390258">
                  <a:extLst>
                    <a:ext uri="{9D8B030D-6E8A-4147-A177-3AD203B41FA5}">
                      <a16:colId xmlns:a16="http://schemas.microsoft.com/office/drawing/2014/main" val="3586163942"/>
                    </a:ext>
                  </a:extLst>
                </a:gridCol>
                <a:gridCol w="1390258">
                  <a:extLst>
                    <a:ext uri="{9D8B030D-6E8A-4147-A177-3AD203B41FA5}">
                      <a16:colId xmlns:a16="http://schemas.microsoft.com/office/drawing/2014/main" val="3116578035"/>
                    </a:ext>
                  </a:extLst>
                </a:gridCol>
                <a:gridCol w="1390258">
                  <a:extLst>
                    <a:ext uri="{9D8B030D-6E8A-4147-A177-3AD203B41FA5}">
                      <a16:colId xmlns:a16="http://schemas.microsoft.com/office/drawing/2014/main" val="87263858"/>
                    </a:ext>
                  </a:extLst>
                </a:gridCol>
                <a:gridCol w="1390258">
                  <a:extLst>
                    <a:ext uri="{9D8B030D-6E8A-4147-A177-3AD203B41FA5}">
                      <a16:colId xmlns:a16="http://schemas.microsoft.com/office/drawing/2014/main" val="737032921"/>
                    </a:ext>
                  </a:extLst>
                </a:gridCol>
              </a:tblGrid>
              <a:tr h="5522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시도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인구수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선거인수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695758"/>
                  </a:ext>
                </a:extLst>
              </a:tr>
              <a:tr h="5522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계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남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여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934096"/>
                  </a:ext>
                </a:extLst>
              </a:tr>
              <a:tr h="552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전체 합계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spc="0" dirty="0">
                          <a:solidFill>
                            <a:srgbClr val="C00000"/>
                          </a:solidFill>
                          <a:effectLst/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51,629,720</a:t>
                      </a:r>
                      <a:endParaRPr lang="ko-KR" altLang="en-US" sz="1600" b="1" spc="0" dirty="0">
                        <a:solidFill>
                          <a:srgbClr val="C00000"/>
                        </a:solidFill>
                        <a:effectLst/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24180" marR="0" indent="-4241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spc="0" dirty="0">
                          <a:solidFill>
                            <a:schemeClr val="tx1"/>
                          </a:solidFill>
                          <a:effectLst/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44,168,510</a:t>
                      </a:r>
                      <a:endParaRPr lang="ko-KR" altLang="en-US" sz="1600" b="1" spc="0" dirty="0">
                        <a:solidFill>
                          <a:schemeClr val="tx1"/>
                        </a:solidFill>
                        <a:effectLst/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24180" marR="0" indent="-4241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spc="0" dirty="0">
                          <a:solidFill>
                            <a:schemeClr val="tx1"/>
                          </a:solidFill>
                          <a:effectLst/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21,892,189</a:t>
                      </a:r>
                      <a:endParaRPr lang="ko-KR" altLang="en-US" sz="1600" b="1" spc="0" dirty="0">
                        <a:solidFill>
                          <a:schemeClr val="tx1"/>
                        </a:solidFill>
                        <a:effectLst/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24180" marR="0" indent="-4241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spc="0" dirty="0">
                          <a:solidFill>
                            <a:schemeClr val="tx1"/>
                          </a:solidFill>
                          <a:effectLst/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22,276,321</a:t>
                      </a:r>
                      <a:endParaRPr lang="ko-KR" altLang="en-US" sz="1600" b="1" spc="0" dirty="0">
                        <a:solidFill>
                          <a:schemeClr val="tx1"/>
                        </a:solidFill>
                        <a:effectLst/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8303728"/>
                  </a:ext>
                </a:extLst>
              </a:tr>
              <a:tr h="552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서울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  <a:cs typeface="+mn-cs"/>
                        </a:rPr>
                        <a:t>9,505,765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24180" marR="0" indent="-4241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spc="0" dirty="0">
                          <a:solidFill>
                            <a:schemeClr val="tx1"/>
                          </a:solidFill>
                          <a:effectLst/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8,336,646</a:t>
                      </a:r>
                      <a:endParaRPr lang="ko-KR" altLang="en-US" sz="1600" b="1" spc="0" dirty="0">
                        <a:solidFill>
                          <a:schemeClr val="tx1"/>
                        </a:solidFill>
                        <a:effectLst/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  <a:cs typeface="+mn-cs"/>
                        </a:rPr>
                        <a:t>4,012,626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4324020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438893"/>
                  </a:ext>
                </a:extLst>
              </a:tr>
              <a:tr h="552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경기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spc="0" dirty="0">
                          <a:solidFill>
                            <a:schemeClr val="tx1"/>
                          </a:solidFill>
                          <a:effectLst/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13,572,415</a:t>
                      </a:r>
                      <a:endParaRPr lang="ko-KR" altLang="en-US" sz="1600" b="1" spc="0" dirty="0">
                        <a:solidFill>
                          <a:schemeClr val="tx1"/>
                        </a:solidFill>
                        <a:effectLst/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  <a:cs typeface="+mn-cs"/>
                        </a:rPr>
                        <a:t>11,428,857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  <a:cs typeface="+mn-cs"/>
                        </a:rPr>
                        <a:t>5,730,410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  <a:cs typeface="+mn-cs"/>
                        </a:rPr>
                        <a:t>5,698,447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93607"/>
                  </a:ext>
                </a:extLst>
              </a:tr>
              <a:tr h="552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인천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  <a:cs typeface="+mn-cs"/>
                        </a:rPr>
                        <a:t>2,949,606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  <a:cs typeface="+mn-cs"/>
                        </a:rPr>
                        <a:t>2,518,329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  <a:cs typeface="+mn-cs"/>
                        </a:rPr>
                        <a:t>1,254,543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  <a:cs typeface="+mn-cs"/>
                        </a:rPr>
                        <a:t>1,263,786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692710"/>
                  </a:ext>
                </a:extLst>
              </a:tr>
              <a:tr h="552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수도권 합계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26,027,786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22,283,832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10,997,579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11,286,253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35093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 flipH="1">
            <a:off x="4921132" y="5503024"/>
            <a:ext cx="6822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전체 유권자의 </a:t>
            </a:r>
            <a:r>
              <a:rPr lang="en-US" altLang="ko-KR" sz="4000" b="1" dirty="0" smtClean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50.4%</a:t>
            </a:r>
            <a:r>
              <a:rPr lang="en-US" altLang="ko-KR" sz="4000" b="1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4000" b="1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집중</a:t>
            </a:r>
            <a:endParaRPr lang="ko-KR" altLang="en-US" sz="4000" b="1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7816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620</Words>
  <Application>Microsoft Office PowerPoint</Application>
  <PresentationFormat>와이드스크린</PresentationFormat>
  <Paragraphs>176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3" baseType="lpstr">
      <vt:lpstr>맑은 고딕</vt:lpstr>
      <vt:lpstr>에스코어 드림 4 Regular</vt:lpstr>
      <vt:lpstr>에스코어 드림 6 Bold</vt:lpstr>
      <vt:lpstr>에스코어 드림 9 Black</vt:lpstr>
      <vt:lpstr>Arial</vt:lpstr>
      <vt:lpstr>Wingdings</vt:lpstr>
      <vt:lpstr>Wingdings 2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YONSAI</dc:creator>
  <cp:lastModifiedBy>YONSAI</cp:lastModifiedBy>
  <cp:revision>42</cp:revision>
  <dcterms:created xsi:type="dcterms:W3CDTF">2023-06-08T05:09:25Z</dcterms:created>
  <dcterms:modified xsi:type="dcterms:W3CDTF">2023-06-13T03:44:14Z</dcterms:modified>
</cp:coreProperties>
</file>