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74" r:id="rId15"/>
    <p:sldId id="267" r:id="rId16"/>
    <p:sldId id="275" r:id="rId17"/>
    <p:sldId id="272" r:id="rId18"/>
    <p:sldId id="273" r:id="rId19"/>
    <p:sldId id="276" r:id="rId20"/>
    <p:sldId id="277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光電碩士班一甲-黃界銘" initials="光電碩士班一甲-黃界銘" lastIdx="1" clrIdx="0">
    <p:extLst>
      <p:ext uri="{19B8F6BF-5375-455C-9EA6-DF929625EA0E}">
        <p15:presenceInfo xmlns:p15="http://schemas.microsoft.com/office/powerpoint/2012/main" userId="S::F108155101@office365.nkust.edu.tw::62ea5721-a064-40fd-a0e8-e8a2615caa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C1F20-2AC8-4647-B3E7-058342F7B5EB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9E5AD-0848-4C41-9791-AE54EFCBF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第一次</a:t>
            </a:r>
            <a:r>
              <a:rPr lang="en-US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浪潮起於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1950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～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1960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年，止於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1980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。由於出現在網路之前，因此又被稱為「古典人工智慧」。這時期出現的「符號主義」與「聯結主義」，分別是日後「專家系統」與「深度學習」的雛形。只不過，雖然當時的成果已能解開拼圖或簡單的遊戲，卻幾乎無法解決實用的問題。</a:t>
            </a:r>
          </a:p>
          <a:p>
            <a:pPr algn="l">
              <a:buFont typeface="+mj-lt"/>
              <a:buAutoNum type="arabicPeriod" startAt="2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第二次</a:t>
            </a:r>
            <a:r>
              <a:rPr lang="en-US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熱潮伴隨著電腦的普及，出現在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1980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年代。這時期所進行的研究，是以灌輸「專家知識」作為規則，來協助解決特定問題的「專家系統」（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Expert system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）為主。然而，縱使當時有商業應用的實例，應用範疇卻很有限，熱潮也因此逐漸消退。</a:t>
            </a:r>
          </a:p>
          <a:p>
            <a:pPr algn="l">
              <a:buFont typeface="+mj-lt"/>
              <a:buAutoNum type="arabicPeriod" startAt="3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第三次</a:t>
            </a:r>
            <a:r>
              <a:rPr lang="en-US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第三次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浪潮則出現於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年代，伴隨著高性能電腦、網際網路、大數據、感測器的普及，以及計算成本的下降，「機器學習」隨之興起。所謂機器學習（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），是指讓電腦大量學習資料，使它可以像人類一樣辨識聲音及影像，或是針對問題做出合適的判斷。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9E5AD-0848-4C41-9791-AE54EFCBF2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6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透過類神經網路，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深度學習便成為了「只要將資料輸入類神經網路，它就能自行抽出特徵」的人工智慧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，而這又稱為「特徵學習」（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learning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9E5AD-0848-4C41-9791-AE54EFCBF26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2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https://cynthiachuang.github.io/What-is-the-Difference-between-Training-Validation-and-Test-Dataset/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9E5AD-0848-4C41-9791-AE54EFCBF26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2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3BBCC-600E-426F-810F-3D247F37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DA3E34-A231-48E1-A69C-226BF514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E04EB-2376-483D-91C3-D79702AC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2C279-A0B8-4D6D-A39B-771F8928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8FA15-6986-4311-AD4B-5676AFB9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C87-A667-47E1-8CFB-6DCCEA7E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3910F5-6D30-41FD-9908-D9AE200E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1752C-818A-4B6F-A62F-BBDFD56B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20C05-B298-42D2-A544-0C0A0A3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97B97-C6E6-42A1-B37D-C1D8AA2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4494A4-59D4-4BF3-9881-77C965BC3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4A09C7-B4A9-4502-BBFE-2437BA720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25CC8-97A6-4E7C-8CA4-DDC5B586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03040-B3A1-4A51-9DBE-932B1987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A3417-0783-4399-A438-CC7BEB1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26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57330-0EC0-4BAF-A2A2-093D5A21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4BC71-745D-4959-BCB5-43E6ECF6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36BFCC-67FF-4901-9C30-9FBD5B54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F8D14-6F5B-4B7E-AB02-9E199052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90072D-2C13-4880-AA91-EA89AF55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6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B7FB-163A-4F9A-8145-5AB5C37A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520D9-5EA5-4182-A686-9249AD4D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7E196-5290-4746-8970-F4C369A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587C8-D077-408B-A90E-814EE7CD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A4B0E-2C26-46D7-89DA-D8DC3430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4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96849-3468-4972-8F7F-47DC5338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56BAA-E769-4AB2-B798-9E2CCEC5F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83309E-3BA0-43BC-8E5C-47075915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76BEF-44E2-4480-9F76-214087F2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9EB9B-AD65-4F14-B379-6A1A39D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A0E7E5-4CE2-4187-95CC-9C2B0E84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7657C-6D03-4CBD-8BE4-5528D4F3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8B7EC7-8DBC-44ED-9490-10A058E0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19A212-7F10-47DD-A4D5-ADA687F5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776E90-0348-456C-89F0-9DC90875E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D52EE5-8E78-48B5-A3C5-59C56B3E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6264DF-592D-4843-82ED-8105028F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E8AB50-695A-4F90-A0FF-7CA0FA82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0F735D-43A1-45B6-BF3A-D99FF303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4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754E-7F41-4D0C-873F-069C1A48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305E07-66F8-4647-B00E-9AEA5887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DF5309-8BB1-4856-A289-4F63D8C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392131-437A-477D-8ADD-19E55B9D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8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ED7492-F018-4F9C-9CBF-32BE2401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148D81-B591-4E82-82BE-D930862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33E5CE-6026-409C-A725-BD540824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67F57-11D1-4D56-952F-01184116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E5D9D-E89C-4A65-8BB8-EABAD61D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B0F19-156D-4915-8B0F-D1DDED61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09C9BA-5530-4D34-B42E-98596CCB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92C11F-3293-4226-B667-640F5722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AC7E80-CFED-4518-AC81-1E4767CA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93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74DD6-30CA-457C-8230-DC1A3DE4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7206B-C5B3-470A-BFF5-82884E44C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93795C-59C6-4527-861F-47CCBCDF6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97DA8-ADFE-4F3C-9494-030FB3FF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8FCA40-959E-4758-AFF1-F69C1E23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1A8008-61FA-4430-A7D4-E37FF2DD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05CD2C-3651-44D6-9422-2EBDB0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3B7E7-9A1E-420F-9DEA-0104C78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32C0C-D083-4192-B4C5-2CB71FB6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8876-2ABE-483E-950C-4F51C621B66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CA4A25-1FB5-4840-9897-8E0405959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4D003-7FF4-4D03-9593-081313189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8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F5F83-1E4E-4A36-8D81-CBAF0643D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深度學習資料整理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06F2F-8F59-4EEB-977B-0C4103716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2022/04/10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44718C-C33A-4706-89CA-2282E71C32A0}"/>
              </a:ext>
            </a:extLst>
          </p:cNvPr>
          <p:cNvSpPr txBox="1"/>
          <p:nvPr/>
        </p:nvSpPr>
        <p:spPr>
          <a:xfrm>
            <a:off x="681087" y="51291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機器學習的七個重要步驟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2506D2-3A82-44D8-9ED2-7DAEED57E59F}"/>
              </a:ext>
            </a:extLst>
          </p:cNvPr>
          <p:cNvSpPr txBox="1"/>
          <p:nvPr/>
        </p:nvSpPr>
        <p:spPr>
          <a:xfrm>
            <a:off x="1180708" y="1416452"/>
            <a:ext cx="6094428" cy="4539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收集資料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(Gathering data)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準備數據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(Preparing that data)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選擇模型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(Choosing a model)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訓練機器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(Training)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評估分析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(Evaluation)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調整參數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(Hyperparameter tuning)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預測推論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(Prediction)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795A61-01C8-4605-9FFF-D80AB9ECDD31}"/>
              </a:ext>
            </a:extLst>
          </p:cNvPr>
          <p:cNvSpPr txBox="1"/>
          <p:nvPr/>
        </p:nvSpPr>
        <p:spPr>
          <a:xfrm>
            <a:off x="7166728" y="62632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https://ithelp.ithome.com.tw/articles/10216322</a:t>
            </a:r>
          </a:p>
        </p:txBody>
      </p:sp>
    </p:spTree>
    <p:extLst>
      <p:ext uri="{BB962C8B-B14F-4D97-AF65-F5344CB8AC3E}">
        <p14:creationId xmlns:p14="http://schemas.microsoft.com/office/powerpoint/2010/main" val="31854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9DF875A-2C9F-4824-9A67-439836FE861F}"/>
              </a:ext>
            </a:extLst>
          </p:cNvPr>
          <p:cNvSpPr txBox="1"/>
          <p:nvPr/>
        </p:nvSpPr>
        <p:spPr>
          <a:xfrm>
            <a:off x="681087" y="51291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環境與軟體配置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C067ADB-8D51-47EB-8BAE-33A434A50944}"/>
              </a:ext>
            </a:extLst>
          </p:cNvPr>
          <p:cNvSpPr txBox="1"/>
          <p:nvPr/>
        </p:nvSpPr>
        <p:spPr>
          <a:xfrm>
            <a:off x="681087" y="1545994"/>
            <a:ext cx="10461395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的桌面開發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(TensorFlow GPU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版本會使用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MSVC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作編譯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IDE(Spyder</a:t>
            </a:r>
            <a:r>
              <a:rPr lang="zh-TW" alt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en-US" altLang="zh-TW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zh-TW" sz="24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常用套件：</a:t>
            </a:r>
            <a:r>
              <a:rPr lang="en-US" altLang="zh-TW" sz="2400" b="0" i="0" dirty="0" err="1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400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scikit-learn</a:t>
            </a:r>
            <a:r>
              <a:rPr lang="zh-TW" altLang="en-US" sz="2400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400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Pillow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00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A472AF-7922-4F9C-B62C-4EFE65973187}"/>
              </a:ext>
            </a:extLst>
          </p:cNvPr>
          <p:cNvSpPr txBox="1"/>
          <p:nvPr/>
        </p:nvSpPr>
        <p:spPr>
          <a:xfrm>
            <a:off x="681087" y="51291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 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800" dirty="0" err="1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0AE396-82B8-4137-B17F-E6BCF3648873}"/>
              </a:ext>
            </a:extLst>
          </p:cNvPr>
          <p:cNvSpPr txBox="1"/>
          <p:nvPr/>
        </p:nvSpPr>
        <p:spPr>
          <a:xfrm>
            <a:off x="4511512" y="6345083"/>
            <a:ext cx="76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https://tensorflow.google.cn/install/source_windows?hl=en#gpu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4692A8-B61A-45B1-9621-94D4E5A1D27B}"/>
              </a:ext>
            </a:extLst>
          </p:cNvPr>
          <p:cNvSpPr txBox="1"/>
          <p:nvPr/>
        </p:nvSpPr>
        <p:spPr>
          <a:xfrm>
            <a:off x="681087" y="1553487"/>
            <a:ext cx="10920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確定下載的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GPU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版本以及其他對應下載的版本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5F6BE5-712D-4FCA-B112-D8027F0E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5"/>
          <a:stretch/>
        </p:blipFill>
        <p:spPr>
          <a:xfrm>
            <a:off x="759415" y="2244204"/>
            <a:ext cx="10459612" cy="31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E7A4566-8FB3-4664-B282-D7D36992F447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確認安裝 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是不是有安裝成功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8083D8-A8CE-47FC-98BE-40B2D608B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47"/>
          <a:stretch/>
        </p:blipFill>
        <p:spPr>
          <a:xfrm>
            <a:off x="681086" y="1856896"/>
            <a:ext cx="5547062" cy="36933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45BDA91-1339-4DC1-A178-93F8DD0A6CBF}"/>
              </a:ext>
            </a:extLst>
          </p:cNvPr>
          <p:cNvSpPr txBox="1"/>
          <p:nvPr/>
        </p:nvSpPr>
        <p:spPr>
          <a:xfrm>
            <a:off x="681086" y="1207917"/>
            <a:ext cx="10951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，變成可以編譯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的語法。接下來先輸入程式碼，如果有安裝成功並且有使用到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的話，就會輸出類似底下的結果。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754577E-38A4-490F-BF74-BC33B279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3" y="2226228"/>
            <a:ext cx="10951590" cy="56557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A0EF55-971E-4275-9B8C-235833D0A062}"/>
              </a:ext>
            </a:extLst>
          </p:cNvPr>
          <p:cNvSpPr txBox="1"/>
          <p:nvPr/>
        </p:nvSpPr>
        <p:spPr>
          <a:xfrm>
            <a:off x="681086" y="3048804"/>
            <a:ext cx="1095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接著輸入第二行程式碼，會跑出很多內容，不過最後如果有出現底下結果，就可以很確定是安裝成功的。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EF94B09-ADAB-40E5-9ED9-1246667C6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47"/>
          <a:stretch/>
        </p:blipFill>
        <p:spPr>
          <a:xfrm>
            <a:off x="681086" y="3499080"/>
            <a:ext cx="5547062" cy="36933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5A6D5DA-5FC5-4341-A32D-39FA0F46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6" y="4003470"/>
            <a:ext cx="7322271" cy="23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0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680185-CD12-4C8C-83D1-A347457A838A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安裝所需的套件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CCB194-730A-452A-B441-D4577386B071}"/>
              </a:ext>
            </a:extLst>
          </p:cNvPr>
          <p:cNvSpPr txBox="1"/>
          <p:nvPr/>
        </p:nvSpPr>
        <p:spPr>
          <a:xfrm>
            <a:off x="681087" y="1429500"/>
            <a:ext cx="6094428" cy="2534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Python: 3.7.3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 err="1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1.18.0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scikit-learn: 0.22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TensorFlow: 2.0.0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Pillow: 6.2.1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18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C94B2E-0E34-4854-BB8C-5281BBE74B23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準備訓練資料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9324C4-270B-4A46-A67F-72C7D504320C}"/>
              </a:ext>
            </a:extLst>
          </p:cNvPr>
          <p:cNvSpPr txBox="1"/>
          <p:nvPr/>
        </p:nvSpPr>
        <p:spPr>
          <a:xfrm>
            <a:off x="681087" y="1139312"/>
            <a:ext cx="10489676" cy="4888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搜集與預處理資料是整個建立模型前</a:t>
            </a:r>
            <a:r>
              <a:rPr lang="zh-TW" altLang="en-US" b="1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最重要且費時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的工作</a:t>
            </a:r>
          </a:p>
          <a:p>
            <a:pPr algn="l">
              <a:lnSpc>
                <a:spcPct val="150000"/>
              </a:lnSpc>
            </a:pP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資料的好壞會很直接地影響模型的學習</a:t>
            </a:r>
            <a:endParaRPr lang="en-US" altLang="zh-TW" b="0" i="0" dirty="0">
              <a:solidFill>
                <a:srgbClr val="2D2D2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b="0" i="0" dirty="0">
              <a:solidFill>
                <a:srgbClr val="2D2D2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主要可分為：</a:t>
            </a:r>
            <a:endParaRPr lang="en-US" altLang="zh-TW" dirty="0">
              <a:solidFill>
                <a:srgbClr val="2D2D2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</a:t>
            </a:r>
            <a:r>
              <a:rPr lang="en-US" altLang="zh-TW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(Training set)</a:t>
            </a:r>
            <a:endParaRPr lang="en-US" altLang="zh-TW" b="1" i="0" dirty="0">
              <a:solidFill>
                <a:srgbClr val="2D2D2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265113" algn="l">
              <a:lnSpc>
                <a:spcPct val="150000"/>
              </a:lnSpc>
            </a:pP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主要用在訓練階段，用於模型擬合，直接參與了模型參數調整的過程。</a:t>
            </a:r>
            <a:endParaRPr lang="en-US" altLang="zh-TW" dirty="0">
              <a:solidFill>
                <a:srgbClr val="2D2D2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驗證集（</a:t>
            </a:r>
            <a:r>
              <a:rPr lang="en-US" altLang="zh-TW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Set</a:t>
            </a:r>
            <a:r>
              <a:rPr lang="zh-TW" altLang="en-US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solidFill>
                <a:srgbClr val="2D2D2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5113" algn="l">
              <a:lnSpc>
                <a:spcPct val="150000"/>
              </a:lnSpc>
            </a:pP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在訓練過程中，用於評估模型的初步能力與超參數調整的依據。不過驗證集是非必需的，不像訓練集和測試集。如果不需要調整超參數，就可以不使用驗證集。</a:t>
            </a:r>
            <a:endParaRPr lang="en-US" altLang="zh-TW" b="0" i="0" dirty="0">
              <a:solidFill>
                <a:srgbClr val="2D2D2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測試集（</a:t>
            </a:r>
            <a:r>
              <a:rPr lang="en-US" altLang="zh-TW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Set</a:t>
            </a:r>
            <a:r>
              <a:rPr lang="zh-TW" altLang="en-US" b="1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solidFill>
                <a:srgbClr val="2D2D2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5113" algn="l">
              <a:lnSpc>
                <a:spcPct val="150000"/>
              </a:lnSpc>
            </a:pP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用來評估模型最終的泛化能力。為了能評估模型真正的能力，測試集不應該為參數調整、選擇特徵等依據。</a:t>
            </a:r>
          </a:p>
        </p:txBody>
      </p:sp>
    </p:spTree>
    <p:extLst>
      <p:ext uri="{BB962C8B-B14F-4D97-AF65-F5344CB8AC3E}">
        <p14:creationId xmlns:p14="http://schemas.microsoft.com/office/powerpoint/2010/main" val="283781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FBE121B-FF72-4C7B-8EBB-10AD12D55970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建立與訓練模型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_1(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辨識驗證碼範例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60A269-A480-49EC-A6CA-404808999CD3}"/>
              </a:ext>
            </a:extLst>
          </p:cNvPr>
          <p:cNvSpPr txBox="1"/>
          <p:nvPr/>
        </p:nvSpPr>
        <p:spPr>
          <a:xfrm>
            <a:off x="681087" y="133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先將要使用的套件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59A64B-CD96-447E-8CE8-CDC6B9629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7" y="1708666"/>
            <a:ext cx="5357324" cy="145554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B6E67C9-CCB5-4B25-A396-FF4C23F83F78}"/>
              </a:ext>
            </a:extLst>
          </p:cNvPr>
          <p:cNvSpPr txBox="1"/>
          <p:nvPr/>
        </p:nvSpPr>
        <p:spPr>
          <a:xfrm>
            <a:off x="681087" y="3533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初始化所需變數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6E0E8D-796C-40A8-BEA5-E22CED7C7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7" y="4028347"/>
            <a:ext cx="5151566" cy="16994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D8101F1-6CC8-421C-9F5F-17F0192FB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910" y="2344304"/>
            <a:ext cx="5013782" cy="137390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0CEB7C-0948-4530-A711-7A3C0279C2D3}"/>
              </a:ext>
            </a:extLst>
          </p:cNvPr>
          <p:cNvSpPr txBox="1"/>
          <p:nvPr/>
        </p:nvSpPr>
        <p:spPr>
          <a:xfrm>
            <a:off x="7708156" y="3718210"/>
            <a:ext cx="344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辨識驗證碼資料集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74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88C4045-3064-4FE4-897F-3717A4174015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建立與訓練模型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_2(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辨識驗證碼範例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00A574-CA3F-45B4-A3D2-48D0D8D1A94C}"/>
              </a:ext>
            </a:extLst>
          </p:cNvPr>
          <p:cNvSpPr txBox="1"/>
          <p:nvPr/>
        </p:nvSpPr>
        <p:spPr>
          <a:xfrm>
            <a:off x="681087" y="1187245"/>
            <a:ext cx="10793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驗證碼數字影像檔的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會存在</a:t>
            </a:r>
            <a:r>
              <a:rPr lang="en-US" altLang="zh-TW" b="0" i="0" dirty="0" err="1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x_list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，驗證碼數字影像檔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代表的正確數字會存在</a:t>
            </a:r>
            <a:r>
              <a:rPr lang="en-US" altLang="zh-TW" dirty="0" err="1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y_list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0B7981-46D1-44F7-BD29-FF90109F8BC1}"/>
              </a:ext>
            </a:extLst>
          </p:cNvPr>
          <p:cNvSpPr txBox="1"/>
          <p:nvPr/>
        </p:nvSpPr>
        <p:spPr>
          <a:xfrm>
            <a:off x="681086" y="2693164"/>
            <a:ext cx="1079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資料夾以灰階的形式讀入所有</a:t>
            </a:r>
            <a:r>
              <a:rPr lang="en-US" altLang="zh-TW" dirty="0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solidFill>
                  <a:srgbClr val="2D2D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的驗整碼，並逐一將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位數驗證碼影像檔切出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EAAB2C6-F954-4AAE-8D8B-3285E231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>
          <a:xfrm>
            <a:off x="729834" y="1601236"/>
            <a:ext cx="5366166" cy="92972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90D1E66-8D16-4AB7-ACF6-351803416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4" y="3224703"/>
            <a:ext cx="6332769" cy="145554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A886F93-4C67-4860-9011-BBC4036FE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6" y="4930944"/>
            <a:ext cx="588315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1456479-3609-4437-8F19-E12783CB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48" y="563391"/>
            <a:ext cx="3208298" cy="55935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9CFD51C-7249-4BBE-9181-F163E2C0C702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建立與訓練模型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_3(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辨識驗證碼範例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B96B4E-CBCD-4C6F-A829-DD41250EF15E}"/>
              </a:ext>
            </a:extLst>
          </p:cNvPr>
          <p:cNvSpPr txBox="1"/>
          <p:nvPr/>
        </p:nvSpPr>
        <p:spPr>
          <a:xfrm>
            <a:off x="681087" y="1329501"/>
            <a:ext cx="7745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先判斷同個資料夾內有沒有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cnn_model.h5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這個檔案，如果有就代表曾經訓練過，將該模型存檔載入繼續訓練</a:t>
            </a:r>
          </a:p>
          <a:p>
            <a:pPr algn="just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F40DB5-EDFF-4F6E-9B95-55988E8F9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87" y="2181218"/>
            <a:ext cx="8377293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if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os.path.isfile(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'cnn_model.h5'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):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models.load_model(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'cnn_model.h5'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'Model loaded from file.'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else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: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models.Sequential()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model.add(layers.Conv2D(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32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kernel_size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3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3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), activation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'relu'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input_shape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(img_rows, img_cols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//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digits_in_img,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model.add(layers.Conv2D(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64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3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3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), activation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'relu'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model.add(layers.MaxPooling2D(pool_size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model.add(layers.Dropout(rate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0.25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model.add(layers.Flatten())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model.add(layers.Dense(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128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activation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'relu'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model.add(layers.Dropout(rate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0.5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model.add(layers.Dense(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activation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'softmax'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'New model created.'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Arial" panose="020B0604020202020204" pitchFamily="34" charset="0"/>
                <a:ea typeface="Monaco"/>
              </a:rPr>
              <a:t> 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compile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(loss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keras.losses.categorical_crossentropy, optimizer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keras.optimizers.Adam(), metrics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[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'accuracy'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])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7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7D6053-ACCD-46AD-B520-5623F7628D01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建立與訓練模型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_4(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辨識驗證碼範例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78B1ED-B9E3-4E07-97D8-262B210A86F3}"/>
              </a:ext>
            </a:extLst>
          </p:cNvPr>
          <p:cNvSpPr txBox="1"/>
          <p:nvPr/>
        </p:nvSpPr>
        <p:spPr>
          <a:xfrm>
            <a:off x="681087" y="1398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訓練跑完後，顯示一下準確率，並在無誤後存檔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F95A85-C755-4EB7-A094-A1B34246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87" y="2346160"/>
            <a:ext cx="102736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model.fit(np.array(x_train), np.array(y_train), batch_size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digits_in_img, epochs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epochs, verbose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validation_data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(np.array(x_test), np.array(y_test)))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Arial" panose="020B0604020202020204" pitchFamily="34" charset="0"/>
                <a:ea typeface="Monaco"/>
              </a:rPr>
              <a:t> 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loss, accuracy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model.evaluate(np.array(x_test), np.array(y_test), verbose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'Test loss:'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loss)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'Test accuracy:'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accuracy)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Arial" panose="020B0604020202020204" pitchFamily="34" charset="0"/>
                <a:ea typeface="Monaco"/>
              </a:rPr>
              <a:t> 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model.save(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'cnn_model.h5'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7823FE-282D-44DA-9181-FE25EF85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" y="3912753"/>
            <a:ext cx="6492803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32C66E6-2129-4CAE-B287-5B2F1E7CAFA8}"/>
              </a:ext>
            </a:extLst>
          </p:cNvPr>
          <p:cNvSpPr txBox="1"/>
          <p:nvPr/>
        </p:nvSpPr>
        <p:spPr>
          <a:xfrm>
            <a:off x="728221" y="1078525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深度學習網路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Tx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深度學習網路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類型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Tx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502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8851907-A1B4-4956-A501-D1F69206C26F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_1(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辨識驗證碼範例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11CB69-9FA6-4DED-9EC8-1E66130DB0A1}"/>
              </a:ext>
            </a:extLst>
          </p:cNvPr>
          <p:cNvSpPr txBox="1"/>
          <p:nvPr/>
        </p:nvSpPr>
        <p:spPr>
          <a:xfrm>
            <a:off x="681087" y="1339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先將要使用的套件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進來</a:t>
            </a:r>
            <a:endParaRPr lang="en-US" altLang="zh-TW" b="0" i="0" dirty="0">
              <a:solidFill>
                <a:srgbClr val="2D2D2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2D2D2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初始化所需變數</a:t>
            </a:r>
            <a:endParaRPr lang="en-US" altLang="zh-TW" b="0" i="0" dirty="0">
              <a:solidFill>
                <a:srgbClr val="2D2D2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FDA723-F7D6-4517-A950-A581EF14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1" y="24678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img_rows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Monaco"/>
              </a:rPr>
              <a:t>None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img_cols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Monaco"/>
              </a:rPr>
              <a:t>None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digits_in_img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6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Monaco"/>
              </a:rPr>
              <a:t>None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np.set_printoptions(suppress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Monaco"/>
              </a:rPr>
              <a:t>True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linewidth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150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precision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9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formatter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{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'float'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: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'{: 0.9f}'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.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format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})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D69684-64CC-45D0-81E2-E19B588265A5}"/>
              </a:ext>
            </a:extLst>
          </p:cNvPr>
          <p:cNvSpPr txBox="1"/>
          <p:nvPr/>
        </p:nvSpPr>
        <p:spPr>
          <a:xfrm>
            <a:off x="681087" y="3584030"/>
            <a:ext cx="648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將驗證碼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位數獨立切出的</a:t>
            </a:r>
            <a:r>
              <a:rPr lang="en-US" altLang="zh-TW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1F30A8-CE8E-40FF-B306-A5B2C4D3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1" y="4318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def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split_digits_in_img(img_array):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x_list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list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()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for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in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range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(digits_in_img):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    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step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img_cols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//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digits_in_img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    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x_list.append(img_array[:, i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*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step:(i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+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*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step]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/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255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return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x_list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1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B373A8-F86E-4355-8E72-AE3E27BA7008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_2(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辨識驗證碼範例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7D941-84A5-4D5E-AE7F-7D96EA37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3" y="19092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if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os.path.isfile(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'cnn_model.h5'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):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models.load_model(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'cnn_model.h5'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else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: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'No trained model found.'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exit(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-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A932DE-B9D6-4821-8299-7E93B9482F48}"/>
              </a:ext>
            </a:extLst>
          </p:cNvPr>
          <p:cNvSpPr txBox="1"/>
          <p:nvPr/>
        </p:nvSpPr>
        <p:spPr>
          <a:xfrm>
            <a:off x="796413" y="1296964"/>
            <a:ext cx="64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753142-41C1-4F57-B19A-ACDAF4238551}"/>
              </a:ext>
            </a:extLst>
          </p:cNvPr>
          <p:cNvSpPr txBox="1"/>
          <p:nvPr/>
        </p:nvSpPr>
        <p:spPr>
          <a:xfrm>
            <a:off x="796413" y="2806868"/>
            <a:ext cx="971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提示使用者輸入檔名，並依輸入的檔名以灰階的形式載入驗整碼影像檔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B325B0-1DAC-4D5B-909E-F0F566C4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3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img_filename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input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'Varification code img filename: 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load_img(img_filename, color_mode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'grayscale'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img_array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img_to_array(img)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img_rows, img_cols, _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img_array.shape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x_list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split_digits_in_img(img_array)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EF216C-020C-4948-BDC0-9D3970240C2E}"/>
              </a:ext>
            </a:extLst>
          </p:cNvPr>
          <p:cNvSpPr txBox="1"/>
          <p:nvPr/>
        </p:nvSpPr>
        <p:spPr>
          <a:xfrm>
            <a:off x="796413" y="4336437"/>
            <a:ext cx="6558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Noto Sans TC"/>
              </a:rPr>
              <a:t>接著依序將獨立切出的每一碼送進模型進行預測</a:t>
            </a:r>
            <a:endParaRPr lang="zh-TW" alt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B5A0252-28FB-408A-99A7-941A15295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3" y="51560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varification_code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list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for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i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in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range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(digits_in_img):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confidences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model.predict(np.array([x_list[i]]), verbose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0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result_class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model.predict_classes(np.array([x_list[i]]), verbose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0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varification_code.append(result_class[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0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])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0"/>
                <a:ea typeface="Monaco"/>
              </a:rPr>
              <a:t>   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'Digit {0}: Confidence=&gt; {1}    Predict=&gt; {2}'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.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format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(i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34" charset="-120"/>
                <a:ea typeface="Monaco"/>
              </a:rPr>
              <a:t>+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ea typeface="Monac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0"/>
                <a:ea typeface="Monaco"/>
              </a:rPr>
              <a:t>1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np.squeeze(confidences), np.squeeze(result_class)))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34" charset="-120"/>
                <a:ea typeface="Monaco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0"/>
                <a:ea typeface="Monaco"/>
              </a:rPr>
              <a:t>'Predicted varification code:'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Monaco"/>
              </a:rPr>
              <a:t>, varification_code)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3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B373A8-F86E-4355-8E72-AE3E27BA7008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_3(</a:t>
            </a:r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辨識驗證碼範例</a:t>
            </a:r>
            <a:r>
              <a:rPr lang="en-US" altLang="zh-TW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6833BF-4CE5-4DC3-B2B0-1A69B4CC2E07}"/>
              </a:ext>
            </a:extLst>
          </p:cNvPr>
          <p:cNvSpPr txBox="1"/>
          <p:nvPr/>
        </p:nvSpPr>
        <p:spPr>
          <a:xfrm>
            <a:off x="681087" y="1447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D2D2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整個預測結果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8EC450-6368-487C-9009-F9906467D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7" y="2029471"/>
            <a:ext cx="10933896" cy="12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8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3C72C6F-D015-4D42-9EDB-B9272B5C491E}"/>
              </a:ext>
            </a:extLst>
          </p:cNvPr>
          <p:cNvSpPr txBox="1"/>
          <p:nvPr/>
        </p:nvSpPr>
        <p:spPr>
          <a:xfrm>
            <a:off x="681087" y="512917"/>
            <a:ext cx="1006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A0D795-5E89-4DBC-B322-8F5311C3CC3E}"/>
              </a:ext>
            </a:extLst>
          </p:cNvPr>
          <p:cNvSpPr txBox="1"/>
          <p:nvPr/>
        </p:nvSpPr>
        <p:spPr>
          <a:xfrm>
            <a:off x="681086" y="1307294"/>
            <a:ext cx="10822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https://notes.andywu.tw/2019/%E7%94%A8tensorflowkeras%E8%A8%93%E7%B7%B4%E8%BE%A8%E8%AD%98%E9%A9%97%E8%AD%89%E7%A2%BC%E7%9A%84cnn%E6%A8%A1%E5%9E%8B/</a:t>
            </a:r>
          </a:p>
        </p:txBody>
      </p:sp>
    </p:spTree>
    <p:extLst>
      <p:ext uri="{BB962C8B-B14F-4D97-AF65-F5344CB8AC3E}">
        <p14:creationId xmlns:p14="http://schemas.microsoft.com/office/powerpoint/2010/main" val="164958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6A0D795-5E89-4DBC-B322-8F5311C3CC3E}"/>
              </a:ext>
            </a:extLst>
          </p:cNvPr>
          <p:cNvSpPr txBox="1"/>
          <p:nvPr/>
        </p:nvSpPr>
        <p:spPr>
          <a:xfrm>
            <a:off x="684672" y="2791965"/>
            <a:ext cx="10822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/>
              <a:t>Thanks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47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BE35BE-C838-476E-8D6C-78747E3BF2D9}"/>
              </a:ext>
            </a:extLst>
          </p:cNvPr>
          <p:cNvSpPr txBox="1"/>
          <p:nvPr/>
        </p:nvSpPr>
        <p:spPr>
          <a:xfrm>
            <a:off x="405352" y="47134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人工智慧</a:t>
            </a:r>
            <a:r>
              <a:rPr lang="en-US" altLang="zh-TW" sz="2800" dirty="0"/>
              <a:t>AI</a:t>
            </a:r>
            <a:r>
              <a:rPr lang="zh-TW" altLang="en-US" sz="2800" dirty="0"/>
              <a:t>發展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885F97-DC71-40AC-BA93-68DDEDAE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76" y="1242045"/>
            <a:ext cx="8532736" cy="489460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86C1E9-8BE9-4DE9-9DD5-0EEB806E5F54}"/>
              </a:ext>
            </a:extLst>
          </p:cNvPr>
          <p:cNvSpPr txBox="1"/>
          <p:nvPr/>
        </p:nvSpPr>
        <p:spPr>
          <a:xfrm>
            <a:off x="5935744" y="62915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https://meet.bnext.com.tw/blog/view/3220?</a:t>
            </a:r>
          </a:p>
        </p:txBody>
      </p:sp>
    </p:spTree>
    <p:extLst>
      <p:ext uri="{BB962C8B-B14F-4D97-AF65-F5344CB8AC3E}">
        <p14:creationId xmlns:p14="http://schemas.microsoft.com/office/powerpoint/2010/main" val="30713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985973-723B-42BE-A358-7F1BF55FDBB0}"/>
              </a:ext>
            </a:extLst>
          </p:cNvPr>
          <p:cNvSpPr txBox="1"/>
          <p:nvPr/>
        </p:nvSpPr>
        <p:spPr>
          <a:xfrm>
            <a:off x="405352" y="471340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AI</a:t>
            </a:r>
            <a:r>
              <a:rPr lang="zh-TW" altLang="en-US" sz="2800" dirty="0"/>
              <a:t>的三大技術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A319C9-EFEE-413E-B3E5-0B520131190A}"/>
              </a:ext>
            </a:extLst>
          </p:cNvPr>
          <p:cNvSpPr txBox="1"/>
          <p:nvPr/>
        </p:nvSpPr>
        <p:spPr>
          <a:xfrm>
            <a:off x="405352" y="1363540"/>
            <a:ext cx="11434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遺傳演算法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遺傳演算法（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Genetic algorithm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），又稱為演化式演算法（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Evolutionary algorithm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），是受達爾文演化論所啟發的人工智慧。它透過「適者生存」的規則，將「優秀的個體」想像成「好的答案」，透過演化的方式來找出最佳解。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2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專家系統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專家系統（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Expert system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），則是針對預設的問題，事先準備好大量的對應方式。它應用在很多地方，尤其是疾病診斷。只不過，專家系統只能針對專家預先考慮過的狀況來準備對策，它並沒有自行學習的能力，因此還是有其侷限性。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3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類神經網路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從第三次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浪潮所興起的機器學習（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）有許多種手法，其中最受矚目的，莫過於「深度學習」（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 learning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）了。所謂深度學習，是透過模仿人腦的「類神經網路」（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Neural network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）來學習大量資料的手法。</a:t>
            </a:r>
          </a:p>
        </p:txBody>
      </p:sp>
    </p:spTree>
    <p:extLst>
      <p:ext uri="{BB962C8B-B14F-4D97-AF65-F5344CB8AC3E}">
        <p14:creationId xmlns:p14="http://schemas.microsoft.com/office/powerpoint/2010/main" val="81457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A03EE87-9760-48DD-A7F1-37A1FA13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3" y="816276"/>
            <a:ext cx="9316688" cy="52254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030BAE-7B28-4F36-9C8C-5AA55ADA2E76}"/>
              </a:ext>
            </a:extLst>
          </p:cNvPr>
          <p:cNvSpPr txBox="1"/>
          <p:nvPr/>
        </p:nvSpPr>
        <p:spPr>
          <a:xfrm>
            <a:off x="7704057" y="62632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https://meet.bnext.com.tw/blog/view/3220?</a:t>
            </a:r>
          </a:p>
        </p:txBody>
      </p:sp>
    </p:spTree>
    <p:extLst>
      <p:ext uri="{BB962C8B-B14F-4D97-AF65-F5344CB8AC3E}">
        <p14:creationId xmlns:p14="http://schemas.microsoft.com/office/powerpoint/2010/main" val="21570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BB8401-D535-47C6-B704-FB5011C28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8" y="588336"/>
            <a:ext cx="10299483" cy="5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7E17B0-123C-4677-88B2-8D76DDDE1DD2}"/>
              </a:ext>
            </a:extLst>
          </p:cNvPr>
          <p:cNvSpPr txBox="1"/>
          <p:nvPr/>
        </p:nvSpPr>
        <p:spPr>
          <a:xfrm>
            <a:off x="405352" y="471340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AI</a:t>
            </a:r>
            <a:r>
              <a:rPr lang="zh-TW" altLang="en-US" sz="2800" dirty="0"/>
              <a:t>的三大應用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C2D25E-847D-4AED-840D-2041FE2C8A12}"/>
              </a:ext>
            </a:extLst>
          </p:cNvPr>
          <p:cNvSpPr txBox="1"/>
          <p:nvPr/>
        </p:nvSpPr>
        <p:spPr>
          <a:xfrm>
            <a:off x="405351" y="1288818"/>
            <a:ext cx="1097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應用領域主要可分為語音辨識、影像辨識以及自然語言處理等三部分。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62D313-1968-4C09-8B24-CE3F490ED76F}"/>
              </a:ext>
            </a:extLst>
          </p:cNvPr>
          <p:cNvSpPr txBox="1"/>
          <p:nvPr/>
        </p:nvSpPr>
        <p:spPr>
          <a:xfrm>
            <a:off x="405351" y="1862345"/>
            <a:ext cx="113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語音辨識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語音辨識部分，透過多年來語音辨識競賽</a:t>
            </a:r>
            <a:r>
              <a:rPr lang="en-US" altLang="zh-TW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CHiME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的研究，已經有了等同人類的辨識度（</a:t>
            </a:r>
            <a:r>
              <a:rPr lang="en-US" altLang="zh-TW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CHiME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，是針對實際生活環境下的語音辨識，所進行評測的國際語音辨識競賽）。此外，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Amazon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也相繼提出可應用於日常生活的服務，因此其成熟度已達到實用等級。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2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影像辨識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影像辨識部分，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雖然一般圖片的辨識已有同等於人類的辨識率，但動態影像的辨識準確度卻仍比不上人類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，目前還在進行各種演算法的測試。其中，影像辨識目前最火熱的應用場域非自動駕駛莫屬了。</a:t>
            </a: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整個汽車、資通訊產業都正朝著自駕車的方向努力，例如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持續進行自動駕駛的研究，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TOYOTA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也在美國設立豐田研究所，可以知道現階段的開發已十分接近實用化。因此，我們可判斷目前影像辨識的成熟度是介在研究和實用等級之間。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3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自然語言處理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自然語言處理（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Natural language processing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NLP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），是試著讓人工智慧能理解人類所寫的文字和所說的話語。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NLP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首先會分解詞性，稱之「語素分析」（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morphemic analysis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），在分解出最小的字義單位後，接著會進行「語法分析」（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syntactic analysis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），最後再透過「語意分析」（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semantic analysis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）來瞭解含意。</a:t>
            </a:r>
          </a:p>
        </p:txBody>
      </p:sp>
    </p:spTree>
    <p:extLst>
      <p:ext uri="{BB962C8B-B14F-4D97-AF65-F5344CB8AC3E}">
        <p14:creationId xmlns:p14="http://schemas.microsoft.com/office/powerpoint/2010/main" val="33755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85E8B7-8F54-44F4-A81A-CEF095A93B6A}"/>
              </a:ext>
            </a:extLst>
          </p:cNvPr>
          <p:cNvSpPr txBox="1"/>
          <p:nvPr/>
        </p:nvSpPr>
        <p:spPr>
          <a:xfrm>
            <a:off x="483125" y="461442"/>
            <a:ext cx="6094428" cy="353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在機器學習中，主要有以下五種訓練方式</a:t>
            </a:r>
            <a:endParaRPr lang="en-US" altLang="zh-TW" sz="2400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sz="2400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(Supervised Learning)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半監督式學習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(Semi-supervised Learning)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(Transfer Learning)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(Unsupervised Learning)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(Reinforcement Learning)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51A50D-AC96-49D1-B2AC-AAC65B7BD4C0}"/>
              </a:ext>
            </a:extLst>
          </p:cNvPr>
          <p:cNvSpPr txBox="1"/>
          <p:nvPr/>
        </p:nvSpPr>
        <p:spPr>
          <a:xfrm>
            <a:off x="7289277" y="63104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https://ithelp.ithome.com.tw/articles/10218272</a:t>
            </a:r>
          </a:p>
        </p:txBody>
      </p:sp>
    </p:spTree>
    <p:extLst>
      <p:ext uri="{BB962C8B-B14F-4D97-AF65-F5344CB8AC3E}">
        <p14:creationId xmlns:p14="http://schemas.microsoft.com/office/powerpoint/2010/main" val="25629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962203-B46B-482F-8123-9A1268701399}"/>
              </a:ext>
            </a:extLst>
          </p:cNvPr>
          <p:cNvSpPr txBox="1"/>
          <p:nvPr/>
        </p:nvSpPr>
        <p:spPr>
          <a:xfrm>
            <a:off x="5388114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9108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2389</Words>
  <Application>Microsoft Office PowerPoint</Application>
  <PresentationFormat>寬螢幕</PresentationFormat>
  <Paragraphs>161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Arial Unicode MS</vt:lpstr>
      <vt:lpstr>Noto Sans TC</vt:lpstr>
      <vt:lpstr>微軟正黑體</vt:lpstr>
      <vt:lpstr>微軟正黑體</vt:lpstr>
      <vt:lpstr>Arial</vt:lpstr>
      <vt:lpstr>Calibri</vt:lpstr>
      <vt:lpstr>Calibri Light</vt:lpstr>
      <vt:lpstr>Office 佈景主題</vt:lpstr>
      <vt:lpstr>深度學習資料整理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深度學習資料整理</dc:title>
  <dc:creator>光電碩士班一甲-黃界銘</dc:creator>
  <cp:lastModifiedBy>光電碩士班一甲-黃界銘</cp:lastModifiedBy>
  <cp:revision>36</cp:revision>
  <dcterms:created xsi:type="dcterms:W3CDTF">2022-04-08T12:36:32Z</dcterms:created>
  <dcterms:modified xsi:type="dcterms:W3CDTF">2022-04-10T12:14:11Z</dcterms:modified>
</cp:coreProperties>
</file>