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56" r:id="rId5"/>
    <p:sldId id="330" r:id="rId6"/>
    <p:sldId id="339" r:id="rId7"/>
    <p:sldId id="340" r:id="rId8"/>
    <p:sldId id="338" r:id="rId9"/>
    <p:sldId id="341" r:id="rId10"/>
    <p:sldId id="342" r:id="rId11"/>
    <p:sldId id="343" r:id="rId12"/>
    <p:sldId id="344" r:id="rId13"/>
    <p:sldId id="345" r:id="rId14"/>
    <p:sldId id="322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330"/>
            <p14:sldId id="339"/>
            <p14:sldId id="340"/>
            <p14:sldId id="338"/>
            <p14:sldId id="341"/>
            <p14:sldId id="342"/>
            <p14:sldId id="343"/>
            <p14:sldId id="344"/>
            <p14:sldId id="345"/>
            <p14:sldId id="322"/>
            <p14:sldId id="346"/>
            <p14:sldId id="347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recall_fscore_suppor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recall_fscore_suppor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recall_fscore_suppor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https://scikit-learn.org/stable/modules/generated/sklearn.metrics.precision_recall_fscore_support.html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https://scikit-learn.org/stable/modules/generated/sklearn.metrics.precision_recall_fscore_support.html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https://scikit-learn.org/stable/modules/generated/sklearn.metrics.precision_recall_fscore_support.html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aculty.neu.edu.cn/yunhyan/NEU_surface_defect_database.html" TargetMode="External"/><Relationship Id="rId5" Type="http://schemas.openxmlformats.org/officeDocument/2006/relationships/hyperlink" Target="https://www.kaggle.com/ashishsaxena2209/animal-image-datasetdog-cat-and-panda" TargetMode="External"/><Relationship Id="rId4" Type="http://schemas.openxmlformats.org/officeDocument/2006/relationships/hyperlink" Target="http://www.vision.caltech.edu/Image_Datasets/Caltech10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achinelearningmastery.com/transfer-learning-for-deep-learning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achinelearningmastery.com/transfer-learning-for-deep-learnin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ransfer-learning-for-deep-learnin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2296108"/>
          </a:xfrm>
        </p:spPr>
        <p:txBody>
          <a:bodyPr/>
          <a:lstStyle/>
          <a:p>
            <a:r>
              <a:rPr lang="en-US" b="1" dirty="0"/>
              <a:t>Object Detection using Deep Learning- Data Preparation - </a:t>
            </a:r>
            <a:r>
              <a:rPr lang="en-US" dirty="0"/>
              <a:t>Augmentation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5612-BE5B-436E-A286-B8D6D486271F}"/>
              </a:ext>
            </a:extLst>
          </p:cNvPr>
          <p:cNvSpPr/>
          <p:nvPr/>
        </p:nvSpPr>
        <p:spPr>
          <a:xfrm>
            <a:off x="535762" y="1406657"/>
            <a:ext cx="41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Extracting Features with a Pre-trained CNN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C0D4A-34F4-4933-9539-3196BD4622D2}"/>
              </a:ext>
            </a:extLst>
          </p:cNvPr>
          <p:cNvSpPr/>
          <p:nvPr/>
        </p:nvSpPr>
        <p:spPr>
          <a:xfrm>
            <a:off x="604434" y="1775989"/>
            <a:ext cx="401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3. </a:t>
            </a:r>
            <a:r>
              <a:rPr lang="en-US"/>
              <a:t>Ranked Accuracy: rank 1 and rank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B6A3-1AC6-4CCB-8D21-8C8AAF8F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2047666"/>
            <a:ext cx="5962650" cy="40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23DD-48BE-4FCC-8B8B-F3EDE860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1" y="2141506"/>
            <a:ext cx="3638550" cy="3533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9409F-895D-46CF-B720-1DBCB80BD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557" y="2141506"/>
            <a:ext cx="364807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FFF06-23DF-43A5-BBA3-07901B6DE5C5}"/>
              </a:ext>
            </a:extLst>
          </p:cNvPr>
          <p:cNvSpPr txBox="1"/>
          <p:nvPr/>
        </p:nvSpPr>
        <p:spPr>
          <a:xfrm>
            <a:off x="878142" y="1470106"/>
            <a:ext cx="1482571" cy="3172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MyVGG</a:t>
            </a:r>
            <a:endParaRPr lang="en-US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C81A8-080F-4D55-82C6-B7D5438B0710}"/>
              </a:ext>
            </a:extLst>
          </p:cNvPr>
          <p:cNvSpPr txBox="1"/>
          <p:nvPr/>
        </p:nvSpPr>
        <p:spPr>
          <a:xfrm>
            <a:off x="4074103" y="1517731"/>
            <a:ext cx="3474272" cy="3172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MyVGG with Data </a:t>
            </a:r>
            <a:r>
              <a:rPr lang="en-US" sz="1400">
                <a:solidFill>
                  <a:srgbClr val="FF0000"/>
                </a:solidFill>
              </a:rPr>
              <a:t>Augmentation</a:t>
            </a:r>
            <a:endParaRPr lang="en-US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F4AA0-5622-4A92-83B7-C6B29C1939A7}"/>
              </a:ext>
            </a:extLst>
          </p:cNvPr>
          <p:cNvSpPr/>
          <p:nvPr/>
        </p:nvSpPr>
        <p:spPr>
          <a:xfrm>
            <a:off x="8113735" y="1479875"/>
            <a:ext cx="331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URWGothicL-Book"/>
              </a:rPr>
              <a:t>Extracting Features with a Pre-trained VGG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823C2-44C9-4673-A5C0-8F09E085D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735" y="2141506"/>
            <a:ext cx="3473831" cy="39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Conclusion: Classification using deep learning on 4 databases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ADD79-F932-4D03-B64F-7A4283327A70}"/>
              </a:ext>
            </a:extLst>
          </p:cNvPr>
          <p:cNvSpPr/>
          <p:nvPr/>
        </p:nvSpPr>
        <p:spPr>
          <a:xfrm>
            <a:off x="604434" y="1451045"/>
            <a:ext cx="273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The CIFAR-10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79AB6-0F59-479D-8CBA-E6045D74B4C9}"/>
              </a:ext>
            </a:extLst>
          </p:cNvPr>
          <p:cNvSpPr/>
          <p:nvPr/>
        </p:nvSpPr>
        <p:spPr>
          <a:xfrm>
            <a:off x="5262279" y="1451045"/>
            <a:ext cx="454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https://www.cs.toronto.edu/~kriz/cifar.html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F6DAF-633F-4ABB-B7ED-D821A1E62EF3}"/>
              </a:ext>
            </a:extLst>
          </p:cNvPr>
          <p:cNvSpPr/>
          <p:nvPr/>
        </p:nvSpPr>
        <p:spPr>
          <a:xfrm>
            <a:off x="604434" y="2048808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CALTECH-101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EC70-1B66-4CEF-8015-9BB10AE808F8}"/>
              </a:ext>
            </a:extLst>
          </p:cNvPr>
          <p:cNvSpPr/>
          <p:nvPr/>
        </p:nvSpPr>
        <p:spPr>
          <a:xfrm>
            <a:off x="5262279" y="1996895"/>
            <a:ext cx="6153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http://www.vision.caltech.edu/Image_Datasets/Caltech101/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81505-F286-43F6-95A9-3DC2596B3DE6}"/>
              </a:ext>
            </a:extLst>
          </p:cNvPr>
          <p:cNvSpPr/>
          <p:nvPr/>
        </p:nvSpPr>
        <p:spPr>
          <a:xfrm>
            <a:off x="5262279" y="2514351"/>
            <a:ext cx="6587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https://www.kaggle.com/ashishsaxena2209/animal-image-datasetdog-cat-and-panda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839E4-587A-4C40-A2B1-C367E29D5751}"/>
              </a:ext>
            </a:extLst>
          </p:cNvPr>
          <p:cNvSpPr/>
          <p:nvPr/>
        </p:nvSpPr>
        <p:spPr>
          <a:xfrm>
            <a:off x="604434" y="2646571"/>
            <a:ext cx="367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Animals: Dogs, Cats, and Pandas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DE5E4-7D6F-4DE6-A7FF-6A6BF3AE62FF}"/>
              </a:ext>
            </a:extLst>
          </p:cNvPr>
          <p:cNvSpPr/>
          <p:nvPr/>
        </p:nvSpPr>
        <p:spPr>
          <a:xfrm>
            <a:off x="604434" y="3244333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NEU surface defect 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97B1D4-638E-4557-9552-DD75666C0C32}"/>
              </a:ext>
            </a:extLst>
          </p:cNvPr>
          <p:cNvSpPr/>
          <p:nvPr/>
        </p:nvSpPr>
        <p:spPr>
          <a:xfrm>
            <a:off x="5262279" y="3167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6"/>
              </a:rPr>
              <a:t>http://faculty.neu.edu.cn/yunhyan/NEU_surface_defect_database.html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E4A0-ED42-4113-9BA3-FF48822F0C80}"/>
              </a:ext>
            </a:extLst>
          </p:cNvPr>
          <p:cNvSpPr/>
          <p:nvPr/>
        </p:nvSpPr>
        <p:spPr>
          <a:xfrm>
            <a:off x="604434" y="3868320"/>
            <a:ext cx="711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Face detection using deep learning (CMU-PIE)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Giap Binh Duong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5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/>
              <a:t>Conclusion: The content of the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ADD79-F932-4D03-B64F-7A4283327A70}"/>
              </a:ext>
            </a:extLst>
          </p:cNvPr>
          <p:cNvSpPr/>
          <p:nvPr/>
        </p:nvSpPr>
        <p:spPr>
          <a:xfrm>
            <a:off x="975626" y="2130055"/>
            <a:ext cx="564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Download the database and introduce about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F6DAF-633F-4ABB-B7ED-D821A1E62EF3}"/>
              </a:ext>
            </a:extLst>
          </p:cNvPr>
          <p:cNvSpPr/>
          <p:nvPr/>
        </p:nvSpPr>
        <p:spPr>
          <a:xfrm>
            <a:off x="975626" y="2727818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Do experiment on a database by MyVGG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839E4-587A-4C40-A2B1-C367E29D5751}"/>
              </a:ext>
            </a:extLst>
          </p:cNvPr>
          <p:cNvSpPr/>
          <p:nvPr/>
        </p:nvSpPr>
        <p:spPr>
          <a:xfrm>
            <a:off x="975626" y="3325581"/>
            <a:ext cx="796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Do experiment on the database by MyVGG network with data augmentation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DE5E4-7D6F-4DE6-A7FF-6A6BF3AE62FF}"/>
              </a:ext>
            </a:extLst>
          </p:cNvPr>
          <p:cNvSpPr/>
          <p:nvPr/>
        </p:nvSpPr>
        <p:spPr>
          <a:xfrm>
            <a:off x="975626" y="3923343"/>
            <a:ext cx="516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Do experiment on database by VGG pre-trained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42590F-63EC-4739-B227-C2C440316630}"/>
              </a:ext>
            </a:extLst>
          </p:cNvPr>
          <p:cNvSpPr/>
          <p:nvPr/>
        </p:nvSpPr>
        <p:spPr>
          <a:xfrm>
            <a:off x="975626" y="4521105"/>
            <a:ext cx="402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Compare the results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34497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3810A-6D9D-4026-8AA1-3052220A2380}"/>
              </a:ext>
            </a:extLst>
          </p:cNvPr>
          <p:cNvSpPr txBox="1"/>
          <p:nvPr/>
        </p:nvSpPr>
        <p:spPr>
          <a:xfrm>
            <a:off x="604434" y="1429306"/>
            <a:ext cx="10761943" cy="3728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/>
            <a:r>
              <a:rPr lang="en-US" b="1"/>
              <a:t>What is Transfer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AAF6-6E6C-48A0-89AD-D96CDB3D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8" y="1945042"/>
            <a:ext cx="599122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0B0C7-D83D-4325-88DA-887F2A1A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93" y="3173766"/>
            <a:ext cx="604837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36E27-A4B0-4C61-BDB1-97725F1D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75" y="4675822"/>
            <a:ext cx="5924550" cy="1733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95A7FD-91EF-4417-8075-611BEAEE14D5}"/>
              </a:ext>
            </a:extLst>
          </p:cNvPr>
          <p:cNvSpPr/>
          <p:nvPr/>
        </p:nvSpPr>
        <p:spPr>
          <a:xfrm>
            <a:off x="171635" y="6577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hlinkClick r:id="rId5"/>
              </a:rPr>
              <a:t>https://machinelearningmastery.com/transfer-learning-for-deep-learning/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91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3810A-6D9D-4026-8AA1-3052220A2380}"/>
              </a:ext>
            </a:extLst>
          </p:cNvPr>
          <p:cNvSpPr txBox="1"/>
          <p:nvPr/>
        </p:nvSpPr>
        <p:spPr>
          <a:xfrm>
            <a:off x="604434" y="1429306"/>
            <a:ext cx="10761943" cy="3728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/>
            <a:r>
              <a:rPr lang="en-US" b="1"/>
              <a:t>When to Use Transfer Learning?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5A7FD-91EF-4417-8075-611BEAEE14D5}"/>
              </a:ext>
            </a:extLst>
          </p:cNvPr>
          <p:cNvSpPr/>
          <p:nvPr/>
        </p:nvSpPr>
        <p:spPr>
          <a:xfrm>
            <a:off x="171635" y="6577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hlinkClick r:id="rId2"/>
              </a:rPr>
              <a:t>https://machinelearningmastery.com/transfer-learning-for-deep-learning/</a:t>
            </a:r>
            <a:endParaRPr lang="en-US" sz="1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F1916-7053-46D6-BF4B-2F38CFCF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08" y="1376350"/>
            <a:ext cx="60864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4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3810A-6D9D-4026-8AA1-3052220A2380}"/>
              </a:ext>
            </a:extLst>
          </p:cNvPr>
          <p:cNvSpPr txBox="1"/>
          <p:nvPr/>
        </p:nvSpPr>
        <p:spPr>
          <a:xfrm>
            <a:off x="604434" y="1429306"/>
            <a:ext cx="10761943" cy="3728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fontAlgn="base"/>
            <a:r>
              <a:rPr lang="en-US" b="1"/>
              <a:t>Types of Transfer Learning?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5A7FD-91EF-4417-8075-611BEAEE14D5}"/>
              </a:ext>
            </a:extLst>
          </p:cNvPr>
          <p:cNvSpPr/>
          <p:nvPr/>
        </p:nvSpPr>
        <p:spPr>
          <a:xfrm>
            <a:off x="171635" y="6577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hlinkClick r:id="rId2"/>
              </a:rPr>
              <a:t>https://machinelearningmastery.com/transfer-learning-for-deep-learning/</a:t>
            </a:r>
            <a:endParaRPr lang="en-US" sz="1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B23AC-2D68-4FBA-B2C2-DBFE4F3E842C}"/>
              </a:ext>
            </a:extLst>
          </p:cNvPr>
          <p:cNvSpPr/>
          <p:nvPr/>
        </p:nvSpPr>
        <p:spPr>
          <a:xfrm>
            <a:off x="604433" y="2035083"/>
            <a:ext cx="10983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NimbusRomNo9L-Regu"/>
              </a:rPr>
              <a:t>In general, there are two types of transfer learning when applied to deep learning for computer vision: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BEB9F0-951B-4967-8F4F-0CD16A6125B3}"/>
              </a:ext>
            </a:extLst>
          </p:cNvPr>
          <p:cNvSpPr/>
          <p:nvPr/>
        </p:nvSpPr>
        <p:spPr>
          <a:xfrm>
            <a:off x="604433" y="2551837"/>
            <a:ext cx="10983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NimbusRomNo9L-Regu"/>
              </a:rPr>
              <a:t>1. Treating networks as arbitrary </a:t>
            </a:r>
            <a:r>
              <a:rPr lang="en-US">
                <a:solidFill>
                  <a:srgbClr val="FF0000"/>
                </a:solidFill>
                <a:latin typeface="NimbusRomNo9L-Regu"/>
              </a:rPr>
              <a:t>feature extractors</a:t>
            </a:r>
            <a:r>
              <a:rPr lang="en-US">
                <a:latin typeface="NimbusRomNo9L-Regu"/>
              </a:rPr>
              <a:t>.</a:t>
            </a:r>
          </a:p>
          <a:p>
            <a:r>
              <a:rPr lang="en-US">
                <a:latin typeface="NimbusRomNo9L-Regu"/>
              </a:rPr>
              <a:t>2. Removing the fully-connected layers of an existing network, placing new FC layer set on top of the CNN, and </a:t>
            </a:r>
            <a:r>
              <a:rPr lang="en-US">
                <a:solidFill>
                  <a:srgbClr val="FF0000"/>
                </a:solidFill>
                <a:latin typeface="NimbusRomNo9L-ReguItal"/>
              </a:rPr>
              <a:t>fine-tuning</a:t>
            </a:r>
            <a:r>
              <a:rPr lang="en-US">
                <a:latin typeface="NimbusRomNo9L-ReguItal"/>
              </a:rPr>
              <a:t> </a:t>
            </a:r>
            <a:r>
              <a:rPr lang="en-US">
                <a:latin typeface="NimbusRomNo9L-Regu"/>
              </a:rPr>
              <a:t>these weights (and optionally previous layers) to recognize object classes.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02304-8227-4311-9C8D-40BD74B2F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31" y="2023033"/>
            <a:ext cx="8323058" cy="28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FDD60-EB23-4DAA-A58F-376BF5D0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96" y="1510701"/>
            <a:ext cx="4748930" cy="489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99701-E78C-45D2-8922-520AEDCF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9" y="2847462"/>
            <a:ext cx="5472347" cy="18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5612-BE5B-436E-A286-B8D6D486271F}"/>
              </a:ext>
            </a:extLst>
          </p:cNvPr>
          <p:cNvSpPr/>
          <p:nvPr/>
        </p:nvSpPr>
        <p:spPr>
          <a:xfrm>
            <a:off x="535762" y="1406657"/>
            <a:ext cx="41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Extracting Features with a Pre-trained CNN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C0D4A-34F4-4933-9539-3196BD4622D2}"/>
              </a:ext>
            </a:extLst>
          </p:cNvPr>
          <p:cNvSpPr/>
          <p:nvPr/>
        </p:nvSpPr>
        <p:spPr>
          <a:xfrm>
            <a:off x="604434" y="1775989"/>
            <a:ext cx="383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1. Writing Features to an HDF5 Dataset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53C46-27D8-4B88-AD42-4701F5D6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56" y="1323909"/>
            <a:ext cx="3896247" cy="5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5612-BE5B-436E-A286-B8D6D486271F}"/>
              </a:ext>
            </a:extLst>
          </p:cNvPr>
          <p:cNvSpPr/>
          <p:nvPr/>
        </p:nvSpPr>
        <p:spPr>
          <a:xfrm>
            <a:off x="535762" y="1406657"/>
            <a:ext cx="41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Extracting Features with a Pre-trained CNN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C0D4A-34F4-4933-9539-3196BD4622D2}"/>
              </a:ext>
            </a:extLst>
          </p:cNvPr>
          <p:cNvSpPr/>
          <p:nvPr/>
        </p:nvSpPr>
        <p:spPr>
          <a:xfrm>
            <a:off x="604434" y="1775989"/>
            <a:ext cx="349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2. </a:t>
            </a:r>
            <a:r>
              <a:rPr lang="en-US"/>
              <a:t>The Feature Extraction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B8C86-F240-4C52-80B2-E047761F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86" y="2219695"/>
            <a:ext cx="6410325" cy="188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7C68A-D690-4DEE-9620-FBD250C8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706" y="1406657"/>
            <a:ext cx="4748930" cy="48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Networks as Feature Extractors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5612-BE5B-436E-A286-B8D6D486271F}"/>
              </a:ext>
            </a:extLst>
          </p:cNvPr>
          <p:cNvSpPr/>
          <p:nvPr/>
        </p:nvSpPr>
        <p:spPr>
          <a:xfrm>
            <a:off x="535762" y="1406657"/>
            <a:ext cx="419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Extracting Features with a Pre-trained CNN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C0D4A-34F4-4933-9539-3196BD4622D2}"/>
              </a:ext>
            </a:extLst>
          </p:cNvPr>
          <p:cNvSpPr/>
          <p:nvPr/>
        </p:nvSpPr>
        <p:spPr>
          <a:xfrm>
            <a:off x="604434" y="1775989"/>
            <a:ext cx="401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URWGothicL-Book"/>
              </a:rPr>
              <a:t>3. </a:t>
            </a:r>
            <a:r>
              <a:rPr lang="en-US"/>
              <a:t>Ranked Accuracy: rank 1 and rank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2DB71-28A6-4D58-A3E2-AA08FE9A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2" y="2590532"/>
            <a:ext cx="22955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C1E7C-727E-4C84-9B02-B53E8582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232" y="2247217"/>
            <a:ext cx="2009775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3A0CE-4A58-4D65-883B-213462E43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941" y="2529373"/>
            <a:ext cx="2643349" cy="1779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496D4-C9BA-4A24-A49C-B5D387D65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515" y="2256911"/>
            <a:ext cx="1981200" cy="2324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F8FD5A-ACAB-4947-AD49-7FF71A8A65FE}"/>
              </a:ext>
            </a:extLst>
          </p:cNvPr>
          <p:cNvSpPr/>
          <p:nvPr/>
        </p:nvSpPr>
        <p:spPr>
          <a:xfrm>
            <a:off x="621500" y="4690313"/>
            <a:ext cx="3467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NimbusRomNo9L-Regu"/>
              </a:rPr>
              <a:t>input image of a frog that our neural network will try to classify</a:t>
            </a:r>
            <a:endParaRPr lang="en-US" sz="1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7C733-95D7-448E-9A1E-4CB61EDE181B}"/>
              </a:ext>
            </a:extLst>
          </p:cNvPr>
          <p:cNvSpPr/>
          <p:nvPr/>
        </p:nvSpPr>
        <p:spPr>
          <a:xfrm>
            <a:off x="6734816" y="4667595"/>
            <a:ext cx="3387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NimbusRomNo9L-Regu"/>
              </a:rPr>
              <a:t>input image of a car that our neural network will try to classify</a:t>
            </a:r>
            <a:endParaRPr lang="en-US" sz="1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98624-47AD-40BD-8F7C-7FD01E27D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03" y="5606410"/>
            <a:ext cx="6105525" cy="81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4F799-9AF0-4D67-8A8A-9721B3CCE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477" y="5589714"/>
            <a:ext cx="5269220" cy="10604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6FD5F4-F92C-45D7-BA7F-F52F814907B9}"/>
              </a:ext>
            </a:extLst>
          </p:cNvPr>
          <p:cNvSpPr/>
          <p:nvPr/>
        </p:nvSpPr>
        <p:spPr>
          <a:xfrm>
            <a:off x="258211" y="522038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Rank 1: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5143CF-213F-48AA-979B-DF00D929E42B}"/>
              </a:ext>
            </a:extLst>
          </p:cNvPr>
          <p:cNvSpPr/>
          <p:nvPr/>
        </p:nvSpPr>
        <p:spPr>
          <a:xfrm>
            <a:off x="6458828" y="522038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Rank 5:</a:t>
            </a:r>
          </a:p>
        </p:txBody>
      </p:sp>
    </p:spTree>
    <p:extLst>
      <p:ext uri="{BB962C8B-B14F-4D97-AF65-F5344CB8AC3E}">
        <p14:creationId xmlns:p14="http://schemas.microsoft.com/office/powerpoint/2010/main" val="32770787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90717D-CB20-4004-8DD0-01756D9D039A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489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NimbusRomNo9L-Regu</vt:lpstr>
      <vt:lpstr>NimbusRomNo9L-ReguItal</vt:lpstr>
      <vt:lpstr>URWGothicL-Book</vt:lpstr>
      <vt:lpstr>Arial</vt:lpstr>
      <vt:lpstr>Calibri</vt:lpstr>
      <vt:lpstr>Segoe UI</vt:lpstr>
      <vt:lpstr>Segoe UI Light</vt:lpstr>
      <vt:lpstr>Times New Roman</vt:lpstr>
      <vt:lpstr>Wingdings</vt:lpstr>
      <vt:lpstr>Get Started with 3D</vt:lpstr>
      <vt:lpstr>Object Detection using Deep Learning- Data Preparation - Augmentation</vt:lpstr>
      <vt:lpstr>Transfer Learning</vt:lpstr>
      <vt:lpstr>Transfer Learning</vt:lpstr>
      <vt:lpstr>Transfer Learning</vt:lpstr>
      <vt:lpstr>Networks as Feature Extractors</vt:lpstr>
      <vt:lpstr>Networks as Feature Extractors</vt:lpstr>
      <vt:lpstr>Networks as Feature Extractors</vt:lpstr>
      <vt:lpstr>Networks as Feature Extractors</vt:lpstr>
      <vt:lpstr>Networks as Feature Extractors</vt:lpstr>
      <vt:lpstr>Networks as Feature Extractors</vt:lpstr>
      <vt:lpstr>Results</vt:lpstr>
      <vt:lpstr>Conclusion: Classification using deep learning on 4 databases</vt:lpstr>
      <vt:lpstr>Conclusion: The content of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2020-04-21T17:14:49Z</dcterms:created>
  <dcterms:modified xsi:type="dcterms:W3CDTF">2020-06-15T07:21:51Z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