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306" r:id="rId3"/>
    <p:sldId id="275" r:id="rId4"/>
    <p:sldId id="272" r:id="rId5"/>
    <p:sldId id="290" r:id="rId6"/>
    <p:sldId id="289" r:id="rId7"/>
    <p:sldId id="292" r:id="rId8"/>
    <p:sldId id="304" r:id="rId9"/>
    <p:sldId id="291" r:id="rId10"/>
    <p:sldId id="305" r:id="rId11"/>
    <p:sldId id="294" r:id="rId12"/>
    <p:sldId id="303" r:id="rId13"/>
    <p:sldId id="302" r:id="rId14"/>
    <p:sldId id="295" r:id="rId15"/>
    <p:sldId id="301" r:id="rId16"/>
    <p:sldId id="296" r:id="rId17"/>
    <p:sldId id="298" r:id="rId18"/>
    <p:sldId id="29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CE5"/>
    <a:srgbClr val="424242"/>
    <a:srgbClr val="9A0000"/>
    <a:srgbClr val="001C44"/>
    <a:srgbClr val="112B4E"/>
    <a:srgbClr val="782E87"/>
    <a:srgbClr val="0F954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8491" autoAdjust="0"/>
  </p:normalViewPr>
  <p:slideViewPr>
    <p:cSldViewPr>
      <p:cViewPr varScale="1">
        <p:scale>
          <a:sx n="120" d="100"/>
          <a:sy n="120" d="100"/>
        </p:scale>
        <p:origin x="-1764" y="-90"/>
      </p:cViewPr>
      <p:guideLst>
        <p:guide orient="horz" pos="527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C16AD-8664-4B70-862E-9E384A305AE0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7317E-2412-469D-B9E2-03B1F386A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1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031F-5FB1-4796-B106-2F0A16E6840B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0F3F-B3D7-470B-B78D-FFCEA7D47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252536" y="1664616"/>
            <a:ext cx="477516" cy="3528768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78386" y="3086231"/>
            <a:ext cx="2669320" cy="685538"/>
            <a:chOff x="378386" y="3066347"/>
            <a:chExt cx="922273" cy="685538"/>
          </a:xfrm>
        </p:grpSpPr>
        <p:sp>
          <p:nvSpPr>
            <p:cNvPr id="15" name="TextBox 14"/>
            <p:cNvSpPr txBox="1"/>
            <p:nvPr/>
          </p:nvSpPr>
          <p:spPr>
            <a:xfrm>
              <a:off x="378386" y="3066347"/>
              <a:ext cx="9222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err="1" smtClean="0">
                  <a:solidFill>
                    <a:srgbClr val="424242"/>
                  </a:solidFill>
                  <a:latin typeface="Times New Roman" pitchFamily="18" charset="0"/>
                  <a:cs typeface="Times New Roman" pitchFamily="18" charset="0"/>
                </a:rPr>
                <a:t>그래도이건안</a:t>
              </a:r>
              <a:r>
                <a:rPr lang="en-US" altLang="ko-KR" sz="2500" dirty="0" smtClean="0">
                  <a:solidFill>
                    <a:srgbClr val="42424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ko-KR" altLang="en-US" sz="2500" dirty="0" smtClean="0">
                  <a:solidFill>
                    <a:srgbClr val="424242"/>
                  </a:solidFill>
                  <a:latin typeface="Times New Roman" pitchFamily="18" charset="0"/>
                  <a:cs typeface="Times New Roman" pitchFamily="18" charset="0"/>
                </a:rPr>
                <a:t>조 </a:t>
              </a:r>
              <a:endParaRPr lang="ko-KR" altLang="en-US" sz="25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8386" y="3428720"/>
              <a:ext cx="4575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424242"/>
                  </a:solidFill>
                  <a:latin typeface="조선일보명조"/>
                  <a:cs typeface="Times New Roman" pitchFamily="18" charset="0"/>
                </a:rPr>
                <a:t>SEMI project</a:t>
              </a:r>
              <a:endParaRPr lang="ko-KR" altLang="en-US" sz="1500" dirty="0">
                <a:solidFill>
                  <a:srgbClr val="424242"/>
                </a:solidFill>
                <a:latin typeface="조선일보명조"/>
                <a:cs typeface="Times New Roman" pitchFamily="18" charset="0"/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764704" y="10070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639" y="38796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Coo(Co-Worker Office)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55817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03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3628" y="175934"/>
            <a:ext cx="8903852" cy="323165"/>
            <a:chOff x="383500" y="175934"/>
            <a:chExt cx="8903852" cy="323165"/>
          </a:xfrm>
        </p:grpSpPr>
        <p:sp>
          <p:nvSpPr>
            <p:cNvPr id="15" name="직사각형 14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500" y="175934"/>
              <a:ext cx="9412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기능구현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99"/>
            <a:ext cx="9144000" cy="63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03</a:t>
            </a:r>
            <a:endParaRPr lang="ko-KR" altLang="en-US" sz="1500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3628" y="175934"/>
            <a:ext cx="8903852" cy="307777"/>
            <a:chOff x="383500" y="175934"/>
            <a:chExt cx="8903852" cy="307777"/>
          </a:xfrm>
        </p:grpSpPr>
        <p:sp>
          <p:nvSpPr>
            <p:cNvPr id="11" name="직사각형 10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3500" y="175934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기능구현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6944" y="9168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메인페이지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9552" y="953979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11560" y="14351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인사관리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6944" y="20192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일정관리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099" y="382511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게시판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1798" y="31758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공지사항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1560" y="2618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결재관리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9082" y="448594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메일서비스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8613" y="50922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조직도</a:t>
            </a:r>
            <a:endParaRPr lang="en-US" altLang="ko-KR" dirty="0" smtClean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9552" y="1477754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39552" y="2053818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39552" y="2636912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9552" y="3212976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22146" y="3853874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39552" y="4502090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39552" y="5150162"/>
            <a:ext cx="79061" cy="29506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4433" y="846861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16560" y="1405279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16560" y="1971682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3628" y="2552833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4433" y="3133984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4433" y="3770057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533628" y="4409035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544748" y="5045108"/>
            <a:ext cx="1728192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521619" y="1052736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55982" y="87970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핵심위주의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심플한 </a:t>
            </a:r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블로그형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메인뷰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510931" y="1628800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75856" y="14034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 인사에 대한 세부사항 조절기능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75856" y="20166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업무부서별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중점사항 표기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75856" y="26276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 직급과 변동사항에 따른 </a:t>
            </a:r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결재과정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표시기능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47864" y="321297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공지사항 표기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47864" y="377974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부서업무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효율증대를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위한 사내 게시판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5856" y="44998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사내업무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효율 증대를 위한 메일서비스 지원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75856" y="50758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각부서의</a:t>
            </a:r>
            <a:r>
              <a:rPr lang="ko-KR" altLang="en-US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정보와 부서 직급 권한 등을 표기 </a:t>
            </a:r>
            <a:endParaRPr lang="en-US" altLang="ko-KR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2555776" y="2204864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2555776" y="2780928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2510931" y="3356992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555776" y="4005064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2510931" y="4653136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2510931" y="5301208"/>
            <a:ext cx="476893" cy="0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67894" y="850863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81788" y="1435660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81788" y="2011724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75856" y="2587788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75856" y="3163852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75856" y="3797832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856" y="4437112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275856" y="5036060"/>
            <a:ext cx="5178644" cy="481172"/>
          </a:xfrm>
          <a:prstGeom prst="roundRect">
            <a:avLst/>
          </a:prstGeom>
          <a:solidFill>
            <a:srgbClr val="0070C0">
              <a:alpha val="90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5"/>
          <p:cNvSpPr>
            <a:spLocks noChangeArrowheads="1"/>
          </p:cNvSpPr>
          <p:nvPr/>
        </p:nvSpPr>
        <p:spPr bwMode="auto">
          <a:xfrm rot="-5400000">
            <a:off x="4255477" y="-2233246"/>
            <a:ext cx="351692" cy="77372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633046" y="1459523"/>
            <a:ext cx="2743200" cy="35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/>
          <a:lstStyle/>
          <a:p>
            <a:pPr algn="l" eaLnBrk="0" latinLnBrk="0" hangingPunct="0"/>
            <a:endParaRPr lang="en-US" altLang="ko-KR" sz="1662" dirty="0">
              <a:effectLst>
                <a:outerShdw blurRad="38100" dist="38100" dir="2700000" algn="tl">
                  <a:srgbClr val="C0C0C0"/>
                </a:outerShdw>
              </a:effectLst>
              <a:latin typeface="NewsGothic" charset="0"/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562708" y="1840523"/>
            <a:ext cx="1336431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전자결재</a:t>
            </a:r>
            <a:endParaRPr lang="ko-KR" altLang="en-US" sz="1292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1899139" y="1840523"/>
            <a:ext cx="1264627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메일</a:t>
            </a:r>
            <a:endParaRPr lang="ko-KR" altLang="en-US" sz="1292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3163766" y="1840523"/>
            <a:ext cx="1269023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인사관리</a:t>
            </a:r>
            <a:r>
              <a:rPr lang="ko-KR" altLang="en-US" sz="1292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ko-KR" altLang="en-US" sz="1292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4432789" y="1840523"/>
            <a:ext cx="1264626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일정관리</a:t>
            </a:r>
            <a:endParaRPr lang="ko-KR" altLang="en-US" sz="1292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5695950" y="1836930"/>
            <a:ext cx="1269023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공지사항</a:t>
            </a:r>
            <a:endParaRPr lang="ko-KR" altLang="en-US" sz="1400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6963508" y="1840523"/>
            <a:ext cx="1336431" cy="281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49846" rIns="149538" anchor="ctr"/>
          <a:lstStyle/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게시판</a:t>
            </a:r>
            <a:endParaRPr lang="en-US" altLang="ko-KR" sz="1400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62708" y="2152650"/>
            <a:ext cx="1336431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49846" rIns="149538"/>
          <a:lstStyle>
            <a:lvl1pPr marL="92075" indent="-92075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err="1">
                <a:latin typeface="조선일보"/>
                <a:ea typeface="조선일보명조"/>
              </a:rPr>
              <a:t>결재라인</a:t>
            </a:r>
            <a:r>
              <a:rPr lang="ko-KR" altLang="en-US" sz="1108" u="sng" dirty="0">
                <a:latin typeface="조선일보"/>
                <a:ea typeface="조선일보명조"/>
              </a:rPr>
              <a:t> 설정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경유</a:t>
            </a:r>
            <a:r>
              <a:rPr lang="en-US" altLang="ko-KR" sz="1108" u="sng" dirty="0">
                <a:latin typeface="조선일보"/>
                <a:ea typeface="조선일보명조"/>
              </a:rPr>
              <a:t>(</a:t>
            </a:r>
            <a:r>
              <a:rPr lang="ko-KR" altLang="en-US" sz="1108" u="sng" dirty="0">
                <a:latin typeface="조선일보"/>
                <a:ea typeface="조선일보명조"/>
              </a:rPr>
              <a:t>협조</a:t>
            </a:r>
            <a:r>
              <a:rPr lang="en-US" altLang="ko-KR" sz="1108" u="sng" dirty="0">
                <a:latin typeface="조선일보"/>
                <a:ea typeface="조선일보명조"/>
              </a:rPr>
              <a:t>) </a:t>
            </a:r>
            <a:r>
              <a:rPr lang="ko-KR" altLang="en-US" sz="1108" u="sng" dirty="0">
                <a:latin typeface="조선일보"/>
                <a:ea typeface="조선일보명조"/>
              </a:rPr>
              <a:t>설정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err="1">
                <a:latin typeface="조선일보"/>
                <a:ea typeface="조선일보명조"/>
              </a:rPr>
              <a:t>결재요청</a:t>
            </a: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</a:pPr>
            <a:r>
              <a:rPr lang="ko-KR" altLang="en-US" sz="1108" dirty="0">
                <a:latin typeface="조선일보"/>
                <a:ea typeface="조선일보명조"/>
              </a:rPr>
              <a:t>	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승인대기문서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경유대기문서</a:t>
            </a: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결재진행문서</a:t>
            </a:r>
            <a:br>
              <a:rPr lang="ko-KR" altLang="en-US" sz="1108" u="sng" dirty="0">
                <a:latin typeface="조선일보"/>
                <a:ea typeface="조선일보명조"/>
              </a:rPr>
            </a:b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결재 반려 문서</a:t>
            </a:r>
            <a:br>
              <a:rPr lang="ko-KR" altLang="en-US" sz="1108" u="sng" dirty="0">
                <a:latin typeface="조선일보"/>
                <a:ea typeface="조선일보명조"/>
              </a:rPr>
            </a:br>
            <a:endParaRPr lang="ko-KR" altLang="en-US" sz="1108" u="sng" dirty="0">
              <a:latin typeface="조선일보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>
                <a:latin typeface="조선일보"/>
                <a:ea typeface="조선일보명조"/>
              </a:rPr>
              <a:t>결재 완료 문서</a:t>
            </a:r>
          </a:p>
          <a:p>
            <a:pPr>
              <a:lnSpc>
                <a:spcPct val="80000"/>
              </a:lnSpc>
            </a:pPr>
            <a:r>
              <a:rPr lang="ko-KR" altLang="en-US" sz="1108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1899139" y="2152650"/>
            <a:ext cx="1264627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49846" rIns="149538"/>
          <a:lstStyle>
            <a:lvl1pPr marL="92075" indent="-92075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메일 보내기</a:t>
            </a:r>
            <a:b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</a:br>
            <a:endParaRPr lang="ko-KR" altLang="en-US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받은 편지함</a:t>
            </a:r>
            <a:b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</a:br>
            <a:endParaRPr lang="ko-KR" altLang="en-US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보낸 편지함</a:t>
            </a:r>
            <a:b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</a:br>
            <a:endParaRPr lang="ko-KR" altLang="en-US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</a:pPr>
            <a:r>
              <a:rPr lang="ko-KR" altLang="en-US" sz="1108" dirty="0" smtClean="0">
                <a:latin typeface="Times New Roman" panose="02020603050405020304" pitchFamily="18" charset="0"/>
              </a:rPr>
              <a:t>	</a:t>
            </a:r>
            <a:endParaRPr lang="ko-KR" altLang="en-US" sz="1108" dirty="0">
              <a:latin typeface="Times New Roman" panose="02020603050405020304" pitchFamily="18" charset="0"/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163766" y="2152650"/>
            <a:ext cx="1269023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49846" rIns="149538"/>
          <a:lstStyle>
            <a:lvl1pPr marL="95250" indent="-95250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err="1" smtClean="0">
                <a:latin typeface="Times New Roman" panose="02020603050405020304" pitchFamily="18" charset="0"/>
                <a:ea typeface="조선일보명조"/>
              </a:rPr>
              <a:t>부서관리</a:t>
            </a:r>
            <a:r>
              <a:rPr lang="ko-KR" altLang="en-US" sz="1108" u="sng" dirty="0">
                <a:latin typeface="Times New Roman" panose="02020603050405020304" pitchFamily="18" charset="0"/>
                <a:ea typeface="조선일보명조"/>
              </a:rPr>
              <a:t/>
            </a:r>
            <a:br>
              <a:rPr lang="ko-KR" altLang="en-US" sz="1108" u="sng" dirty="0">
                <a:latin typeface="Times New Roman" panose="02020603050405020304" pitchFamily="18" charset="0"/>
                <a:ea typeface="조선일보명조"/>
              </a:rPr>
            </a:br>
            <a:endParaRPr lang="ko-KR" altLang="en-US" sz="1108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근무태도관리</a:t>
            </a:r>
            <a:endParaRPr lang="en-US" altLang="ko-KR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인사이동관리</a:t>
            </a: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80000"/>
              </a:lnSpc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</a:pPr>
            <a:r>
              <a:rPr lang="ko-KR" altLang="en-US" sz="1108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432789" y="2152650"/>
            <a:ext cx="1264626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49846" rIns="149538"/>
          <a:lstStyle>
            <a:lvl1pPr marL="95250" indent="-95250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일정관리</a:t>
            </a:r>
            <a:endParaRPr lang="en-US" altLang="ko-KR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buFontTx/>
              <a:buChar char="•"/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   </a:t>
            </a:r>
            <a:r>
              <a:rPr lang="en-US" altLang="ko-KR" sz="1108" dirty="0">
                <a:latin typeface="Times New Roman" panose="02020603050405020304" pitchFamily="18" charset="0"/>
                <a:ea typeface="조선일보명조"/>
              </a:rPr>
              <a:t>- </a:t>
            </a:r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일정 등록</a:t>
            </a:r>
          </a:p>
          <a:p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   </a:t>
            </a:r>
            <a:r>
              <a:rPr lang="en-US" altLang="ko-KR" sz="1108" dirty="0">
                <a:latin typeface="Times New Roman" panose="02020603050405020304" pitchFamily="18" charset="0"/>
                <a:ea typeface="조선일보명조"/>
              </a:rPr>
              <a:t>- </a:t>
            </a:r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오늘 일정</a:t>
            </a:r>
          </a:p>
          <a:p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   </a:t>
            </a:r>
            <a:r>
              <a:rPr lang="en-US" altLang="ko-KR" sz="1108" dirty="0">
                <a:latin typeface="Times New Roman" panose="02020603050405020304" pitchFamily="18" charset="0"/>
                <a:ea typeface="조선일보명조"/>
              </a:rPr>
              <a:t>- </a:t>
            </a:r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주간 일정</a:t>
            </a:r>
          </a:p>
          <a:p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   </a:t>
            </a:r>
            <a:r>
              <a:rPr lang="en-US" altLang="ko-KR" sz="1108" dirty="0">
                <a:latin typeface="Times New Roman" panose="02020603050405020304" pitchFamily="18" charset="0"/>
                <a:ea typeface="조선일보명조"/>
              </a:rPr>
              <a:t>- </a:t>
            </a:r>
            <a:r>
              <a:rPr lang="ko-KR" altLang="en-US" sz="1108" dirty="0">
                <a:latin typeface="Times New Roman" panose="02020603050405020304" pitchFamily="18" charset="0"/>
                <a:ea typeface="조선일보명조"/>
              </a:rPr>
              <a:t>월간 일정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697416" y="2152650"/>
            <a:ext cx="1266092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16615" rIns="16615"/>
          <a:lstStyle>
            <a:lvl1pPr marL="95250" indent="-95250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공지사항관리</a:t>
            </a: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110000"/>
              </a:lnSpc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 </a:t>
            </a:r>
            <a:r>
              <a:rPr lang="en-US" altLang="ko-KR" sz="1108" u="sng" dirty="0" smtClean="0">
                <a:latin typeface="Times New Roman" panose="02020603050405020304" pitchFamily="18" charset="0"/>
                <a:ea typeface="조선일보명조"/>
              </a:rPr>
              <a:t>( </a:t>
            </a: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신규 공지사항</a:t>
            </a:r>
            <a:r>
              <a:rPr lang="en-US" altLang="ko-KR" sz="1108" u="sng" dirty="0" smtClean="0">
                <a:latin typeface="Times New Roman" panose="02020603050405020304" pitchFamily="18" charset="0"/>
                <a:ea typeface="조선일보명조"/>
              </a:rPr>
              <a:t>)</a:t>
            </a: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110000"/>
              </a:lnSpc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110000"/>
              </a:lnSpc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110000"/>
              </a:lnSpc>
            </a:pPr>
            <a:r>
              <a:rPr lang="ko-KR" altLang="en-US" sz="1108" u="sng" dirty="0">
                <a:latin typeface="Times New Roman" panose="02020603050405020304" pitchFamily="18" charset="0"/>
              </a:rPr>
              <a:t/>
            </a:r>
            <a:br>
              <a:rPr lang="ko-KR" altLang="en-US" sz="1108" u="sng" dirty="0">
                <a:latin typeface="Times New Roman" panose="02020603050405020304" pitchFamily="18" charset="0"/>
              </a:rPr>
            </a:br>
            <a:endParaRPr lang="ko-KR" altLang="en-US" sz="1108" u="sng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endParaRPr lang="ko-KR" altLang="en-US" sz="1108" u="sng" dirty="0">
              <a:latin typeface="Times New Roman" panose="02020603050405020304" pitchFamily="18" charset="0"/>
            </a:endParaRP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6963508" y="2152650"/>
            <a:ext cx="1336431" cy="2391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49846" rIns="149538"/>
          <a:lstStyle>
            <a:lvl1pPr marL="95250" indent="-95250"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부서별게시판</a:t>
            </a: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r>
              <a:rPr lang="ko-KR" altLang="en-US" sz="1108" u="sng" dirty="0" smtClean="0">
                <a:latin typeface="Times New Roman" panose="02020603050405020304" pitchFamily="18" charset="0"/>
                <a:ea typeface="조선일보명조"/>
              </a:rPr>
              <a:t> </a:t>
            </a:r>
            <a:r>
              <a:rPr lang="ko-KR" altLang="en-US" sz="1108" u="sng" dirty="0" err="1" smtClean="0">
                <a:latin typeface="Times New Roman" panose="02020603050405020304" pitchFamily="18" charset="0"/>
                <a:ea typeface="조선일보명조"/>
              </a:rPr>
              <a:t>공용게시판</a:t>
            </a:r>
            <a:endParaRPr lang="en-US" altLang="ko-KR" sz="1108" u="sng" dirty="0" smtClean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en-US" altLang="ko-KR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>
              <a:lnSpc>
                <a:spcPct val="80000"/>
              </a:lnSpc>
              <a:buFontTx/>
              <a:buChar char="•"/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  <a:p>
            <a:pPr marL="0" indent="0">
              <a:lnSpc>
                <a:spcPct val="80000"/>
              </a:lnSpc>
            </a:pPr>
            <a:endParaRPr lang="ko-KR" altLang="en-US" sz="1108" u="sng" dirty="0">
              <a:latin typeface="Times New Roman" panose="02020603050405020304" pitchFamily="18" charset="0"/>
              <a:ea typeface="조선일보명조"/>
            </a:endParaRPr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504179" y="647975"/>
            <a:ext cx="949299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ko-KR" altLang="en-US" sz="14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그룹웨어 </a:t>
            </a:r>
            <a:endParaRPr lang="ko-KR" altLang="en-US" sz="14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endParaRPr lang="ko-KR" altLang="en-US" sz="1477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5400000">
            <a:off x="4600059" y="2276002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03</a:t>
            </a:r>
            <a:endParaRPr lang="ko-KR" altLang="en-US" sz="1500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3628" y="175934"/>
            <a:ext cx="8903852" cy="307777"/>
            <a:chOff x="383500" y="175934"/>
            <a:chExt cx="8903852" cy="307777"/>
          </a:xfrm>
        </p:grpSpPr>
        <p:sp>
          <p:nvSpPr>
            <p:cNvPr id="26" name="직사각형 25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500" y="175934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기능구현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1431" y="1481480"/>
            <a:ext cx="114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사이트맵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648808" y="4114800"/>
            <a:ext cx="2051538" cy="3326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dirty="0">
                <a:latin typeface="Arial" panose="020B0604020202020204" pitchFamily="34" charset="0"/>
                <a:ea typeface="조선일보명조"/>
              </a:rPr>
              <a:t>일정관리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6410011" y="2067280"/>
            <a:ext cx="2198077" cy="994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Arial" panose="020B0604020202020204" pitchFamily="34" charset="0"/>
                <a:ea typeface="조선일보명조"/>
              </a:rPr>
              <a:t>조직도</a:t>
            </a:r>
            <a:endParaRPr lang="ko-KR" altLang="en-US" sz="1200" dirty="0">
              <a:latin typeface="Arial" panose="020B0604020202020204" pitchFamily="34" charset="0"/>
              <a:ea typeface="조선일보명조"/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3206262" y="2058866"/>
            <a:ext cx="2640623" cy="1790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/>
          <a:lstStyle/>
          <a:p>
            <a:r>
              <a:rPr lang="ko-KR" altLang="en-US" sz="1200" dirty="0" err="1" smtClean="0">
                <a:latin typeface="굴림체" panose="020B0609000101010101" pitchFamily="49" charset="-127"/>
                <a:ea typeface="조선일보명조"/>
              </a:rPr>
              <a:t>메인페이지</a:t>
            </a:r>
            <a:endParaRPr lang="ko-KR" altLang="en-US" sz="1200" dirty="0">
              <a:latin typeface="Arial" panose="020B0604020202020204" pitchFamily="34" charset="0"/>
              <a:ea typeface="조선일보명조"/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 rot="-5400000">
            <a:off x="3697899" y="2046410"/>
            <a:ext cx="265234" cy="952500"/>
          </a:xfrm>
          <a:prstGeom prst="rect">
            <a:avLst/>
          </a:prstGeom>
          <a:solidFill>
            <a:srgbClr val="304F50"/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ko-KR" sz="923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386745" y="2372167"/>
            <a:ext cx="88069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ko-KR" altLang="en-US" sz="1200" dirty="0" err="1" smtClean="0">
                <a:ea typeface="조선일보명조"/>
              </a:rPr>
              <a:t>결재관리</a:t>
            </a:r>
            <a:endParaRPr lang="ko-KR" altLang="en-US" sz="1200" dirty="0">
              <a:ea typeface="조선일보명조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 rot="-5400000">
            <a:off x="3688614" y="2367905"/>
            <a:ext cx="266700" cy="952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ea typeface="조선일보명조"/>
              </a:rPr>
              <a:t>인사관리</a:t>
            </a:r>
            <a:endParaRPr lang="ko-KR" altLang="en-US" sz="1200" dirty="0">
              <a:ea typeface="조선일보명조"/>
            </a:endParaRP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 rot="-5400000">
            <a:off x="3697900" y="2710229"/>
            <a:ext cx="265235" cy="952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ea typeface="조선일보명조"/>
              </a:rPr>
              <a:t>공지사항</a:t>
            </a:r>
            <a:endParaRPr lang="ko-KR" altLang="en-US" sz="1200" dirty="0">
              <a:ea typeface="조선일보명조"/>
            </a:endParaRP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 rot="-5400000">
            <a:off x="3742593" y="3039940"/>
            <a:ext cx="265235" cy="952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>
                <a:ea typeface="조선일보명조"/>
              </a:rPr>
              <a:t>일정관리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 rot="-5400000">
            <a:off x="4858484" y="1999518"/>
            <a:ext cx="464526" cy="12455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ko-KR" sz="923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4491405" y="2477966"/>
            <a:ext cx="1222131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ko-KR" altLang="en-US" sz="1200" dirty="0" smtClean="0">
                <a:ea typeface="조선일보명조"/>
              </a:rPr>
              <a:t>조직도</a:t>
            </a:r>
            <a:endParaRPr lang="en-US" altLang="ko-KR" sz="1200" dirty="0">
              <a:ea typeface="조선일보명조"/>
            </a:endParaRP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4491404" y="3053862"/>
            <a:ext cx="879231" cy="490006"/>
          </a:xfrm>
          <a:prstGeom prst="rect">
            <a:avLst/>
          </a:prstGeom>
          <a:solidFill>
            <a:srgbClr val="304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92" dirty="0">
                <a:solidFill>
                  <a:schemeClr val="bg1"/>
                </a:solidFill>
              </a:rPr>
              <a:t>메신저</a:t>
            </a:r>
            <a:r>
              <a:rPr lang="en-US" altLang="ko-KR" sz="1292" dirty="0">
                <a:solidFill>
                  <a:schemeClr val="bg1"/>
                </a:solidFill>
              </a:rPr>
              <a:t>(</a:t>
            </a:r>
            <a:r>
              <a:rPr lang="ko-KR" altLang="en-US" sz="1292" dirty="0" err="1">
                <a:solidFill>
                  <a:schemeClr val="bg1"/>
                </a:solidFill>
              </a:rPr>
              <a:t>알람</a:t>
            </a:r>
            <a:r>
              <a:rPr lang="en-US" altLang="ko-KR" sz="1292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 rot="-5400000">
            <a:off x="4858484" y="2663337"/>
            <a:ext cx="464527" cy="12455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vert="eaVert"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ko-KR" sz="923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4586969" y="3286125"/>
            <a:ext cx="1222131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ko-KR" altLang="en-US" sz="1200" dirty="0" smtClean="0">
                <a:ea typeface="조선일보명조"/>
              </a:rPr>
              <a:t>게시판</a:t>
            </a:r>
            <a:endParaRPr lang="en-US" altLang="ko-KR" sz="1200" dirty="0">
              <a:ea typeface="조선일보명조"/>
            </a:endParaRPr>
          </a:p>
        </p:txBody>
      </p:sp>
      <p:sp>
        <p:nvSpPr>
          <p:cNvPr id="195604" name="AutoShape 20"/>
          <p:cNvSpPr>
            <a:spLocks noChangeArrowheads="1"/>
          </p:cNvSpPr>
          <p:nvPr/>
        </p:nvSpPr>
        <p:spPr bwMode="auto">
          <a:xfrm>
            <a:off x="3963448" y="1394023"/>
            <a:ext cx="1247043" cy="46452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17961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r>
              <a:rPr lang="ko-KR" altLang="en-US" sz="1200" dirty="0">
                <a:ea typeface="조선일보명조"/>
              </a:rPr>
              <a:t>사용자</a:t>
            </a:r>
          </a:p>
          <a:p>
            <a:r>
              <a:rPr lang="ko-KR" altLang="en-US" sz="1200" dirty="0">
                <a:ea typeface="조선일보명조"/>
              </a:rPr>
              <a:t>로그인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420566" y="4646735"/>
            <a:ext cx="2189285" cy="1326173"/>
            <a:chOff x="288" y="2928"/>
            <a:chExt cx="1432" cy="96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5606" name="Rectangle 22"/>
            <p:cNvSpPr>
              <a:spLocks noChangeArrowheads="1"/>
            </p:cNvSpPr>
            <p:nvPr/>
          </p:nvSpPr>
          <p:spPr bwMode="auto">
            <a:xfrm>
              <a:off x="838" y="2928"/>
              <a:ext cx="882" cy="226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err="1" smtClean="0">
                  <a:latin typeface="Times New Roman" panose="02020603050405020304" pitchFamily="18" charset="0"/>
                  <a:ea typeface="조선일보명조"/>
                </a:rPr>
                <a:t>부서관리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836" y="3176"/>
              <a:ext cx="882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굴림체" panose="020B0609000101010101" pitchFamily="49" charset="-127"/>
                  <a:ea typeface="조선일보명조"/>
                </a:rPr>
                <a:t>인사이동관리</a:t>
              </a:r>
              <a:endParaRPr lang="ko-KR" altLang="ko-KR" sz="1200" dirty="0">
                <a:latin typeface="굴림체" panose="020B0609000101010101" pitchFamily="49" charset="-127"/>
                <a:ea typeface="조선일보명조"/>
              </a:endParaRPr>
            </a:p>
          </p:txBody>
        </p:sp>
        <p:sp>
          <p:nvSpPr>
            <p:cNvPr id="195608" name="Rectangle 24"/>
            <p:cNvSpPr>
              <a:spLocks noChangeArrowheads="1"/>
            </p:cNvSpPr>
            <p:nvPr/>
          </p:nvSpPr>
          <p:spPr bwMode="auto">
            <a:xfrm>
              <a:off x="836" y="3418"/>
              <a:ext cx="882" cy="226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근무태도관리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195609" name="Rectangle 25"/>
            <p:cNvSpPr>
              <a:spLocks noChangeArrowheads="1"/>
            </p:cNvSpPr>
            <p:nvPr/>
          </p:nvSpPr>
          <p:spPr bwMode="auto">
            <a:xfrm>
              <a:off x="836" y="3660"/>
              <a:ext cx="882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세부사항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288" y="2928"/>
              <a:ext cx="528" cy="960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인사관리</a:t>
              </a:r>
              <a:endParaRPr lang="ko-KR" altLang="en-US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</p:grp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4334608" y="4844562"/>
            <a:ext cx="1343758" cy="313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ko-KR" sz="1200" dirty="0">
                <a:latin typeface="Times New Roman" panose="02020603050405020304" pitchFamily="18" charset="0"/>
                <a:ea typeface="굴림체" panose="020B0609000101010101" pitchFamily="49" charset="-127"/>
              </a:rPr>
              <a:t>게시판</a:t>
            </a:r>
          </a:p>
        </p:txBody>
      </p: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4341935" y="5178670"/>
            <a:ext cx="1348154" cy="3135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조"/>
                <a:ea typeface="조선일보명조"/>
              </a:rPr>
              <a:t>신규공지사항</a:t>
            </a:r>
            <a:endParaRPr lang="ko-KR" altLang="ko-KR" sz="1200" dirty="0">
              <a:latin typeface="조"/>
              <a:ea typeface="조선일보명조"/>
            </a:endParaRPr>
          </a:p>
        </p:txBody>
      </p:sp>
      <p:sp>
        <p:nvSpPr>
          <p:cNvPr id="195613" name="Rectangle 29"/>
          <p:cNvSpPr>
            <a:spLocks noChangeArrowheads="1"/>
          </p:cNvSpPr>
          <p:nvPr/>
        </p:nvSpPr>
        <p:spPr bwMode="auto">
          <a:xfrm>
            <a:off x="4341935" y="5512777"/>
            <a:ext cx="1348154" cy="31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Times New Roman" panose="02020603050405020304" pitchFamily="18" charset="0"/>
                <a:ea typeface="굴림체" panose="020B0609000101010101" pitchFamily="49" charset="-127"/>
              </a:rPr>
              <a:t>알림</a:t>
            </a:r>
            <a:endParaRPr lang="ko-KR" altLang="ko-KR" sz="1200" dirty="0">
              <a:latin typeface="Times New Roman" panose="02020603050405020304" pitchFamily="18" charset="0"/>
              <a:ea typeface="굴림체" panose="020B0609000101010101" pitchFamily="49" charset="-127"/>
            </a:endParaRPr>
          </a:p>
        </p:txBody>
      </p:sp>
      <p:sp>
        <p:nvSpPr>
          <p:cNvPr id="195614" name="Rectangle 30"/>
          <p:cNvSpPr>
            <a:spLocks noChangeArrowheads="1"/>
          </p:cNvSpPr>
          <p:nvPr/>
        </p:nvSpPr>
        <p:spPr bwMode="auto">
          <a:xfrm>
            <a:off x="3563889" y="4844562"/>
            <a:ext cx="742878" cy="1327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200" dirty="0" smtClean="0">
                <a:latin typeface="Times New Roman" panose="02020603050405020304" pitchFamily="18" charset="0"/>
                <a:ea typeface="조선일보명조"/>
              </a:rPr>
              <a:t>공지사항</a:t>
            </a:r>
            <a:endParaRPr lang="ko-KR" altLang="en-US" sz="1200" dirty="0">
              <a:latin typeface="Times New Roman" panose="02020603050405020304" pitchFamily="18" charset="0"/>
              <a:ea typeface="조선일보명조"/>
            </a:endParaRPr>
          </a:p>
        </p:txBody>
      </p:sp>
      <p:cxnSp>
        <p:nvCxnSpPr>
          <p:cNvPr id="195615" name="AutoShape 31"/>
          <p:cNvCxnSpPr>
            <a:cxnSpLocks noChangeShapeType="1"/>
            <a:stCxn id="195596" idx="0"/>
          </p:cNvCxnSpPr>
          <p:nvPr/>
        </p:nvCxnSpPr>
        <p:spPr bwMode="auto">
          <a:xfrm rot="10800000" flipV="1">
            <a:off x="2836985" y="2854569"/>
            <a:ext cx="517281" cy="152546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16" name="AutoShape 32"/>
          <p:cNvCxnSpPr>
            <a:cxnSpLocks noChangeShapeType="1"/>
            <a:endCxn id="195610" idx="0"/>
          </p:cNvCxnSpPr>
          <p:nvPr/>
        </p:nvCxnSpPr>
        <p:spPr bwMode="auto">
          <a:xfrm rot="10800000" flipV="1">
            <a:off x="825012" y="4380036"/>
            <a:ext cx="2016369" cy="266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17" name="AutoShape 33"/>
          <p:cNvCxnSpPr>
            <a:cxnSpLocks noChangeShapeType="1"/>
            <a:stCxn id="195595" idx="1"/>
          </p:cNvCxnSpPr>
          <p:nvPr/>
        </p:nvCxnSpPr>
        <p:spPr bwMode="auto">
          <a:xfrm rot="10800000">
            <a:off x="2823797" y="1459523"/>
            <a:ext cx="553915" cy="10711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18" name="AutoShape 34"/>
          <p:cNvCxnSpPr>
            <a:cxnSpLocks noChangeShapeType="1"/>
            <a:endCxn id="195630" idx="0"/>
          </p:cNvCxnSpPr>
          <p:nvPr/>
        </p:nvCxnSpPr>
        <p:spPr bwMode="auto">
          <a:xfrm rot="10800000" flipV="1">
            <a:off x="838200" y="1433146"/>
            <a:ext cx="1985597" cy="171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19" name="AutoShape 35"/>
          <p:cNvCxnSpPr>
            <a:cxnSpLocks noChangeShapeType="1"/>
            <a:stCxn id="195597" idx="0"/>
            <a:endCxn id="195614" idx="1"/>
          </p:cNvCxnSpPr>
          <p:nvPr/>
        </p:nvCxnSpPr>
        <p:spPr bwMode="auto">
          <a:xfrm rot="10800000" flipH="1" flipV="1">
            <a:off x="3355731" y="3187212"/>
            <a:ext cx="281354" cy="2321169"/>
          </a:xfrm>
          <a:prstGeom prst="bentConnector3">
            <a:avLst>
              <a:gd name="adj1" fmla="val -755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0" name="AutoShape 36"/>
          <p:cNvCxnSpPr>
            <a:cxnSpLocks noChangeShapeType="1"/>
            <a:stCxn id="195598" idx="0"/>
            <a:endCxn id="195588" idx="1"/>
          </p:cNvCxnSpPr>
          <p:nvPr/>
        </p:nvCxnSpPr>
        <p:spPr bwMode="auto">
          <a:xfrm rot="10800000" flipH="1" flipV="1">
            <a:off x="3355731" y="3518389"/>
            <a:ext cx="293077" cy="763465"/>
          </a:xfrm>
          <a:prstGeom prst="bentConnector3">
            <a:avLst>
              <a:gd name="adj1" fmla="val -7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1" name="AutoShape 37"/>
          <p:cNvCxnSpPr>
            <a:cxnSpLocks noChangeShapeType="1"/>
            <a:stCxn id="195600" idx="3"/>
            <a:endCxn id="195589" idx="1"/>
          </p:cNvCxnSpPr>
          <p:nvPr/>
        </p:nvCxnSpPr>
        <p:spPr bwMode="auto">
          <a:xfrm flipV="1">
            <a:off x="5713536" y="2557097"/>
            <a:ext cx="647700" cy="6154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2" name="AutoShape 38"/>
          <p:cNvCxnSpPr>
            <a:cxnSpLocks noChangeShapeType="1"/>
            <a:stCxn id="195603" idx="3"/>
          </p:cNvCxnSpPr>
          <p:nvPr/>
        </p:nvCxnSpPr>
        <p:spPr bwMode="auto">
          <a:xfrm>
            <a:off x="5809099" y="3524983"/>
            <a:ext cx="499696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625" name="Group 41"/>
          <p:cNvGrpSpPr>
            <a:grpSpLocks/>
          </p:cNvGrpSpPr>
          <p:nvPr/>
        </p:nvGrpSpPr>
        <p:grpSpPr bwMode="auto">
          <a:xfrm>
            <a:off x="427287" y="1625159"/>
            <a:ext cx="2189285" cy="2603989"/>
            <a:chOff x="296" y="720"/>
            <a:chExt cx="1432" cy="18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5626" name="Rectangle 42"/>
            <p:cNvSpPr>
              <a:spLocks noChangeArrowheads="1"/>
            </p:cNvSpPr>
            <p:nvPr/>
          </p:nvSpPr>
          <p:spPr bwMode="auto">
            <a:xfrm>
              <a:off x="847" y="720"/>
              <a:ext cx="881" cy="226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>
                  <a:latin typeface="Times New Roman" panose="02020603050405020304" pitchFamily="18" charset="0"/>
                  <a:ea typeface="조선일보명조"/>
                </a:rPr>
                <a:t>결재라인설정</a:t>
              </a:r>
            </a:p>
          </p:txBody>
        </p:sp>
        <p:sp>
          <p:nvSpPr>
            <p:cNvPr id="195627" name="Rectangle 43"/>
            <p:cNvSpPr>
              <a:spLocks noChangeArrowheads="1"/>
            </p:cNvSpPr>
            <p:nvPr/>
          </p:nvSpPr>
          <p:spPr bwMode="auto">
            <a:xfrm>
              <a:off x="845" y="1199"/>
              <a:ext cx="883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 err="1">
                  <a:latin typeface="굴림체" panose="020B0609000101010101" pitchFamily="49" charset="-127"/>
                  <a:ea typeface="조선일보명조"/>
                </a:rPr>
                <a:t>결재요청</a:t>
              </a:r>
              <a:endParaRPr lang="ko-KR" altLang="ko-KR" sz="1200" dirty="0">
                <a:latin typeface="굴림체" panose="020B0609000101010101" pitchFamily="49" charset="-127"/>
                <a:ea typeface="조선일보명조"/>
              </a:endParaRPr>
            </a:p>
          </p:txBody>
        </p:sp>
        <p:sp>
          <p:nvSpPr>
            <p:cNvPr id="195628" name="Rectangle 44"/>
            <p:cNvSpPr>
              <a:spLocks noChangeArrowheads="1"/>
            </p:cNvSpPr>
            <p:nvPr/>
          </p:nvSpPr>
          <p:spPr bwMode="auto">
            <a:xfrm>
              <a:off x="845" y="1684"/>
              <a:ext cx="883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경유</a:t>
              </a:r>
              <a:r>
                <a:rPr lang="en-US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(</a:t>
              </a:r>
              <a:r>
                <a:rPr lang="ko-KR" altLang="en-US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협조</a:t>
              </a:r>
              <a:r>
                <a:rPr lang="en-US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)</a:t>
              </a:r>
              <a:r>
                <a:rPr lang="ko-KR" altLang="en-US" sz="1292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대기문서</a:t>
              </a:r>
              <a:endParaRPr lang="ko-KR" altLang="ko-KR" sz="1292" dirty="0">
                <a:solidFill>
                  <a:schemeClr val="bg1"/>
                </a:solidFill>
                <a:latin typeface="Times New Roman" panose="02020603050405020304" pitchFamily="18" charset="0"/>
                <a:ea typeface="굴림체" panose="020B0609000101010101" pitchFamily="49" charset="-127"/>
              </a:endParaRPr>
            </a:p>
          </p:txBody>
        </p:sp>
        <p:sp>
          <p:nvSpPr>
            <p:cNvPr id="195629" name="Rectangle 45"/>
            <p:cNvSpPr>
              <a:spLocks noChangeArrowheads="1"/>
            </p:cNvSpPr>
            <p:nvPr/>
          </p:nvSpPr>
          <p:spPr bwMode="auto">
            <a:xfrm>
              <a:off x="847" y="1925"/>
              <a:ext cx="881" cy="218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결재진행문서</a:t>
              </a:r>
            </a:p>
          </p:txBody>
        </p:sp>
        <p:sp>
          <p:nvSpPr>
            <p:cNvPr id="195630" name="Rectangle 46"/>
            <p:cNvSpPr>
              <a:spLocks noChangeArrowheads="1"/>
            </p:cNvSpPr>
            <p:nvPr/>
          </p:nvSpPr>
          <p:spPr bwMode="auto">
            <a:xfrm>
              <a:off x="296" y="727"/>
              <a:ext cx="528" cy="1873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>
                  <a:latin typeface="Times New Roman" panose="02020603050405020304" pitchFamily="18" charset="0"/>
                  <a:ea typeface="조선일보명조"/>
                </a:rPr>
                <a:t>전자결재</a:t>
              </a:r>
            </a:p>
          </p:txBody>
        </p:sp>
        <p:sp>
          <p:nvSpPr>
            <p:cNvPr id="195631" name="Rectangle 47"/>
            <p:cNvSpPr>
              <a:spLocks noChangeArrowheads="1"/>
            </p:cNvSpPr>
            <p:nvPr/>
          </p:nvSpPr>
          <p:spPr bwMode="auto">
            <a:xfrm>
              <a:off x="847" y="2153"/>
              <a:ext cx="881" cy="218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>
                  <a:latin typeface="Times New Roman" panose="02020603050405020304" pitchFamily="18" charset="0"/>
                  <a:ea typeface="조선일보명조"/>
                </a:rPr>
                <a:t>결재반려문서</a:t>
              </a:r>
            </a:p>
          </p:txBody>
        </p:sp>
        <p:sp>
          <p:nvSpPr>
            <p:cNvPr id="195632" name="Rectangle 48"/>
            <p:cNvSpPr>
              <a:spLocks noChangeArrowheads="1"/>
            </p:cNvSpPr>
            <p:nvPr/>
          </p:nvSpPr>
          <p:spPr bwMode="auto">
            <a:xfrm>
              <a:off x="847" y="960"/>
              <a:ext cx="881" cy="226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 err="1" smtClean="0">
                  <a:latin typeface="Times New Roman" panose="02020603050405020304" pitchFamily="18" charset="0"/>
                  <a:ea typeface="조선일보명조"/>
                </a:rPr>
                <a:t>경유설정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195633" name="Rectangle 49"/>
            <p:cNvSpPr>
              <a:spLocks noChangeArrowheads="1"/>
            </p:cNvSpPr>
            <p:nvPr/>
          </p:nvSpPr>
          <p:spPr bwMode="auto">
            <a:xfrm>
              <a:off x="845" y="1447"/>
              <a:ext cx="883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>
                  <a:latin typeface="굴림체" panose="020B0609000101010101" pitchFamily="49" charset="-127"/>
                  <a:ea typeface="조선일보명조"/>
                </a:rPr>
                <a:t>승인대기문서</a:t>
              </a:r>
            </a:p>
          </p:txBody>
        </p:sp>
        <p:sp>
          <p:nvSpPr>
            <p:cNvPr id="195634" name="Rectangle 50"/>
            <p:cNvSpPr>
              <a:spLocks noChangeArrowheads="1"/>
            </p:cNvSpPr>
            <p:nvPr/>
          </p:nvSpPr>
          <p:spPr bwMode="auto">
            <a:xfrm>
              <a:off x="847" y="2386"/>
              <a:ext cx="881" cy="218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>
                  <a:latin typeface="Times New Roman" panose="02020603050405020304" pitchFamily="18" charset="0"/>
                  <a:ea typeface="조선일보명조"/>
                </a:rPr>
                <a:t>결재완료문서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828" y="1671"/>
              <a:ext cx="883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경유</a:t>
              </a:r>
              <a:r>
                <a:rPr lang="en-US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(</a:t>
              </a:r>
              <a:r>
                <a:rPr lang="ko-KR" altLang="en-US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협조</a:t>
              </a:r>
              <a:r>
                <a:rPr lang="en-US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)</a:t>
              </a:r>
              <a:r>
                <a:rPr lang="ko-KR" altLang="en-US" sz="1292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대기문서</a:t>
              </a:r>
              <a:endParaRPr lang="ko-KR" altLang="ko-KR" sz="1292" dirty="0">
                <a:solidFill>
                  <a:schemeClr val="bg1"/>
                </a:solidFill>
                <a:latin typeface="Times New Roman" panose="02020603050405020304" pitchFamily="18" charset="0"/>
                <a:ea typeface="굴림체" panose="020B0609000101010101" pitchFamily="49" charset="-127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830" y="1912"/>
              <a:ext cx="881" cy="218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92" dirty="0">
                  <a:solidFill>
                    <a:schemeClr val="bg1"/>
                  </a:solidFill>
                  <a:latin typeface="Times New Roman" panose="02020603050405020304" pitchFamily="18" charset="0"/>
                  <a:ea typeface="굴림체" panose="020B0609000101010101" pitchFamily="49" charset="-127"/>
                </a:rPr>
                <a:t>결재진행문서</a:t>
              </a:r>
            </a:p>
          </p:txBody>
        </p:sp>
        <p:sp>
          <p:nvSpPr>
            <p:cNvPr id="68" name="Rectangle 44"/>
            <p:cNvSpPr>
              <a:spLocks noChangeArrowheads="1"/>
            </p:cNvSpPr>
            <p:nvPr/>
          </p:nvSpPr>
          <p:spPr bwMode="auto">
            <a:xfrm>
              <a:off x="838" y="1665"/>
              <a:ext cx="883" cy="227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경유대기문서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69" name="Rectangle 45"/>
            <p:cNvSpPr>
              <a:spLocks noChangeArrowheads="1"/>
            </p:cNvSpPr>
            <p:nvPr/>
          </p:nvSpPr>
          <p:spPr bwMode="auto">
            <a:xfrm>
              <a:off x="840" y="1906"/>
              <a:ext cx="881" cy="218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ko-KR" sz="1200" dirty="0">
                  <a:latin typeface="Times New Roman" panose="02020603050405020304" pitchFamily="18" charset="0"/>
                  <a:ea typeface="조선일보명조"/>
                </a:rPr>
                <a:t>결재진행문서</a:t>
              </a:r>
            </a:p>
          </p:txBody>
        </p:sp>
      </p:grpSp>
      <p:cxnSp>
        <p:nvCxnSpPr>
          <p:cNvPr id="195648" name="AutoShape 64"/>
          <p:cNvCxnSpPr>
            <a:cxnSpLocks noChangeShapeType="1"/>
            <a:stCxn id="195604" idx="2"/>
            <a:endCxn id="195593" idx="0"/>
          </p:cNvCxnSpPr>
          <p:nvPr/>
        </p:nvCxnSpPr>
        <p:spPr bwMode="auto">
          <a:xfrm rot="5400000">
            <a:off x="4430591" y="1955557"/>
            <a:ext cx="199292" cy="73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49" name="Rectangle 65"/>
          <p:cNvSpPr>
            <a:spLocks noChangeArrowheads="1"/>
          </p:cNvSpPr>
          <p:nvPr/>
        </p:nvSpPr>
        <p:spPr bwMode="auto">
          <a:xfrm>
            <a:off x="4341935" y="5841023"/>
            <a:ext cx="1348154" cy="3121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304F50">
                <a:gamma/>
                <a:shade val="60000"/>
                <a:invGamma/>
              </a:srgbClr>
            </a:prstShdw>
          </a:effectLst>
          <a:extLst/>
        </p:spPr>
        <p:txBody>
          <a:bodyPr wrap="none" anchor="ctr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ko-KR" altLang="ko-KR" sz="1292" dirty="0">
              <a:solidFill>
                <a:schemeClr val="bg1"/>
              </a:solidFill>
              <a:latin typeface="Times New Roman" panose="02020603050405020304" pitchFamily="18" charset="0"/>
              <a:ea typeface="굴림체" panose="020B0609000101010101" pitchFamily="49" charset="-127"/>
            </a:endParaRPr>
          </a:p>
        </p:txBody>
      </p:sp>
      <p:grpSp>
        <p:nvGrpSpPr>
          <p:cNvPr id="195656" name="Group 72"/>
          <p:cNvGrpSpPr>
            <a:grpSpLocks/>
          </p:cNvGrpSpPr>
          <p:nvPr/>
        </p:nvGrpSpPr>
        <p:grpSpPr bwMode="auto">
          <a:xfrm>
            <a:off x="6276484" y="3292720"/>
            <a:ext cx="2270619" cy="1375078"/>
            <a:chOff x="4176" y="1968"/>
            <a:chExt cx="1488" cy="99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95638" name="Rectangle 54"/>
            <p:cNvSpPr>
              <a:spLocks noChangeArrowheads="1"/>
            </p:cNvSpPr>
            <p:nvPr/>
          </p:nvSpPr>
          <p:spPr bwMode="auto">
            <a:xfrm>
              <a:off x="4783" y="1968"/>
              <a:ext cx="881" cy="182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조선명조"/>
                  <a:ea typeface="조선일보명조"/>
                </a:rPr>
                <a:t>각 용도에 맞는</a:t>
              </a:r>
              <a:r>
                <a:rPr lang="en-US" altLang="ko-KR" sz="1200" dirty="0" smtClean="0">
                  <a:latin typeface="조선명조"/>
                  <a:ea typeface="조선일보명조"/>
                </a:rPr>
                <a:t>	</a:t>
              </a:r>
              <a:endParaRPr lang="ko-KR" altLang="ko-KR" sz="1200" dirty="0">
                <a:latin typeface="조선명조"/>
                <a:ea typeface="조선일보명조"/>
              </a:endParaRPr>
            </a:p>
          </p:txBody>
        </p:sp>
        <p:sp>
          <p:nvSpPr>
            <p:cNvPr id="195639" name="Rectangle 55"/>
            <p:cNvSpPr>
              <a:spLocks noChangeArrowheads="1"/>
            </p:cNvSpPr>
            <p:nvPr/>
          </p:nvSpPr>
          <p:spPr bwMode="auto">
            <a:xfrm>
              <a:off x="4781" y="2167"/>
              <a:ext cx="883" cy="183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굴림체" panose="020B0609000101010101" pitchFamily="49" charset="-127"/>
                  <a:ea typeface="조선일보명조"/>
                </a:rPr>
                <a:t>게시판</a:t>
              </a:r>
              <a:endParaRPr lang="ko-KR" altLang="ko-KR" sz="1200" dirty="0">
                <a:latin typeface="굴림체" panose="020B0609000101010101" pitchFamily="49" charset="-127"/>
                <a:ea typeface="조선일보명조"/>
              </a:endParaRPr>
            </a:p>
          </p:txBody>
        </p:sp>
        <p:sp>
          <p:nvSpPr>
            <p:cNvPr id="195640" name="Rectangle 56"/>
            <p:cNvSpPr>
              <a:spLocks noChangeArrowheads="1"/>
            </p:cNvSpPr>
            <p:nvPr/>
          </p:nvSpPr>
          <p:spPr bwMode="auto">
            <a:xfrm>
              <a:off x="4781" y="2367"/>
              <a:ext cx="883" cy="182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자체분</a:t>
              </a:r>
              <a:r>
                <a:rPr lang="ko-KR" altLang="en-US" sz="1200" dirty="0">
                  <a:latin typeface="Times New Roman" panose="02020603050405020304" pitchFamily="18" charset="0"/>
                  <a:ea typeface="조선일보명조"/>
                </a:rPr>
                <a:t>류</a:t>
              </a:r>
              <a:endParaRPr lang="ko-KR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  <p:sp>
          <p:nvSpPr>
            <p:cNvPr id="195643" name="Rectangle 59"/>
            <p:cNvSpPr>
              <a:spLocks noChangeArrowheads="1"/>
            </p:cNvSpPr>
            <p:nvPr/>
          </p:nvSpPr>
          <p:spPr bwMode="auto">
            <a:xfrm>
              <a:off x="4176" y="1968"/>
              <a:ext cx="583" cy="995"/>
            </a:xfrm>
            <a:prstGeom prst="rect">
              <a:avLst/>
            </a:prstGeom>
            <a:grpFill/>
            <a:ln>
              <a:noFill/>
            </a:ln>
            <a:effectLst>
              <a:prstShdw prst="shdw17" dist="17961" dir="2700000">
                <a:srgbClr val="304F50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ko-KR" altLang="en-US" sz="1200" dirty="0" smtClean="0">
                  <a:latin typeface="Times New Roman" panose="02020603050405020304" pitchFamily="18" charset="0"/>
                  <a:ea typeface="조선일보명조"/>
                </a:rPr>
                <a:t>게시판</a:t>
              </a:r>
              <a:endParaRPr lang="en-US" altLang="ko-KR" sz="1200" dirty="0">
                <a:latin typeface="Times New Roman" panose="02020603050405020304" pitchFamily="18" charset="0"/>
                <a:ea typeface="조선일보명조"/>
              </a:endParaRPr>
            </a:p>
          </p:txBody>
        </p:sp>
      </p:grpSp>
      <p:sp>
        <p:nvSpPr>
          <p:cNvPr id="195662" name="Rectangle 78"/>
          <p:cNvSpPr>
            <a:spLocks noChangeArrowheads="1"/>
          </p:cNvSpPr>
          <p:nvPr/>
        </p:nvSpPr>
        <p:spPr bwMode="auto">
          <a:xfrm>
            <a:off x="624254" y="615462"/>
            <a:ext cx="17315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돋움" panose="020B0600000101010101" pitchFamily="50" charset="-127"/>
                <a:ea typeface="조선일보명조"/>
              </a:rPr>
              <a:t>4. </a:t>
            </a:r>
            <a:r>
              <a:rPr lang="ko-KR" altLang="en-US" sz="1400" dirty="0">
                <a:latin typeface="돋움" panose="020B0600000101010101" pitchFamily="50" charset="-127"/>
                <a:ea typeface="조선일보명조"/>
              </a:rPr>
              <a:t>주요기능 구성도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03</a:t>
            </a:r>
            <a:endParaRPr lang="ko-KR" altLang="en-US" sz="1500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33628" y="175934"/>
            <a:ext cx="8903852" cy="307777"/>
            <a:chOff x="383500" y="175934"/>
            <a:chExt cx="8903852" cy="307777"/>
          </a:xfrm>
        </p:grpSpPr>
        <p:sp>
          <p:nvSpPr>
            <p:cNvPr id="62" name="직사각형 61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3500" y="175934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기능구현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 rot="5400000">
            <a:off x="4600059" y="2276002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04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27823" y="338335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추진일정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09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493836" y="1392116"/>
            <a:ext cx="1214803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latinLnBrk="0"/>
            <a:r>
              <a:rPr lang="ko-KR" altLang="en-US" sz="1400" dirty="0">
                <a:latin typeface="Times New Roman" panose="02020603050405020304" pitchFamily="18" charset="0"/>
                <a:ea typeface="조선일보명조"/>
              </a:rPr>
              <a:t>단계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1708638" y="1392116"/>
            <a:ext cx="2539512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수 행 업 무</a:t>
            </a: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8006862" y="1392116"/>
            <a:ext cx="628650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2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493836" y="1636835"/>
            <a:ext cx="1214803" cy="92562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준비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1708638" y="1636835"/>
            <a:ext cx="2539512" cy="3987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팀 </a:t>
            </a:r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구성</a:t>
            </a:r>
          </a:p>
        </p:txBody>
      </p:sp>
      <p:sp>
        <p:nvSpPr>
          <p:cNvPr id="321549" name="Rectangle 13"/>
          <p:cNvSpPr>
            <a:spLocks noChangeArrowheads="1"/>
          </p:cNvSpPr>
          <p:nvPr/>
        </p:nvSpPr>
        <p:spPr bwMode="auto">
          <a:xfrm>
            <a:off x="4248151" y="2015236"/>
            <a:ext cx="4387362" cy="5403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50" name="Rectangle 14"/>
          <p:cNvSpPr>
            <a:spLocks noChangeArrowheads="1"/>
          </p:cNvSpPr>
          <p:nvPr/>
        </p:nvSpPr>
        <p:spPr bwMode="auto">
          <a:xfrm>
            <a:off x="493836" y="2555631"/>
            <a:ext cx="1214803" cy="110050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설계</a:t>
            </a:r>
          </a:p>
        </p:txBody>
      </p: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1708638" y="2555631"/>
            <a:ext cx="2539512" cy="1831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endParaRPr lang="ko-KR" altLang="en-US" sz="923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21553" name="Rectangle 17"/>
          <p:cNvSpPr>
            <a:spLocks noChangeArrowheads="1"/>
          </p:cNvSpPr>
          <p:nvPr/>
        </p:nvSpPr>
        <p:spPr bwMode="auto">
          <a:xfrm>
            <a:off x="1708638" y="2563291"/>
            <a:ext cx="2539512" cy="3695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en-US" altLang="ko-KR" sz="1400" dirty="0" smtClean="0">
                <a:latin typeface="굴림체" panose="020B0609000101010101" pitchFamily="49" charset="-127"/>
                <a:ea typeface="조선일보명조"/>
              </a:rPr>
              <a:t>UI</a:t>
            </a:r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설계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54" name="Rectangle 18"/>
          <p:cNvSpPr>
            <a:spLocks noChangeArrowheads="1"/>
          </p:cNvSpPr>
          <p:nvPr/>
        </p:nvSpPr>
        <p:spPr bwMode="auto">
          <a:xfrm>
            <a:off x="4248151" y="2560019"/>
            <a:ext cx="4387362" cy="3619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55" name="Rectangle 19"/>
          <p:cNvSpPr>
            <a:spLocks noChangeArrowheads="1"/>
          </p:cNvSpPr>
          <p:nvPr/>
        </p:nvSpPr>
        <p:spPr bwMode="auto">
          <a:xfrm>
            <a:off x="1708638" y="2919047"/>
            <a:ext cx="2539512" cy="38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데이터베이스 설계</a:t>
            </a:r>
          </a:p>
        </p:txBody>
      </p:sp>
      <p:sp>
        <p:nvSpPr>
          <p:cNvPr id="321557" name="Rectangle 21"/>
          <p:cNvSpPr>
            <a:spLocks noChangeArrowheads="1"/>
          </p:cNvSpPr>
          <p:nvPr/>
        </p:nvSpPr>
        <p:spPr bwMode="auto">
          <a:xfrm>
            <a:off x="1708638" y="3288320"/>
            <a:ext cx="2539512" cy="36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클래스 설계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58" name="Rectangle 22"/>
          <p:cNvSpPr>
            <a:spLocks noChangeArrowheads="1"/>
          </p:cNvSpPr>
          <p:nvPr/>
        </p:nvSpPr>
        <p:spPr bwMode="auto">
          <a:xfrm>
            <a:off x="4248151" y="2932883"/>
            <a:ext cx="4387362" cy="356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493836" y="3656136"/>
            <a:ext cx="1214803" cy="73415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구축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auto">
          <a:xfrm>
            <a:off x="1708638" y="3656135"/>
            <a:ext cx="2539512" cy="7341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프로그램 코딩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auto">
          <a:xfrm>
            <a:off x="4245222" y="3674861"/>
            <a:ext cx="4387362" cy="7149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68" name="Rectangle 32"/>
          <p:cNvSpPr>
            <a:spLocks noChangeArrowheads="1"/>
          </p:cNvSpPr>
          <p:nvPr/>
        </p:nvSpPr>
        <p:spPr bwMode="auto">
          <a:xfrm>
            <a:off x="493836" y="4390292"/>
            <a:ext cx="1214803" cy="1101969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구현 및 테스트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77" name="Rectangle 41"/>
          <p:cNvSpPr>
            <a:spLocks noChangeArrowheads="1"/>
          </p:cNvSpPr>
          <p:nvPr/>
        </p:nvSpPr>
        <p:spPr bwMode="auto">
          <a:xfrm>
            <a:off x="1708638" y="4390293"/>
            <a:ext cx="2539512" cy="1114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구현 및 테스트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80" name="Rectangle 44"/>
          <p:cNvSpPr>
            <a:spLocks noChangeArrowheads="1"/>
          </p:cNvSpPr>
          <p:nvPr/>
        </p:nvSpPr>
        <p:spPr bwMode="auto">
          <a:xfrm>
            <a:off x="4248151" y="4417805"/>
            <a:ext cx="4387362" cy="10744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81" name="Rectangle 45"/>
          <p:cNvSpPr>
            <a:spLocks noChangeArrowheads="1"/>
          </p:cNvSpPr>
          <p:nvPr/>
        </p:nvSpPr>
        <p:spPr bwMode="auto">
          <a:xfrm>
            <a:off x="493836" y="5492261"/>
            <a:ext cx="1214803" cy="55098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400" dirty="0">
                <a:latin typeface="굴림체" panose="020B0609000101010101" pitchFamily="49" charset="-127"/>
                <a:ea typeface="조선일보명조"/>
              </a:rPr>
              <a:t>프로젝트 완료</a:t>
            </a:r>
          </a:p>
        </p:txBody>
      </p:sp>
      <p:sp>
        <p:nvSpPr>
          <p:cNvPr id="321582" name="Rectangle 46"/>
          <p:cNvSpPr>
            <a:spLocks noChangeArrowheads="1"/>
          </p:cNvSpPr>
          <p:nvPr/>
        </p:nvSpPr>
        <p:spPr bwMode="auto">
          <a:xfrm>
            <a:off x="1708638" y="5492261"/>
            <a:ext cx="2539512" cy="548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프로젝트 완료 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85" name="Rectangle 49"/>
          <p:cNvSpPr>
            <a:spLocks noChangeArrowheads="1"/>
          </p:cNvSpPr>
          <p:nvPr/>
        </p:nvSpPr>
        <p:spPr bwMode="auto">
          <a:xfrm>
            <a:off x="4248151" y="5675436"/>
            <a:ext cx="4387362" cy="18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87" name="Rectangle 51"/>
          <p:cNvSpPr>
            <a:spLocks noChangeArrowheads="1"/>
          </p:cNvSpPr>
          <p:nvPr/>
        </p:nvSpPr>
        <p:spPr bwMode="auto">
          <a:xfrm>
            <a:off x="4248151" y="5860074"/>
            <a:ext cx="4387362" cy="183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88" name="Rectangle 52"/>
          <p:cNvSpPr>
            <a:spLocks noChangeArrowheads="1"/>
          </p:cNvSpPr>
          <p:nvPr/>
        </p:nvSpPr>
        <p:spPr bwMode="auto">
          <a:xfrm>
            <a:off x="1708638" y="2030853"/>
            <a:ext cx="2539512" cy="526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latinLnBrk="0"/>
            <a:r>
              <a:rPr lang="ko-KR" altLang="en-US" sz="1400" dirty="0" smtClean="0">
                <a:latin typeface="굴림체" panose="020B0609000101010101" pitchFamily="49" charset="-127"/>
                <a:ea typeface="조선일보명조"/>
              </a:rPr>
              <a:t>프로젝트 계획 수립</a:t>
            </a:r>
            <a:endParaRPr lang="ko-KR" altLang="en-US" sz="1400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589" name="Rectangle 53"/>
          <p:cNvSpPr>
            <a:spLocks noChangeArrowheads="1"/>
          </p:cNvSpPr>
          <p:nvPr/>
        </p:nvSpPr>
        <p:spPr bwMode="auto">
          <a:xfrm>
            <a:off x="4232212" y="1661424"/>
            <a:ext cx="4387362" cy="362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94" name="Rectangle 58"/>
          <p:cNvSpPr>
            <a:spLocks noChangeArrowheads="1"/>
          </p:cNvSpPr>
          <p:nvPr/>
        </p:nvSpPr>
        <p:spPr bwMode="auto">
          <a:xfrm>
            <a:off x="4248151" y="3280757"/>
            <a:ext cx="4387362" cy="3753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ko-KR" altLang="en-US" sz="1662"/>
          </a:p>
        </p:txBody>
      </p:sp>
      <p:sp>
        <p:nvSpPr>
          <p:cNvPr id="321595" name="Line 59"/>
          <p:cNvSpPr>
            <a:spLocks noChangeShapeType="1"/>
          </p:cNvSpPr>
          <p:nvPr/>
        </p:nvSpPr>
        <p:spPr bwMode="auto">
          <a:xfrm>
            <a:off x="4875335" y="1636835"/>
            <a:ext cx="2931" cy="440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596" name="Line 60"/>
          <p:cNvSpPr>
            <a:spLocks noChangeShapeType="1"/>
          </p:cNvSpPr>
          <p:nvPr/>
        </p:nvSpPr>
        <p:spPr bwMode="auto">
          <a:xfrm>
            <a:off x="5503985" y="1636835"/>
            <a:ext cx="0" cy="440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597" name="Line 61"/>
          <p:cNvSpPr>
            <a:spLocks noChangeShapeType="1"/>
          </p:cNvSpPr>
          <p:nvPr/>
        </p:nvSpPr>
        <p:spPr bwMode="auto">
          <a:xfrm>
            <a:off x="6125308" y="1636835"/>
            <a:ext cx="2931" cy="440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598" name="Line 62"/>
          <p:cNvSpPr>
            <a:spLocks noChangeShapeType="1"/>
          </p:cNvSpPr>
          <p:nvPr/>
        </p:nvSpPr>
        <p:spPr bwMode="auto">
          <a:xfrm>
            <a:off x="6753959" y="1623647"/>
            <a:ext cx="2931" cy="44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599" name="Line 63"/>
          <p:cNvSpPr>
            <a:spLocks noChangeShapeType="1"/>
          </p:cNvSpPr>
          <p:nvPr/>
        </p:nvSpPr>
        <p:spPr bwMode="auto">
          <a:xfrm>
            <a:off x="7389935" y="1623647"/>
            <a:ext cx="2931" cy="44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00" name="Line 64"/>
          <p:cNvSpPr>
            <a:spLocks noChangeShapeType="1"/>
          </p:cNvSpPr>
          <p:nvPr/>
        </p:nvSpPr>
        <p:spPr bwMode="auto">
          <a:xfrm>
            <a:off x="8005397" y="1635370"/>
            <a:ext cx="1465" cy="44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01" name="Rectangle 65"/>
          <p:cNvSpPr>
            <a:spLocks noChangeArrowheads="1"/>
          </p:cNvSpPr>
          <p:nvPr/>
        </p:nvSpPr>
        <p:spPr bwMode="auto">
          <a:xfrm>
            <a:off x="4245222" y="2569481"/>
            <a:ext cx="2173347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02" name="Rectangle 66"/>
          <p:cNvSpPr>
            <a:spLocks noChangeArrowheads="1"/>
          </p:cNvSpPr>
          <p:nvPr/>
        </p:nvSpPr>
        <p:spPr bwMode="auto">
          <a:xfrm>
            <a:off x="4251693" y="2103341"/>
            <a:ext cx="817894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04" name="Rectangle 68"/>
          <p:cNvSpPr>
            <a:spLocks noChangeArrowheads="1"/>
          </p:cNvSpPr>
          <p:nvPr/>
        </p:nvSpPr>
        <p:spPr bwMode="auto">
          <a:xfrm>
            <a:off x="4251494" y="3845325"/>
            <a:ext cx="2167075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11" name="Rectangle 75"/>
          <p:cNvSpPr>
            <a:spLocks noChangeArrowheads="1"/>
          </p:cNvSpPr>
          <p:nvPr/>
        </p:nvSpPr>
        <p:spPr bwMode="auto">
          <a:xfrm>
            <a:off x="4260058" y="3301111"/>
            <a:ext cx="3552302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14" name="AutoShape 78"/>
          <p:cNvSpPr>
            <a:spLocks noChangeArrowheads="1"/>
          </p:cNvSpPr>
          <p:nvPr/>
        </p:nvSpPr>
        <p:spPr bwMode="auto">
          <a:xfrm flipV="1">
            <a:off x="4977141" y="1843183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23" name="Rectangle 87"/>
          <p:cNvSpPr>
            <a:spLocks noChangeArrowheads="1"/>
          </p:cNvSpPr>
          <p:nvPr/>
        </p:nvSpPr>
        <p:spPr bwMode="auto">
          <a:xfrm>
            <a:off x="4247417" y="1391976"/>
            <a:ext cx="627185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12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3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4" name="Rectangle 88"/>
          <p:cNvSpPr>
            <a:spLocks noChangeArrowheads="1"/>
          </p:cNvSpPr>
          <p:nvPr/>
        </p:nvSpPr>
        <p:spPr bwMode="auto">
          <a:xfrm>
            <a:off x="4875335" y="1392116"/>
            <a:ext cx="628650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12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4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5" name="Rectangle 89"/>
          <p:cNvSpPr>
            <a:spLocks noChangeArrowheads="1"/>
          </p:cNvSpPr>
          <p:nvPr/>
        </p:nvSpPr>
        <p:spPr bwMode="auto">
          <a:xfrm>
            <a:off x="5503985" y="1392116"/>
            <a:ext cx="625720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6" name="Rectangle 90"/>
          <p:cNvSpPr>
            <a:spLocks noChangeArrowheads="1"/>
          </p:cNvSpPr>
          <p:nvPr/>
        </p:nvSpPr>
        <p:spPr bwMode="auto">
          <a:xfrm>
            <a:off x="6128239" y="1392116"/>
            <a:ext cx="628650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2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7" name="Rectangle 91"/>
          <p:cNvSpPr>
            <a:spLocks noChangeArrowheads="1"/>
          </p:cNvSpPr>
          <p:nvPr/>
        </p:nvSpPr>
        <p:spPr bwMode="auto">
          <a:xfrm>
            <a:off x="6756889" y="1389185"/>
            <a:ext cx="625719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3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8" name="Rectangle 92"/>
          <p:cNvSpPr>
            <a:spLocks noChangeArrowheads="1"/>
          </p:cNvSpPr>
          <p:nvPr/>
        </p:nvSpPr>
        <p:spPr bwMode="auto">
          <a:xfrm>
            <a:off x="7382608" y="1389185"/>
            <a:ext cx="628650" cy="244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33231" tIns="33231" rIns="33231" bIns="33231" anchor="ctr"/>
          <a:lstStyle/>
          <a:p>
            <a:pPr latinLnBrk="0"/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1</a:t>
            </a:r>
            <a:r>
              <a:rPr lang="ko-KR" altLang="en-US" sz="1108" dirty="0" smtClean="0">
                <a:latin typeface="굴림체" panose="020B0609000101010101" pitchFamily="49" charset="-127"/>
                <a:ea typeface="조선일보명조"/>
              </a:rPr>
              <a:t>월</a:t>
            </a:r>
            <a:r>
              <a:rPr lang="en-US" altLang="ko-KR" sz="1108" dirty="0" smtClean="0">
                <a:latin typeface="굴림체" panose="020B0609000101010101" pitchFamily="49" charset="-127"/>
                <a:ea typeface="조선일보명조"/>
              </a:rPr>
              <a:t>4</a:t>
            </a:r>
            <a:r>
              <a:rPr lang="ko-KR" altLang="en-US" sz="1108" dirty="0">
                <a:latin typeface="굴림체" panose="020B0609000101010101" pitchFamily="49" charset="-127"/>
                <a:ea typeface="조선일보명조"/>
              </a:rPr>
              <a:t>주</a:t>
            </a:r>
            <a:endParaRPr lang="en-US" altLang="ko-KR" sz="1108" dirty="0">
              <a:latin typeface="굴림체" panose="020B0609000101010101" pitchFamily="49" charset="-127"/>
              <a:ea typeface="조선일보명조"/>
            </a:endParaRPr>
          </a:p>
        </p:txBody>
      </p:sp>
      <p:sp>
        <p:nvSpPr>
          <p:cNvPr id="321629" name="Rectangle 93"/>
          <p:cNvSpPr>
            <a:spLocks noChangeArrowheads="1"/>
          </p:cNvSpPr>
          <p:nvPr/>
        </p:nvSpPr>
        <p:spPr bwMode="auto">
          <a:xfrm>
            <a:off x="4251494" y="1678356"/>
            <a:ext cx="733014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30" name="Rectangle 94"/>
          <p:cNvSpPr>
            <a:spLocks noChangeArrowheads="1"/>
          </p:cNvSpPr>
          <p:nvPr/>
        </p:nvSpPr>
        <p:spPr bwMode="auto">
          <a:xfrm>
            <a:off x="4259874" y="2938746"/>
            <a:ext cx="2832406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31" name="Rectangle 95"/>
          <p:cNvSpPr>
            <a:spLocks noChangeArrowheads="1"/>
          </p:cNvSpPr>
          <p:nvPr/>
        </p:nvSpPr>
        <p:spPr bwMode="auto">
          <a:xfrm>
            <a:off x="4257765" y="5608589"/>
            <a:ext cx="4268575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34" name="Rectangle 98"/>
          <p:cNvSpPr>
            <a:spLocks noChangeArrowheads="1"/>
          </p:cNvSpPr>
          <p:nvPr/>
        </p:nvSpPr>
        <p:spPr bwMode="auto">
          <a:xfrm>
            <a:off x="4256299" y="4778545"/>
            <a:ext cx="4270041" cy="348109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321640" name="Rectangle 104"/>
          <p:cNvSpPr>
            <a:spLocks noChangeArrowheads="1"/>
          </p:cNvSpPr>
          <p:nvPr/>
        </p:nvSpPr>
        <p:spPr bwMode="auto">
          <a:xfrm>
            <a:off x="934915" y="615462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돋움" panose="020B0600000101010101" pitchFamily="50" charset="-127"/>
                <a:ea typeface="조선일보명조"/>
              </a:rPr>
              <a:t>추진일정</a:t>
            </a:r>
            <a:endParaRPr lang="ko-KR" altLang="en-US" sz="1400" dirty="0">
              <a:latin typeface="돋움" panose="020B0600000101010101" pitchFamily="50" charset="-127"/>
              <a:ea typeface="조선일보명조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04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76064" y="175934"/>
            <a:ext cx="8676456" cy="323165"/>
            <a:chOff x="383500" y="175934"/>
            <a:chExt cx="8903852" cy="323165"/>
          </a:xfrm>
        </p:grpSpPr>
        <p:sp>
          <p:nvSpPr>
            <p:cNvPr id="103" name="직사각형 102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3500" y="175934"/>
              <a:ext cx="5629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일정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 rot="5400000">
            <a:off x="4600059" y="2248813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07" name="AutoShape 78"/>
          <p:cNvSpPr>
            <a:spLocks noChangeArrowheads="1"/>
          </p:cNvSpPr>
          <p:nvPr/>
        </p:nvSpPr>
        <p:spPr bwMode="auto">
          <a:xfrm flipV="1">
            <a:off x="6307108" y="2320395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108" name="AutoShape 78"/>
          <p:cNvSpPr>
            <a:spLocks noChangeArrowheads="1"/>
          </p:cNvSpPr>
          <p:nvPr/>
        </p:nvSpPr>
        <p:spPr bwMode="auto">
          <a:xfrm flipV="1">
            <a:off x="6999873" y="2704698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109" name="AutoShape 78"/>
          <p:cNvSpPr>
            <a:spLocks noChangeArrowheads="1"/>
          </p:cNvSpPr>
          <p:nvPr/>
        </p:nvSpPr>
        <p:spPr bwMode="auto">
          <a:xfrm flipV="1">
            <a:off x="7704038" y="3057152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110" name="AutoShape 78"/>
          <p:cNvSpPr>
            <a:spLocks noChangeArrowheads="1"/>
          </p:cNvSpPr>
          <p:nvPr/>
        </p:nvSpPr>
        <p:spPr bwMode="auto">
          <a:xfrm flipV="1">
            <a:off x="6320117" y="3683526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111" name="AutoShape 78"/>
          <p:cNvSpPr>
            <a:spLocks noChangeArrowheads="1"/>
          </p:cNvSpPr>
          <p:nvPr/>
        </p:nvSpPr>
        <p:spPr bwMode="auto">
          <a:xfrm flipV="1">
            <a:off x="8441260" y="5431519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  <p:sp>
        <p:nvSpPr>
          <p:cNvPr id="112" name="AutoShape 78"/>
          <p:cNvSpPr>
            <a:spLocks noChangeArrowheads="1"/>
          </p:cNvSpPr>
          <p:nvPr/>
        </p:nvSpPr>
        <p:spPr bwMode="auto">
          <a:xfrm flipV="1">
            <a:off x="8414881" y="4499132"/>
            <a:ext cx="237571" cy="2539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42413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05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27823" y="338335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개발환경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71790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05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3628" y="175934"/>
            <a:ext cx="8903852" cy="323165"/>
            <a:chOff x="383500" y="175934"/>
            <a:chExt cx="8903852" cy="323165"/>
          </a:xfrm>
        </p:grpSpPr>
        <p:sp>
          <p:nvSpPr>
            <p:cNvPr id="15" name="직사각형 14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500" y="175934"/>
              <a:ext cx="100380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개발환경 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8" y="822441"/>
            <a:ext cx="3239699" cy="1797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639119"/>
            <a:ext cx="3258173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24021"/>
            <a:ext cx="3456384" cy="1780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42" y="2604562"/>
            <a:ext cx="3421262" cy="1895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2" y="4477444"/>
            <a:ext cx="3265523" cy="18882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0037"/>
            <a:ext cx="3456384" cy="18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06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52618" y="338335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Q&amp;A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" y="188640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-252536" y="1664616"/>
            <a:ext cx="477516" cy="3528768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764704" y="100701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55817"/>
            <a:ext cx="875350" cy="8932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15066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조원소개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3808" y="2058951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07904" y="216110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정현태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01716" y="3255846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4358067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01716" y="4371408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9632" y="3264606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2762" y="5385867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46177" y="5364512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9672" y="351319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이윤성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60032" y="34917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박정연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47664" y="457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박진우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55799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최홍석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0032" y="45718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백두산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55172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7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1129444" y="3308856"/>
            <a:ext cx="1491037" cy="2734620"/>
            <a:chOff x="6530044" y="3383358"/>
            <a:chExt cx="1491037" cy="2734620"/>
          </a:xfrm>
        </p:grpSpPr>
        <p:sp>
          <p:nvSpPr>
            <p:cNvPr id="12" name="TextBox 11"/>
            <p:cNvSpPr txBox="1"/>
            <p:nvPr/>
          </p:nvSpPr>
          <p:spPr>
            <a:xfrm>
              <a:off x="6602103" y="3383358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기획의도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rot="5400000">
              <a:off x="6530044" y="3383358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02103" y="3868727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유사사이트분석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0" name="직각 삼각형 29"/>
            <p:cNvSpPr/>
            <p:nvPr/>
          </p:nvSpPr>
          <p:spPr>
            <a:xfrm rot="5400000">
              <a:off x="6530044" y="3868727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02103" y="4354096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구현기능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5400000">
              <a:off x="6530044" y="4354096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02103" y="4839465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개발환경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6" name="직각 삼각형 35"/>
            <p:cNvSpPr/>
            <p:nvPr/>
          </p:nvSpPr>
          <p:spPr>
            <a:xfrm rot="5400000">
              <a:off x="6530044" y="4839465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02103" y="5324834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역할분담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9" name="직각 삼각형 38"/>
            <p:cNvSpPr/>
            <p:nvPr/>
          </p:nvSpPr>
          <p:spPr>
            <a:xfrm rot="5400000">
              <a:off x="6530044" y="5324834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02103" y="5810201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Q&amp;A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5400000">
              <a:off x="6530044" y="5810201"/>
              <a:ext cx="108000" cy="108000"/>
            </a:xfrm>
            <a:prstGeom prst="rtTriangle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24242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2723" y="25649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index</a:t>
            </a:r>
            <a:endParaRPr lang="ko-KR" altLang="en-US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180528" y="2612018"/>
            <a:ext cx="3600400" cy="27510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5400000">
            <a:off x="4528051" y="-459194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9571" y="2887123"/>
            <a:ext cx="1500909" cy="397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55817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01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08586" y="338335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기획의도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5400000">
            <a:off x="4528051" y="-459194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55817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01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188640"/>
            <a:ext cx="8903852" cy="323165"/>
            <a:chOff x="383500" y="175934"/>
            <a:chExt cx="8903852" cy="323165"/>
          </a:xfrm>
        </p:grpSpPr>
        <p:sp>
          <p:nvSpPr>
            <p:cNvPr id="6" name="직사각형 5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3500" y="175934"/>
              <a:ext cx="9412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기획의도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66120" y="322842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정확한 업무처리요구</a:t>
            </a:r>
            <a:endParaRPr lang="ko-KR" altLang="en-US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7421" y="3204400"/>
            <a:ext cx="360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새로운 업무처리 방식의 형성</a:t>
            </a:r>
            <a:endParaRPr lang="ko-KR" altLang="en-US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34016" y="1161879"/>
            <a:ext cx="1085525" cy="322905"/>
            <a:chOff x="611560" y="1032940"/>
            <a:chExt cx="485156" cy="322905"/>
          </a:xfrm>
        </p:grpSpPr>
        <p:sp>
          <p:nvSpPr>
            <p:cNvPr id="15" name="직사각형 14"/>
            <p:cNvSpPr/>
            <p:nvPr/>
          </p:nvSpPr>
          <p:spPr>
            <a:xfrm>
              <a:off x="698952" y="1048068"/>
              <a:ext cx="3977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그룹웨어</a:t>
              </a:r>
              <a:endParaRPr lang="en-US" altLang="ko-KR" sz="14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1560" y="1032940"/>
              <a:ext cx="79061" cy="295062"/>
            </a:xfrm>
            <a:prstGeom prst="rect">
              <a:avLst/>
            </a:prstGeom>
            <a:solidFill>
              <a:srgbClr val="49A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953480" y="2915209"/>
            <a:ext cx="1266592" cy="1027583"/>
            <a:chOff x="4985554" y="1997978"/>
            <a:chExt cx="1178492" cy="1080000"/>
          </a:xfrm>
        </p:grpSpPr>
        <p:sp>
          <p:nvSpPr>
            <p:cNvPr id="25" name="타원 24"/>
            <p:cNvSpPr/>
            <p:nvPr/>
          </p:nvSpPr>
          <p:spPr>
            <a:xfrm>
              <a:off x="4985554" y="1997978"/>
              <a:ext cx="1080000" cy="1080000"/>
            </a:xfrm>
            <a:prstGeom prst="ellipse">
              <a:avLst/>
            </a:prstGeom>
            <a:noFill/>
            <a:ln w="44450">
              <a:solidFill>
                <a:srgbClr val="49A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75286" y="2321954"/>
              <a:ext cx="1088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rgbClr val="424242"/>
                  </a:solidFill>
                  <a:ea typeface="조선일보명조" pitchFamily="18" charset="-127"/>
                </a:rPr>
                <a:t>그룹웨어</a:t>
              </a:r>
              <a:endParaRPr lang="ko-KR" altLang="en-US" b="1" dirty="0"/>
            </a:p>
          </p:txBody>
        </p:sp>
      </p:grpSp>
      <p:sp>
        <p:nvSpPr>
          <p:cNvPr id="31" name="순서도: 추출 30"/>
          <p:cNvSpPr/>
          <p:nvPr/>
        </p:nvSpPr>
        <p:spPr>
          <a:xfrm rot="5400000">
            <a:off x="5251971" y="3377334"/>
            <a:ext cx="183551" cy="103333"/>
          </a:xfrm>
          <a:prstGeom prst="flowChartExtra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0323" y="1446826"/>
            <a:ext cx="4049789" cy="80710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추출 37"/>
          <p:cNvSpPr/>
          <p:nvPr/>
        </p:nvSpPr>
        <p:spPr>
          <a:xfrm rot="5400000">
            <a:off x="3636470" y="3377334"/>
            <a:ext cx="183551" cy="103333"/>
          </a:xfrm>
          <a:prstGeom prst="flowChartExtra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493744" y="1543403"/>
            <a:ext cx="3921972" cy="613953"/>
            <a:chOff x="575535" y="1178608"/>
            <a:chExt cx="3472258" cy="613953"/>
          </a:xfrm>
        </p:grpSpPr>
        <p:sp>
          <p:nvSpPr>
            <p:cNvPr id="17" name="직사각형 16"/>
            <p:cNvSpPr/>
            <p:nvPr/>
          </p:nvSpPr>
          <p:spPr>
            <a:xfrm>
              <a:off x="575535" y="1178608"/>
              <a:ext cx="11001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업무시간단축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21821" y="1191997"/>
              <a:ext cx="7879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비용절감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9495" y="1484784"/>
              <a:ext cx="1510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업무자료</a:t>
              </a:r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증빙</a:t>
              </a:r>
              <a:r>
                <a:rPr lang="en-US" altLang="ko-KR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.</a:t>
              </a:r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보관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24372" y="1484784"/>
              <a:ext cx="9440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시스템관리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39011" y="1191997"/>
              <a:ext cx="13087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정확한 의사결정</a:t>
              </a:r>
              <a:endParaRPr lang="ko-KR" altLang="en-US" sz="14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462220" y="5169442"/>
            <a:ext cx="5953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효율적인 </a:t>
            </a:r>
            <a:r>
              <a:rPr lang="ko-KR" altLang="en-US" sz="16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업무 진행을 </a:t>
            </a:r>
            <a:r>
              <a:rPr lang="ko-KR" altLang="en-US" sz="16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위한 </a:t>
            </a:r>
            <a:r>
              <a:rPr lang="ko-KR" altLang="en-US" sz="16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기업 내 </a:t>
            </a:r>
            <a:r>
              <a:rPr lang="ko-KR" altLang="en-US" sz="16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사무전산시스템</a:t>
            </a:r>
            <a:endParaRPr lang="ko-KR" altLang="en-US" sz="16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93743" y="4782750"/>
            <a:ext cx="6894681" cy="1152128"/>
          </a:xfrm>
          <a:prstGeom prst="round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572000" y="4112577"/>
            <a:ext cx="0" cy="468551"/>
          </a:xfrm>
          <a:prstGeom prst="straightConnector1">
            <a:avLst/>
          </a:prstGeom>
          <a:ln w="22225">
            <a:solidFill>
              <a:srgbClr val="49ACE5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02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72808" y="3383358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유사사이트분석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0" y="68206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02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3628" y="175934"/>
            <a:ext cx="8903852" cy="323165"/>
            <a:chOff x="383500" y="175934"/>
            <a:chExt cx="8903852" cy="323165"/>
          </a:xfrm>
        </p:grpSpPr>
        <p:sp>
          <p:nvSpPr>
            <p:cNvPr id="15" name="직사각형 14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500" y="175934"/>
              <a:ext cx="15953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err="1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유사사이트</a:t>
              </a:r>
              <a:r>
                <a:rPr lang="ko-KR" altLang="en-US" sz="15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 분석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340247" y="1090444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600" b="1" dirty="0" smtClean="0"/>
              <a:t>HIWORKS</a:t>
            </a:r>
            <a:endParaRPr lang="ko-KR" altLang="en-US" sz="16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31631"/>
            <a:ext cx="2232248" cy="14970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09782" y="5096850"/>
            <a:ext cx="2222058" cy="142161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023956"/>
            <a:ext cx="2232248" cy="153796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47040" y="1538426"/>
            <a:ext cx="5970945" cy="58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시장점유율 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1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위 </a:t>
            </a:r>
            <a:endParaRPr lang="en-US" altLang="ko-KR" sz="1600" b="1" dirty="0" smtClean="0">
              <a:solidFill>
                <a:srgbClr val="424242"/>
              </a:solidFill>
              <a:ea typeface="조선일보명조" pitchFamily="18" charset="-127"/>
            </a:endParaRPr>
          </a:p>
          <a:p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인사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,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업무관리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,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메신저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,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메일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 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등 다양한 기능을 제공</a:t>
            </a:r>
            <a:endParaRPr lang="ko-KR" altLang="en-US" sz="1600" b="1" dirty="0">
              <a:solidFill>
                <a:srgbClr val="42424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73747" y="3183753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600" b="1" dirty="0" smtClean="0"/>
              <a:t>SHAREPOINT</a:t>
            </a:r>
            <a:endParaRPr lang="ko-KR" altLang="en-US" sz="1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635895" y="3665658"/>
            <a:ext cx="5970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블로그를 보는 듯한  </a:t>
            </a:r>
            <a:r>
              <a:rPr lang="ko-KR" altLang="en-US" sz="1600" b="1" dirty="0" err="1" smtClean="0">
                <a:solidFill>
                  <a:srgbClr val="424242"/>
                </a:solidFill>
                <a:ea typeface="조선일보명조" pitchFamily="18" charset="-127"/>
              </a:rPr>
              <a:t>가독성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 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좋은 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메인 화면</a:t>
            </a:r>
            <a:endParaRPr lang="ko-KR" altLang="en-US" sz="1600" b="1" dirty="0">
              <a:solidFill>
                <a:srgbClr val="42424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3747" y="5272558"/>
            <a:ext cx="14643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600" b="1" dirty="0" smtClean="0"/>
              <a:t>COVISION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3647040" y="5765152"/>
            <a:ext cx="5970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결재 단계 세부적 표현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 </a:t>
            </a:r>
            <a:r>
              <a:rPr lang="en-US" altLang="ko-KR" sz="1600" b="1" dirty="0" smtClean="0">
                <a:solidFill>
                  <a:srgbClr val="424242"/>
                </a:solidFill>
                <a:ea typeface="조선일보명조" pitchFamily="18" charset="-127"/>
              </a:rPr>
              <a:t>&amp; </a:t>
            </a:r>
            <a:r>
              <a:rPr lang="ko-KR" altLang="en-US" sz="1600" b="1" dirty="0" smtClean="0">
                <a:solidFill>
                  <a:srgbClr val="424242"/>
                </a:solidFill>
                <a:ea typeface="조선일보명조" pitchFamily="18" charset="-127"/>
              </a:rPr>
              <a:t>상관관계로 상태를 표현</a:t>
            </a:r>
            <a:endParaRPr lang="ko-KR" altLang="en-US" sz="1600" b="1" dirty="0">
              <a:solidFill>
                <a:srgbClr val="424242"/>
              </a:solidFill>
            </a:endParaRPr>
          </a:p>
        </p:txBody>
      </p:sp>
      <p:sp>
        <p:nvSpPr>
          <p:cNvPr id="30" name="순서도: 추출 29"/>
          <p:cNvSpPr/>
          <p:nvPr/>
        </p:nvSpPr>
        <p:spPr>
          <a:xfrm rot="5400000">
            <a:off x="3451771" y="1668909"/>
            <a:ext cx="183551" cy="103333"/>
          </a:xfrm>
          <a:prstGeom prst="flowChartExtra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추출 30"/>
          <p:cNvSpPr/>
          <p:nvPr/>
        </p:nvSpPr>
        <p:spPr>
          <a:xfrm rot="5400000">
            <a:off x="3492454" y="3789613"/>
            <a:ext cx="183551" cy="103333"/>
          </a:xfrm>
          <a:prstGeom prst="flowChartExtra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추출 31"/>
          <p:cNvSpPr/>
          <p:nvPr/>
        </p:nvSpPr>
        <p:spPr>
          <a:xfrm rot="5400000">
            <a:off x="3492454" y="5917381"/>
            <a:ext cx="183551" cy="103333"/>
          </a:xfrm>
          <a:prstGeom prst="flowChartExtra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665" y="193500"/>
            <a:ext cx="463879" cy="288032"/>
          </a:xfrm>
          <a:prstGeom prst="re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02</a:t>
            </a:r>
            <a:endParaRPr lang="ko-KR" altLang="en-US" sz="15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3628" y="175934"/>
            <a:ext cx="8903852" cy="323165"/>
            <a:chOff x="383500" y="175934"/>
            <a:chExt cx="8903852" cy="323165"/>
          </a:xfrm>
        </p:grpSpPr>
        <p:sp>
          <p:nvSpPr>
            <p:cNvPr id="15" name="직사각형 14"/>
            <p:cNvSpPr/>
            <p:nvPr/>
          </p:nvSpPr>
          <p:spPr>
            <a:xfrm>
              <a:off x="383500" y="193500"/>
              <a:ext cx="8903852" cy="288032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500" y="175934"/>
              <a:ext cx="251543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 smtClean="0">
                  <a:solidFill>
                    <a:srgbClr val="424242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유사 사이트 분석 및 지향점</a:t>
              </a:r>
              <a:endParaRPr lang="ko-KR" altLang="en-US" sz="1500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</p:grpSp>
      <p:sp>
        <p:nvSpPr>
          <p:cNvPr id="30" name="순서도: 추출 29"/>
          <p:cNvSpPr/>
          <p:nvPr/>
        </p:nvSpPr>
        <p:spPr>
          <a:xfrm rot="5400000">
            <a:off x="643459" y="1236861"/>
            <a:ext cx="183551" cy="103333"/>
          </a:xfrm>
          <a:prstGeom prst="flowChartExtra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9612" y="3645024"/>
            <a:ext cx="6840760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440197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모든 장점을 취합하기 보다는 트렌드에 맞추면서 단순한 그룹웨어를 만드는 것이 목표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00645" y="1196752"/>
            <a:ext cx="6840760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184482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무겁고 </a:t>
            </a:r>
            <a:r>
              <a:rPr lang="ko-KR" altLang="en-US" b="1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가독성</a:t>
            </a:r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낮은 그룹웨어 보다 </a:t>
            </a:r>
            <a:r>
              <a:rPr lang="ko-KR" altLang="en-US" b="1" dirty="0" err="1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가독성</a:t>
            </a:r>
            <a:r>
              <a:rPr lang="en-US" altLang="ko-KR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</a:t>
            </a:r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b="1" dirty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속</a:t>
            </a:r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도</a:t>
            </a:r>
            <a:r>
              <a:rPr lang="en-US" altLang="ko-KR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현재 추세 반영까지 챙긴 그룹웨어의 필요성 대두</a:t>
            </a:r>
            <a:endParaRPr lang="ko-KR" altLang="en-US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643459" y="3717606"/>
            <a:ext cx="183551" cy="103333"/>
          </a:xfrm>
          <a:prstGeom prst="flowChartExtract">
            <a:avLst/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71600" y="2796759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49AC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03</a:t>
            </a:r>
            <a:endParaRPr lang="ko-KR" altLang="en-US" sz="3000" b="1" dirty="0">
              <a:solidFill>
                <a:srgbClr val="49ACE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1600" y="3350757"/>
            <a:ext cx="1847575" cy="35072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4467" y="338335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42424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기능 구현</a:t>
            </a:r>
            <a:endParaRPr lang="ko-KR" altLang="en-US" sz="2000" b="1" dirty="0">
              <a:solidFill>
                <a:srgbClr val="424242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5400000">
            <a:off x="4554643" y="2275551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5400000">
            <a:off x="4591267" y="-4564757"/>
            <a:ext cx="44818" cy="9173944"/>
          </a:xfrm>
          <a:prstGeom prst="roundRect">
            <a:avLst>
              <a:gd name="adj" fmla="val 47227"/>
            </a:avLst>
          </a:prstGeom>
          <a:solidFill>
            <a:srgbClr val="49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ACE5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" y="44624"/>
            <a:ext cx="875350" cy="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350</Words>
  <Application>Microsoft Office PowerPoint</Application>
  <PresentationFormat>화면 슬라이드 쇼(4:3)</PresentationFormat>
  <Paragraphs>194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sogang</dc:creator>
  <cp:lastModifiedBy>Road</cp:lastModifiedBy>
  <cp:revision>150</cp:revision>
  <dcterms:created xsi:type="dcterms:W3CDTF">2012-12-02T10:10:57Z</dcterms:created>
  <dcterms:modified xsi:type="dcterms:W3CDTF">2020-03-09T22:14:47Z</dcterms:modified>
</cp:coreProperties>
</file>