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id:18708239-715c-47b3-8db6-81bc6df24f5e"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id:68bbc446-f046-4df6-b1ed-ba11681a742a" TargetMode="External" /><Relationship Id="rId3" Type="http://schemas.openxmlformats.org/officeDocument/2006/relationships/hyperlink" Target="id:19d7a9ab-1f71-4812-84b9-a9624e6c40e1" TargetMode="External" /><Relationship Id="rId4" Type="http://schemas.openxmlformats.org/officeDocument/2006/relationships/hyperlink" Target="id:5858d065-e920-48c1-9b26-f3fc071a9bf2" TargetMode="External" /><Relationship Id="rId5" Type="http://schemas.openxmlformats.org/officeDocument/2006/relationships/hyperlink" Target="id:216535ed-b19c-42d8-af06-119f9c5f421f" TargetMode="External" /><Relationship Id="rId6" Type="http://schemas.openxmlformats.org/officeDocument/2006/relationships/hyperlink" Target="id:027687ec-a1ba-4d7d-8c56-de4e17cc6e1d"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id:216535ed-b19c-42d8-af06-119f9c5f421f"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id:8c4d5b4c-4f13-48ae-a4af-13c3d5cbc11e" TargetMode="External" /><Relationship Id="rId3" Type="http://schemas.openxmlformats.org/officeDocument/2006/relationships/hyperlink" Target="id:61be9235-539c-4b30-83af-5bc06bbced35" TargetMode="External" /><Relationship Id="rId4" Type="http://schemas.openxmlformats.org/officeDocument/2006/relationships/hyperlink" Target="id:19d7a9ab-1f71-4812-84b9-a9624e6c40e1"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id:19d7a9ab-1f71-4812-84b9-a9624e6c40e1" TargetMode="External" /><Relationship Id="rId3" Type="http://schemas.openxmlformats.org/officeDocument/2006/relationships/hyperlink" Target="id:61be9235-539c-4b30-83af-5bc06bbced35" TargetMode="External" /><Relationship Id="rId4" Type="http://schemas.openxmlformats.org/officeDocument/2006/relationships/hyperlink" Target="id:ab571a54-a9df-4c41-8c7b-8f100aabd574"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id:8c4d5b4c-4f13-48ae-a4af-13c3d5cbc11e" TargetMode="External" /><Relationship Id="rId3" Type="http://schemas.openxmlformats.org/officeDocument/2006/relationships/hyperlink" Target="id:0fc81ef8-f433-4a84-95b6-9a0b19a48b73"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id:8c4d5b4c-4f13-48ae-a4af-13c3d5cbc11e" TargetMode="External" /><Relationship Id="rId3" Type="http://schemas.openxmlformats.org/officeDocument/2006/relationships/hyperlink" Target="id:027687ec-a1ba-4d7d-8c56-de4e17cc6e1d"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Annotating,</a:t>
            </a:r>
            <a:r>
              <a:rPr/>
              <a:t> </a:t>
            </a:r>
            <a:r>
              <a:rPr/>
              <a:t>Tracking,</a:t>
            </a:r>
            <a:r>
              <a:rPr/>
              <a:t> </a:t>
            </a:r>
            <a:r>
              <a:rPr/>
              <a:t>and</a:t>
            </a:r>
            <a:r>
              <a:rPr/>
              <a:t> </a:t>
            </a:r>
            <a:r>
              <a:rPr/>
              <a:t>Protecting</a:t>
            </a:r>
            <a:r>
              <a:rPr/>
              <a:t> </a:t>
            </a:r>
            <a:r>
              <a:rPr/>
              <a:t>Cryptographic</a:t>
            </a:r>
            <a:r>
              <a:rPr/>
              <a:t> </a:t>
            </a:r>
            <a:r>
              <a:rPr/>
              <a:t>Secrets</a:t>
            </a:r>
            <a:r>
              <a:rPr/>
              <a:t> </a:t>
            </a:r>
            <a:r>
              <a:rPr/>
              <a:t>with</a:t>
            </a:r>
            <a:r>
              <a:rPr/>
              <a:t> </a:t>
            </a:r>
            <a:r>
              <a:rPr/>
              <a:t>CryptoMPK</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Dinh</a:t>
            </a:r>
            <a:r>
              <a:rPr/>
              <a:t> </a:t>
            </a:r>
            <a:r>
              <a:rPr/>
              <a:t>Duy</a:t>
            </a:r>
            <a:r>
              <a:rPr/>
              <a:t> </a:t>
            </a:r>
            <a:r>
              <a:rPr/>
              <a:t>Kha</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For functions that (1) contains memory allocations and (2), could be either sensitive or non-sensitive, depending on the calling context, there must be multiple versions of the function for each context. This is because inside those functions, the permissions for each instructions could be different on each calling context (the parameters for the functions). The paper duplicate all of such functions, each with different security permissions, and insert them to the original calling context.</a:t>
            </a:r>
          </a:p>
          <a:p>
            <a:pPr lvl="0" marL="0" indent="0">
              <a:buNone/>
            </a:pPr>
            <a:r>
              <a:rPr/>
              <a:t>Moreover, to reduce the number of duplicated functions, the paper compare the signature of the calling context, and merge duplicated functions with identical signature.</a:t>
            </a:r>
          </a:p>
          <a:p>
            <a:pPr lvl="0" marL="0" indent="0">
              <a:spcBef>
                <a:spcPts val="3000"/>
              </a:spcBef>
              <a:buNone/>
            </a:pPr>
            <a:r>
              <a:rPr b="1"/>
              <a:t>Context switches</a:t>
            </a:r>
          </a:p>
          <a:p>
            <a:pPr lvl="0" marL="0" indent="0">
              <a:buNone/>
            </a:pPr>
            <a:r>
              <a:rPr/>
              <a:t>The paper use different protection granularity for the </a:t>
            </a:r>
            <a:r>
              <a:rPr>
                <a:hlinkClick r:id="rId2"/>
              </a:rPr>
              <a:t>Domain Switching in Intra-process Isolation</a:t>
            </a:r>
            <a:r>
              <a:rPr/>
              <a:t>. Two granularities are used, instruction level and function level. Function level is used for </a:t>
            </a:r>
            <a:r>
              <a:rPr b="1"/>
              <a:t>hotspot functions</a:t>
            </a:r>
            <a:r>
              <a:rPr/>
              <a:t>, which are functions that match the proposed heuristic. The heuristic calculate a score that is roughly based on the number of sensitive instructions over the number of total instructions, with higher weight on sensitive instructions inside of loops and calling instructions.</a:t>
            </a:r>
          </a:p>
          <a:p>
            <a:pPr lvl="0" marL="0" indent="0">
              <a:buNone/>
            </a:pPr>
            <a:r>
              <a:rPr/>
              <a:t>There is no parameter passing from one domain to another, because the paper only cares about Load and Store instructions and memory allocation functions (see </a:t>
            </a:r>
            <a:r>
              <a:rPr/>
              <a:t>6</a:t>
            </a:r>
            <a:r>
              <a:rPr/>
              <a:t>). That is, all sensitive memory allocation/deallocation must be replaced, and all sensitive Load and Store (to crypto buffer) must be inside the sensitive domain.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Notes</a:t>
            </a:r>
          </a:p>
        </p:txBody>
      </p:sp>
      <p:sp>
        <p:nvSpPr>
          <p:cNvPr id="3" name="Content Placeholder 2"/>
          <p:cNvSpPr>
            <a:spLocks noGrp="1"/>
          </p:cNvSpPr>
          <p:nvPr>
            <p:ph idx="1"/>
          </p:nvPr>
        </p:nvSpPr>
        <p:spPr/>
        <p:txBody>
          <a:bodyPr/>
          <a:lstStyle/>
          <a:p>
            <a:pPr lvl="1"/>
            <a:r>
              <a:rPr/>
              <a:t>Design and implementation fragment the paper and make it hard to understand.</a:t>
            </a:r>
          </a:p>
          <a:p>
            <a:pPr lvl="1"/>
            <a:r>
              <a:rPr/>
              <a:t>Only load and store to the identified crypto buffers are protected.</a:t>
            </a:r>
          </a:p>
          <a:p>
            <a:pPr lvl="1"/>
            <a:r>
              <a:rPr/>
              <a:t>Only target crypto libraries.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Overview</a:t>
            </a:r>
          </a:p>
        </p:txBody>
      </p:sp>
      <p:sp>
        <p:nvSpPr>
          <p:cNvPr id="3" name="Content Placeholder 2"/>
          <p:cNvSpPr>
            <a:spLocks noGrp="1"/>
          </p:cNvSpPr>
          <p:nvPr>
            <p:ph idx="1"/>
          </p:nvPr>
        </p:nvSpPr>
        <p:spPr/>
        <p:txBody>
          <a:bodyPr/>
          <a:lstStyle/>
          <a:p>
            <a:pPr lvl="1"/>
            <a:r>
              <a:rPr/>
              <a:t>The paper define crypto buffer and crypto operations, then use </a:t>
            </a:r>
            <a:r>
              <a:rPr>
                <a:hlinkClick r:id="rId2"/>
              </a:rPr>
              <a:t>Static Analysis (Source Code Analysis)</a:t>
            </a:r>
            <a:r>
              <a:rPr/>
              <a:t> to automatically determine crypto buffers and crypto operations from the initial list of operations. This is somewhat simlilar to</a:t>
            </a:r>
          </a:p>
          <a:p>
            <a:pPr lvl="0" marL="0" indent="0">
              <a:buNone/>
            </a:pPr>
            <a:r>
              <a:rPr/>
              <a:t>several works that use </a:t>
            </a:r>
            <a:r>
              <a:rPr>
                <a:hlinkClick r:id="rId3"/>
              </a:rPr>
              <a:t>Taint Analysis</a:t>
            </a:r>
            <a:r>
              <a:rPr/>
              <a:t> to propagate secret variables (</a:t>
            </a:r>
            <a:r>
              <a:rPr>
                <a:hlinkClick r:id="rId4"/>
              </a:rPr>
              <a:t>PtrSplit</a:t>
            </a:r>
            <a:r>
              <a:rPr/>
              <a:t>,</a:t>
            </a:r>
            <a:r>
              <a:rPr>
                <a:hlinkClick r:id="rId5"/>
              </a:rPr>
              <a:t>DataShield: Configurable Data Confidentiality and Integrity</a:t>
            </a:r>
            <a:r>
              <a:rPr/>
              <a:t> )</a:t>
            </a:r>
          </a:p>
          <a:p>
            <a:pPr lvl="1"/>
            <a:r>
              <a:rPr/>
              <a:t>The crypto domain is protected with </a:t>
            </a:r>
            <a:r>
              <a:rPr>
                <a:hlinkClick r:id="rId6"/>
              </a:rPr>
              <a:t>Intel MPK</a:t>
            </a:r>
            <a:r>
              <a:rPr/>
              <a:t>. Switches between the domains is automatically inserted. Stack and heap allocations is replaced with a customized implementation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Crypto</a:t>
            </a:r>
            <a:r>
              <a:rPr/>
              <a:t> </a:t>
            </a:r>
            <a:r>
              <a:rPr/>
              <a:t>buffer</a:t>
            </a:r>
            <a:r>
              <a:rPr/>
              <a:t> </a:t>
            </a:r>
            <a:r>
              <a:rPr/>
              <a:t>and</a:t>
            </a:r>
            <a:r>
              <a:rPr/>
              <a:t> </a:t>
            </a:r>
            <a:r>
              <a:rPr/>
              <a:t>crypto</a:t>
            </a:r>
            <a:r>
              <a:rPr/>
              <a:t> </a:t>
            </a:r>
            <a:r>
              <a:rPr/>
              <a:t>operations</a:t>
            </a:r>
          </a:p>
        </p:txBody>
      </p:sp>
      <p:sp>
        <p:nvSpPr>
          <p:cNvPr id="3" name="Content Placeholder 2"/>
          <p:cNvSpPr>
            <a:spLocks noGrp="1"/>
          </p:cNvSpPr>
          <p:nvPr>
            <p:ph idx="1"/>
          </p:nvPr>
        </p:nvSpPr>
        <p:spPr/>
        <p:txBody>
          <a:bodyPr/>
          <a:lstStyle/>
          <a:p>
            <a:pPr lvl="1"/>
            <a:r>
              <a:rPr b="1"/>
              <a:t>Crypto buffer:</a:t>
            </a:r>
            <a:r>
              <a:rPr/>
              <a:t> memory regions that contains the secret key, or the intermediate results of cryptographic computations</a:t>
            </a:r>
          </a:p>
          <a:p>
            <a:pPr lvl="1"/>
            <a:r>
              <a:rPr b="1"/>
              <a:t>Crypto operations:</a:t>
            </a:r>
            <a:r>
              <a:rPr/>
              <a:t> Operations/instructions that can access the crypto buffers. For example, a memory read instruction to the AES key.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Crypto</a:t>
            </a:r>
            <a:r>
              <a:rPr/>
              <a:t> </a:t>
            </a:r>
            <a:r>
              <a:rPr/>
              <a:t>operations</a:t>
            </a:r>
          </a:p>
        </p:txBody>
      </p:sp>
      <p:sp>
        <p:nvSpPr>
          <p:cNvPr id="3" name="Content Placeholder 2"/>
          <p:cNvSpPr>
            <a:spLocks noGrp="1"/>
          </p:cNvSpPr>
          <p:nvPr>
            <p:ph idx="1"/>
          </p:nvPr>
        </p:nvSpPr>
        <p:spPr/>
        <p:txBody>
          <a:bodyPr/>
          <a:lstStyle/>
          <a:p>
            <a:pPr lvl="0" marL="0" indent="0">
              <a:buNone/>
            </a:pPr>
            <a:r>
              <a:rPr/>
              <a:t>The paper points out that crypto operations have interesting properties.</a:t>
            </a:r>
          </a:p>
          <a:p>
            <a:pPr lvl="1">
              <a:buAutoNum type="arabicPeriod"/>
            </a:pPr>
            <a:r>
              <a:rPr/>
              <a:t>Modern cryptographic operations, on top of the secret keys, use a lot of </a:t>
            </a:r>
            <a:r>
              <a:rPr b="1"/>
              <a:t>intermediate values</a:t>
            </a:r>
            <a:r>
              <a:rPr/>
              <a:t> such as buffers and runtime data. Those data also need to be protected, but often overlooked by most mechanisms.</a:t>
            </a:r>
          </a:p>
          <a:p>
            <a:pPr lvl="1">
              <a:buAutoNum type="arabicPeriod"/>
            </a:pPr>
            <a:r>
              <a:rPr/>
              <a:t>Cryptographic operation have data flow that declassify the information. For instance, ciphertext have data flow from the key, but is considered non-confidential. Traditional Taint analysis (</a:t>
            </a:r>
            <a:r>
              <a:rPr>
                <a:hlinkClick r:id="rId2"/>
              </a:rPr>
              <a:t>DataShield: Configurable Data Confidentiality and Integrity</a:t>
            </a:r>
            <a:r>
              <a:rPr/>
              <a:t>) would over-taint them (making ciphertext also tainted), thus:</a:t>
            </a:r>
          </a:p>
          <a:p>
            <a:pPr lvl="2">
              <a:buAutoNum type="arabicPeriod"/>
            </a:pPr>
            <a:r>
              <a:rPr/>
              <a:t>Have more performance overhead</a:t>
            </a:r>
          </a:p>
          <a:p>
            <a:pPr lvl="2">
              <a:buAutoNum type="arabicPeriod"/>
            </a:pPr>
            <a:r>
              <a:rPr/>
              <a:t>Increase the TCB</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Process</a:t>
            </a:r>
          </a:p>
        </p:txBody>
      </p:sp>
      <p:sp>
        <p:nvSpPr>
          <p:cNvPr id="3" name="Content Placeholder 2"/>
          <p:cNvSpPr>
            <a:spLocks noGrp="1"/>
          </p:cNvSpPr>
          <p:nvPr>
            <p:ph idx="1"/>
          </p:nvPr>
        </p:nvSpPr>
        <p:spPr/>
        <p:txBody>
          <a:bodyPr/>
          <a:lstStyle/>
          <a:p>
            <a:pPr lvl="1"/>
            <a:r>
              <a:rPr b="1"/>
              <a:t>Pre-analysis</a:t>
            </a:r>
            <a:r>
              <a:rPr/>
              <a:t>: Compile the program that contain the annotation into </a:t>
            </a:r>
            <a:r>
              <a:rPr>
                <a:hlinkClick r:id="rId2"/>
              </a:rPr>
              <a:t>LLVM IR</a:t>
            </a:r>
          </a:p>
          <a:p>
            <a:pPr lvl="1"/>
            <a:r>
              <a:rPr b="1"/>
              <a:t>Crypto buffer labeling</a:t>
            </a:r>
            <a:r>
              <a:rPr/>
              <a:t>: Use </a:t>
            </a:r>
            <a:r>
              <a:rPr>
                <a:hlinkClick r:id="rId3"/>
              </a:rPr>
              <a:t>Points-to Analysis</a:t>
            </a:r>
            <a:r>
              <a:rPr/>
              <a:t> and </a:t>
            </a:r>
            <a:r>
              <a:rPr>
                <a:hlinkClick r:id="rId4"/>
              </a:rPr>
              <a:t>Taint Analysis</a:t>
            </a:r>
            <a:r>
              <a:rPr/>
              <a:t> to label crypto buffers.</a:t>
            </a:r>
          </a:p>
          <a:p>
            <a:pPr lvl="1"/>
            <a:r>
              <a:rPr b="1"/>
              <a:t>Crypto operations identification</a:t>
            </a:r>
            <a:r>
              <a:rPr/>
              <a:t>: Identify memory accesses and operations that access the crypto buffers</a:t>
            </a:r>
          </a:p>
          <a:p>
            <a:pPr lvl="1"/>
            <a:r>
              <a:rPr b="1"/>
              <a:t>Code transformation</a:t>
            </a:r>
            <a:r>
              <a:rPr/>
              <a:t>:</a:t>
            </a:r>
          </a:p>
          <a:p>
            <a:pPr lvl="2">
              <a:buAutoNum type="arabicPeriod"/>
            </a:pPr>
            <a:r>
              <a:rPr/>
              <a:t>Move crypto buffers into protected memory regions</a:t>
            </a:r>
          </a:p>
          <a:p>
            <a:pPr lvl="2">
              <a:buAutoNum type="arabicPeriod"/>
            </a:pPr>
            <a:r>
              <a:rPr/>
              <a:t>Replicate functions to be protected (why?)</a:t>
            </a:r>
          </a:p>
          <a:p>
            <a:pPr lvl="2">
              <a:buAutoNum type="arabicPeriod"/>
            </a:pPr>
            <a:r>
              <a:rPr/>
              <a:t>Partition program into crypto domain and non-crypto domain</a:t>
            </a:r>
          </a:p>
          <a:p>
            <a:pPr lvl="2">
              <a:buAutoNum type="arabicPeriod"/>
            </a:pPr>
            <a:r>
              <a:rPr/>
              <a:t>Instrument switches when crossing boundary</a:t>
            </a:r>
          </a:p>
          <a:p>
            <a:pPr lvl="2">
              <a:buAutoNum type="arabicPeriod"/>
            </a:pPr>
            <a:r>
              <a:rPr/>
              <a:t>Additional binary security checks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Crypto</a:t>
            </a:r>
            <a:r>
              <a:rPr/>
              <a:t> </a:t>
            </a:r>
            <a:r>
              <a:rPr/>
              <a:t>buffer</a:t>
            </a:r>
            <a:r>
              <a:rPr/>
              <a:t> </a:t>
            </a:r>
            <a:r>
              <a:rPr/>
              <a:t>labeling</a:t>
            </a:r>
          </a:p>
        </p:txBody>
      </p:sp>
      <p:sp>
        <p:nvSpPr>
          <p:cNvPr id="3" name="Content Placeholder 2"/>
          <p:cNvSpPr>
            <a:spLocks noGrp="1"/>
          </p:cNvSpPr>
          <p:nvPr>
            <p:ph idx="1"/>
          </p:nvPr>
        </p:nvSpPr>
        <p:spPr/>
        <p:txBody>
          <a:bodyPr/>
          <a:lstStyle/>
          <a:p>
            <a:pPr lvl="0" marL="0" indent="0">
              <a:buNone/>
            </a:pPr>
            <a:r>
              <a:rPr/>
              <a:t>The labeling of crypto buffers is similar to that of </a:t>
            </a:r>
            <a:r>
              <a:rPr>
                <a:hlinkClick r:id="rId2"/>
              </a:rPr>
              <a:t>Taint Analysis</a:t>
            </a:r>
            <a:r>
              <a:rPr/>
              <a:t> . The developers have to annotate which values (in this case only the pointers?) are sensitive (the encryption key or private key). CryptoMPK uses the initial annotations as the taint source and propagates the taint through data flow. The taint here is called the "crypto" tag.</a:t>
            </a:r>
          </a:p>
          <a:p>
            <a:pPr lvl="0" marL="0" indent="0">
              <a:spcBef>
                <a:spcPts val="3000"/>
              </a:spcBef>
              <a:buNone/>
            </a:pPr>
            <a:r>
              <a:rPr b="1"/>
              <a:t>Points-to Analysis</a:t>
            </a:r>
          </a:p>
          <a:p>
            <a:pPr lvl="0" marL="0" indent="0">
              <a:buNone/>
            </a:pPr>
            <a:r>
              <a:rPr>
                <a:hlinkClick r:id="rId3"/>
              </a:rPr>
              <a:t>Points-to Analysis (Pointer Analysis)</a:t>
            </a:r>
            <a:r>
              <a:rPr/>
              <a:t> is used to "improve the accuracy of both control-flow and data-flow construction" (Not sure the implication here).</a:t>
            </a:r>
          </a:p>
          <a:p>
            <a:pPr lvl="0" marL="0" indent="0">
              <a:spcBef>
                <a:spcPts val="3000"/>
              </a:spcBef>
              <a:buNone/>
            </a:pPr>
            <a:r>
              <a:rPr b="1"/>
              <a:t>Crypto-aware</a:t>
            </a:r>
          </a:p>
          <a:p>
            <a:pPr lvl="0" marL="0" indent="0">
              <a:buNone/>
            </a:pPr>
            <a:r>
              <a:rPr/>
              <a:t>The paper makes the taint analysis "crypto-aware" by allowing the developer to additionally annotate plaintext and ciphertext buffers with the "multulally-exclusive (mxor)" tag. During taint analysis, when data flow to those buffer, the crypto tag will be eliminated.</a:t>
            </a:r>
          </a:p>
          <a:p>
            <a:pPr lvl="0" marL="0" indent="0">
              <a:spcBef>
                <a:spcPts val="3000"/>
              </a:spcBef>
              <a:buNone/>
            </a:pPr>
            <a:r>
              <a:rPr b="1"/>
              <a:t>Context-sensitive analysis</a:t>
            </a:r>
          </a:p>
          <a:p>
            <a:pPr lvl="0" marL="0" indent="0">
              <a:buNone/>
            </a:pPr>
            <a:r>
              <a:rPr/>
              <a:t>It also uses </a:t>
            </a:r>
            <a:r>
              <a:rPr>
                <a:hlinkClick r:id="rId4"/>
              </a:rPr>
              <a:t>Context-sensitive Analysis</a:t>
            </a:r>
            <a:r>
              <a:rPr/>
              <a:t> to have different tags for the same buffer, under different contexts. The reasoning is that some function have different sensitivity, based on the calling context.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Crypto</a:t>
            </a:r>
            <a:r>
              <a:rPr/>
              <a:t> </a:t>
            </a:r>
            <a:r>
              <a:rPr/>
              <a:t>operations</a:t>
            </a:r>
            <a:r>
              <a:rPr/>
              <a:t> </a:t>
            </a:r>
            <a:r>
              <a:rPr/>
              <a:t>identification</a:t>
            </a:r>
          </a:p>
        </p:txBody>
      </p:sp>
      <p:sp>
        <p:nvSpPr>
          <p:cNvPr id="3" name="Content Placeholder 2"/>
          <p:cNvSpPr>
            <a:spLocks noGrp="1"/>
          </p:cNvSpPr>
          <p:nvPr>
            <p:ph idx="1"/>
          </p:nvPr>
        </p:nvSpPr>
        <p:spPr/>
        <p:txBody>
          <a:bodyPr/>
          <a:lstStyle/>
          <a:p>
            <a:pPr lvl="0" marL="0" indent="0">
              <a:buNone/>
            </a:pPr>
            <a:r>
              <a:rPr/>
              <a:t>This step identifies which part of the program are allowed to access the crypto buffers. Those operations are the </a:t>
            </a:r>
            <a:r>
              <a:rPr>
                <a:hlinkClick r:id="rId2"/>
              </a:rPr>
              <a:t>LLVM IR</a:t>
            </a:r>
            <a:r>
              <a:rPr/>
              <a:t> load and store instructions, and the memory allocation and deallocation operations (malloc).</a:t>
            </a:r>
          </a:p>
          <a:p>
            <a:pPr lvl="0" marL="0" indent="0">
              <a:buNone/>
            </a:pPr>
            <a:r>
              <a:rPr b="1"/>
              <a:t>Memory access</a:t>
            </a:r>
            <a:r>
              <a:rPr/>
              <a:t>: When the load and store instruction access the crypto buffer's address, it is considered a crypto operations</a:t>
            </a:r>
          </a:p>
          <a:p>
            <a:pPr lvl="0" marL="0" indent="0">
              <a:buNone/>
            </a:pPr>
            <a:r>
              <a:rPr b="1"/>
              <a:t>Memory management:</a:t>
            </a:r>
            <a:r>
              <a:rPr/>
              <a:t> When the memory allocation and deallocation target the crypto buffer, it is considered a crypto operation. Then, it create a custom malloc/free for the crypto context</a:t>
            </a:r>
          </a:p>
          <a:p>
            <a:pPr lvl="0" marL="0" indent="0">
              <a:buNone/>
            </a:pPr>
            <a:r>
              <a:rPr/>
              <a:t>This is kind of similar to </a:t>
            </a:r>
            <a:r>
              <a:rPr>
                <a:hlinkClick r:id="rId3"/>
              </a:rPr>
              <a:t>Cali: Compiler-Assisted Library Isolation</a:t>
            </a:r>
            <a:r>
              <a:rPr/>
              <a:t>, where the allocation is replaced to use shared memory when needed. However, here, every different context have different allocation function (context-sensitive)(</a:t>
            </a:r>
            <a:r>
              <a:rPr/>
              <a:t>7.2</a:t>
            </a:r>
            <a: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Code</a:t>
            </a:r>
            <a:r>
              <a:rPr/>
              <a:t> </a:t>
            </a:r>
            <a:r>
              <a:rPr/>
              <a:t>transformation</a:t>
            </a:r>
          </a:p>
        </p:txBody>
      </p:sp>
      <p:sp>
        <p:nvSpPr>
          <p:cNvPr id="3" name="Content Placeholder 2"/>
          <p:cNvSpPr>
            <a:spLocks noGrp="1"/>
          </p:cNvSpPr>
          <p:nvPr>
            <p:ph idx="1"/>
          </p:nvPr>
        </p:nvSpPr>
        <p:spPr/>
        <p:txBody>
          <a:bodyPr/>
          <a:lstStyle/>
          <a:p>
            <a:pPr lvl="0" marL="0" indent="0">
              <a:buNone/>
            </a:pPr>
            <a:r>
              <a:rPr/>
              <a:t>Finally, after having the crypto buffers and the crypto operations, it transforms the source code at </a:t>
            </a:r>
            <a:r>
              <a:rPr>
                <a:hlinkClick r:id="rId2"/>
              </a:rPr>
              <a:t>LLVM IR</a:t>
            </a:r>
            <a:r>
              <a:rPr/>
              <a:t> level.</a:t>
            </a:r>
          </a:p>
          <a:p>
            <a:pPr lvl="0" marL="0" indent="0">
              <a:spcBef>
                <a:spcPts val="3000"/>
              </a:spcBef>
              <a:buNone/>
            </a:pPr>
            <a:r>
              <a:rPr b="1"/>
              <a:t>Memory allocations</a:t>
            </a:r>
          </a:p>
          <a:p>
            <a:pPr lvl="0" marL="0" indent="0">
              <a:buNone/>
            </a:pPr>
            <a:r>
              <a:rPr/>
              <a:t>Stack and heap allocation of crypto bufers is replaced to allocate inside protected memory (Protected by </a:t>
            </a:r>
            <a:r>
              <a:rPr>
                <a:hlinkClick r:id="rId3"/>
              </a:rPr>
              <a:t>Intel MPK</a:t>
            </a:r>
            <a:r>
              <a:rPr/>
              <a:t>).</a:t>
            </a:r>
          </a:p>
          <a:p>
            <a:pPr lvl="0" marL="0" indent="0">
              <a:spcBef>
                <a:spcPts val="3000"/>
              </a:spcBef>
              <a:buNone/>
            </a:pPr>
            <a:r>
              <a:rPr b="1"/>
              <a:t>Ambiguous functions that contains memory allocation </a:t>
            </a:r>
            <a:r>
              <a:rPr b="1" cap="small"/>
              <a:t>ATTACH</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ome/khadd/org/.attach/56/9148a6-f095-44f3-b252-f978c56d3a44/_20211118_143522screenshot.png" id="0" name="Picture 1"/>
          <p:cNvPicPr>
            <a:picLocks noGrp="1" noChangeAspect="1"/>
          </p:cNvPicPr>
          <p:nvPr/>
        </p:nvPicPr>
        <p:blipFill>
          <a:blip r:embed="rId2"/>
          <a:stretch>
            <a:fillRect/>
          </a:stretch>
        </p:blipFill>
        <p:spPr bwMode="auto">
          <a:xfrm>
            <a:off x="1993900" y="1600200"/>
            <a:ext cx="51435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Annotating, Tracking, and Protecting Cryptographic Secrets with CryptoMPK</dc:title>
  <dc:creator>Dinh Duy Kha</dc:creator>
  <cp:keywords/>
  <dcterms:created xsi:type="dcterms:W3CDTF">2021-11-18T06:00:20Z</dcterms:created>
  <dcterms:modified xsi:type="dcterms:W3CDTF">2021-11-18T06:00:20Z</dcterms:modified>
</cp:coreProperties>
</file>

<file path=docProps/custom.xml><?xml version="1.0" encoding="utf-8"?>
<Properties xmlns="http://schemas.openxmlformats.org/officeDocument/2006/custom-properties" xmlns:vt="http://schemas.openxmlformats.org/officeDocument/2006/docPropsVTypes"/>
</file>