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9" r:id="rId9"/>
    <p:sldId id="292" r:id="rId10"/>
    <p:sldId id="338" r:id="rId11"/>
    <p:sldId id="339" r:id="rId12"/>
    <p:sldId id="340" r:id="rId13"/>
    <p:sldId id="341" r:id="rId14"/>
    <p:sldId id="336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CF9"/>
    <a:srgbClr val="FFCCFF"/>
    <a:srgbClr val="CC99FF"/>
    <a:srgbClr val="C6BBCC"/>
    <a:srgbClr val="F5F3EC"/>
    <a:srgbClr val="987C4D"/>
    <a:srgbClr val="947D54"/>
    <a:srgbClr val="333333"/>
    <a:srgbClr val="CDC1B6"/>
    <a:srgbClr val="756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2416" autoAdjust="0"/>
  </p:normalViewPr>
  <p:slideViewPr>
    <p:cSldViewPr>
      <p:cViewPr varScale="1">
        <p:scale>
          <a:sx n="112" d="100"/>
          <a:sy n="112" d="100"/>
        </p:scale>
        <p:origin x="-31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mega_IT\git\myproject\WebContent\image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5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0936" y="2063352"/>
            <a:ext cx="6237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Longs  Food</a:t>
            </a:r>
            <a:endParaRPr lang="en-US" altLang="ko-KR" sz="2800" b="1" spc="-30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03 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20 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 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15 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30 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1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자바기반 </a:t>
            </a:r>
            <a:r>
              <a:rPr lang="ko-KR" altLang="en-US" b="1" err="1">
                <a:solidFill>
                  <a:srgbClr val="FFC000"/>
                </a:solidFill>
              </a:rPr>
              <a:t>하이브리드</a:t>
            </a:r>
            <a:r>
              <a:rPr lang="ko-KR" altLang="en-US" b="1">
                <a:solidFill>
                  <a:srgbClr val="FFC000"/>
                </a:solidFill>
              </a:rPr>
              <a:t> </a:t>
            </a:r>
            <a:r>
              <a:rPr lang="ko-KR" altLang="en-US" b="1" err="1" smtClean="0">
                <a:solidFill>
                  <a:srgbClr val="FFC000"/>
                </a:solidFill>
              </a:rPr>
              <a:t>앱개발</a:t>
            </a:r>
            <a:r>
              <a:rPr lang="ko-KR" altLang="en-US" b="1" smtClean="0">
                <a:solidFill>
                  <a:srgbClr val="FFC000"/>
                </a:solidFill>
              </a:rPr>
              <a:t> </a:t>
            </a:r>
            <a:r>
              <a:rPr lang="en-US" altLang="ko-KR" b="1" smtClean="0">
                <a:solidFill>
                  <a:srgbClr val="FFC000"/>
                </a:solidFill>
              </a:rPr>
              <a:t>- </a:t>
            </a:r>
            <a:r>
              <a:rPr lang="ko-KR" altLang="en-US" b="1" err="1" smtClean="0">
                <a:solidFill>
                  <a:srgbClr val="FFC000"/>
                </a:solidFill>
              </a:rPr>
              <a:t>김영</a:t>
            </a:r>
            <a:r>
              <a:rPr lang="ko-KR" altLang="en-US" b="1" err="1">
                <a:solidFill>
                  <a:srgbClr val="FFC000"/>
                </a:solidFill>
              </a:rPr>
              <a:t>롱</a:t>
            </a:r>
            <a:endParaRPr lang="ko-KR" altLang="en-US" b="1">
              <a:solidFill>
                <a:srgbClr val="FFC000"/>
              </a:solidFill>
            </a:endParaRPr>
          </a:p>
        </p:txBody>
      </p:sp>
      <p:pic>
        <p:nvPicPr>
          <p:cNvPr id="1026" name="Picture 2" descr="D:\mega_IT\git\mega_IT\노트\8_1st Project\캡처\ppt용\twink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00000">
            <a:off x="6144230" y="3308069"/>
            <a:ext cx="2652056" cy="15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6491" y="1714569"/>
            <a:ext cx="605757" cy="614451"/>
            <a:chOff x="861370" y="2362099"/>
            <a:chExt cx="605757" cy="819269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861370" y="2853073"/>
              <a:ext cx="605757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이용</a:t>
              </a:r>
              <a:r>
                <a:rPr lang="ko-KR" altLang="en-US" sz="1000"/>
                <a:t>자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66030" y="1012491"/>
            <a:ext cx="748923" cy="588777"/>
            <a:chOff x="692060" y="2362099"/>
            <a:chExt cx="74892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74892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    비회원</a:t>
              </a:r>
              <a:endParaRPr lang="ko-KR" altLang="en-US" sz="100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826007"/>
            <a:ext cx="530915" cy="588777"/>
            <a:chOff x="810398" y="2362099"/>
            <a:chExt cx="530915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53091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  회원</a:t>
              </a:r>
              <a:endParaRPr lang="ko-KR" altLang="en-US" sz="100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839365" y="911186"/>
            <a:ext cx="649538" cy="588778"/>
            <a:chOff x="830998" y="2362099"/>
            <a:chExt cx="649538" cy="785038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30998" y="2818842"/>
              <a:ext cx="64953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/>
                <a:t>상품</a:t>
              </a:r>
              <a:r>
                <a:rPr lang="en-US" altLang="ko-KR" sz="1000" smtClean="0"/>
                <a:t>MD</a:t>
              </a:r>
              <a:endParaRPr lang="ko-KR" altLang="en-US" sz="100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0" name="타원 39"/>
          <p:cNvSpPr/>
          <p:nvPr/>
        </p:nvSpPr>
        <p:spPr>
          <a:xfrm>
            <a:off x="2235526" y="770847"/>
            <a:ext cx="828093" cy="17874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3365031" y="866283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로그인</a:t>
            </a:r>
          </a:p>
        </p:txBody>
      </p:sp>
      <p:sp>
        <p:nvSpPr>
          <p:cNvPr id="43" name="타원 42"/>
          <p:cNvSpPr/>
          <p:nvPr/>
        </p:nvSpPr>
        <p:spPr>
          <a:xfrm>
            <a:off x="1733336" y="4443958"/>
            <a:ext cx="756084" cy="26868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178110" y="1133314"/>
            <a:ext cx="1195659" cy="185796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err="1" smtClean="0"/>
              <a:t>비밀번호찾기</a:t>
            </a:r>
            <a:endParaRPr lang="ko-KR" altLang="en-US" sz="1000" b="1"/>
          </a:p>
        </p:txBody>
      </p:sp>
      <p:sp>
        <p:nvSpPr>
          <p:cNvPr id="45" name="타원 44"/>
          <p:cNvSpPr/>
          <p:nvPr/>
        </p:nvSpPr>
        <p:spPr>
          <a:xfrm>
            <a:off x="3059832" y="2566125"/>
            <a:ext cx="994385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리뷰 작성</a:t>
            </a:r>
            <a:endParaRPr lang="ko-KR" altLang="en-US" sz="1000" b="1"/>
          </a:p>
        </p:txBody>
      </p:sp>
      <p:sp>
        <p:nvSpPr>
          <p:cNvPr id="50" name="타원 49"/>
          <p:cNvSpPr/>
          <p:nvPr/>
        </p:nvSpPr>
        <p:spPr>
          <a:xfrm>
            <a:off x="6372200" y="2778530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</a:p>
        </p:txBody>
      </p:sp>
      <p:sp>
        <p:nvSpPr>
          <p:cNvPr id="56" name="타원 55"/>
          <p:cNvSpPr/>
          <p:nvPr/>
        </p:nvSpPr>
        <p:spPr>
          <a:xfrm>
            <a:off x="2868439" y="3631224"/>
            <a:ext cx="934765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err="1"/>
              <a:t>마이페이지</a:t>
            </a:r>
            <a:endParaRPr lang="ko-KR" altLang="en-US" sz="1000" b="1"/>
          </a:p>
        </p:txBody>
      </p:sp>
      <p:sp>
        <p:nvSpPr>
          <p:cNvPr id="57" name="타원 56"/>
          <p:cNvSpPr/>
          <p:nvPr/>
        </p:nvSpPr>
        <p:spPr>
          <a:xfrm>
            <a:off x="2956509" y="4443958"/>
            <a:ext cx="756084" cy="3194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구매</a:t>
            </a:r>
            <a:endParaRPr lang="en-US" altLang="ko-KR" sz="1000" b="1"/>
          </a:p>
          <a:p>
            <a:pPr algn="ctr"/>
            <a:r>
              <a:rPr lang="ko-KR" altLang="en-US" sz="1000" b="1" smtClean="0"/>
              <a:t>목록보기</a:t>
            </a:r>
            <a:endParaRPr lang="ko-KR" altLang="en-US" sz="1000" b="1"/>
          </a:p>
        </p:txBody>
      </p:sp>
      <p:sp>
        <p:nvSpPr>
          <p:cNvPr id="58" name="타원 57"/>
          <p:cNvSpPr/>
          <p:nvPr/>
        </p:nvSpPr>
        <p:spPr>
          <a:xfrm>
            <a:off x="1592563" y="3888893"/>
            <a:ext cx="1037629" cy="219792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내 정보 수정</a:t>
            </a:r>
            <a:endParaRPr lang="ko-KR" altLang="en-US" sz="1000" b="1"/>
          </a:p>
        </p:txBody>
      </p:sp>
      <p:sp>
        <p:nvSpPr>
          <p:cNvPr id="59" name="타원 58"/>
          <p:cNvSpPr/>
          <p:nvPr/>
        </p:nvSpPr>
        <p:spPr>
          <a:xfrm>
            <a:off x="5587444" y="3993187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배송처리</a:t>
            </a:r>
            <a:endParaRPr lang="ko-KR" altLang="en-US" sz="1000" b="1"/>
          </a:p>
        </p:txBody>
      </p:sp>
      <p:sp>
        <p:nvSpPr>
          <p:cNvPr id="63" name="아래쪽 화살표 62"/>
          <p:cNvSpPr/>
          <p:nvPr/>
        </p:nvSpPr>
        <p:spPr>
          <a:xfrm rot="8088326" flipH="1">
            <a:off x="582359" y="2377232"/>
            <a:ext cx="158470" cy="457962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051720" y="155955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</a:t>
            </a:r>
            <a:r>
              <a:rPr lang="ko-KR" altLang="en-US" sz="1000" b="1"/>
              <a:t>품</a:t>
            </a:r>
            <a:r>
              <a:rPr lang="ko-KR" altLang="en-US" sz="1000" b="1" smtClean="0"/>
              <a:t>검색</a:t>
            </a:r>
            <a:endParaRPr lang="ko-KR" altLang="en-US" sz="1000" b="1"/>
          </a:p>
        </p:txBody>
      </p:sp>
      <p:sp>
        <p:nvSpPr>
          <p:cNvPr id="49" name="타원 48"/>
          <p:cNvSpPr/>
          <p:nvPr/>
        </p:nvSpPr>
        <p:spPr>
          <a:xfrm>
            <a:off x="1967129" y="254444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상품구매</a:t>
            </a:r>
            <a:endParaRPr lang="ko-KR" altLang="en-US" sz="1000" b="1"/>
          </a:p>
        </p:txBody>
      </p:sp>
      <p:sp>
        <p:nvSpPr>
          <p:cNvPr id="52" name="타원 51"/>
          <p:cNvSpPr/>
          <p:nvPr/>
        </p:nvSpPr>
        <p:spPr>
          <a:xfrm>
            <a:off x="3241404" y="161708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장바구니</a:t>
            </a:r>
            <a:endParaRPr lang="ko-KR" altLang="en-US" sz="1000" b="1"/>
          </a:p>
        </p:txBody>
      </p:sp>
      <p:sp>
        <p:nvSpPr>
          <p:cNvPr id="65" name="타원 64"/>
          <p:cNvSpPr/>
          <p:nvPr/>
        </p:nvSpPr>
        <p:spPr>
          <a:xfrm>
            <a:off x="4010272" y="3203940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/>
              <a:t>C.S</a:t>
            </a:r>
            <a:r>
              <a:rPr lang="ko-KR" altLang="en-US" sz="1000" b="1" smtClean="0"/>
              <a:t>게시판</a:t>
            </a:r>
            <a:endParaRPr lang="ko-KR" altLang="en-US" sz="1000" b="1"/>
          </a:p>
        </p:txBody>
      </p:sp>
      <p:sp>
        <p:nvSpPr>
          <p:cNvPr id="66" name="직사각형 65"/>
          <p:cNvSpPr/>
          <p:nvPr/>
        </p:nvSpPr>
        <p:spPr>
          <a:xfrm>
            <a:off x="1566042" y="449837"/>
            <a:ext cx="5910079" cy="4498176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381659" y="3085844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관리자삭제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004215" y="4320847"/>
            <a:ext cx="6235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include&gt;&gt;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756B5F"/>
                </a:solidFill>
              </a:rPr>
              <a:t>(</a:t>
            </a:r>
            <a:r>
              <a:rPr lang="en-US" altLang="ko-KR" sz="1200" b="1" err="1">
                <a:solidFill>
                  <a:srgbClr val="756B5F"/>
                </a:solidFill>
              </a:rPr>
              <a:t>usecase</a:t>
            </a:r>
            <a:r>
              <a:rPr lang="en-US" altLang="ko-KR" sz="1200" b="1">
                <a:solidFill>
                  <a:srgbClr val="756B5F"/>
                </a:solidFill>
              </a:rPr>
              <a:t> diagram)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6.  </a:t>
            </a:r>
            <a:r>
              <a:rPr lang="ko-KR" altLang="en-US" b="1" err="1">
                <a:solidFill>
                  <a:srgbClr val="756B5F"/>
                </a:solidFill>
              </a:rPr>
              <a:t>유스케이스</a:t>
            </a:r>
            <a:r>
              <a:rPr lang="ko-KR" altLang="en-US" b="1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105" name="타원 104"/>
          <p:cNvSpPr/>
          <p:nvPr/>
        </p:nvSpPr>
        <p:spPr>
          <a:xfrm>
            <a:off x="4606628" y="2176632"/>
            <a:ext cx="1433927" cy="32767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공지사항 게시판</a:t>
            </a:r>
            <a:endParaRPr lang="en-US" altLang="ko-KR" sz="1000" b="1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4117038" y="2470265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7812360" y="2919076"/>
            <a:ext cx="825867" cy="588778"/>
            <a:chOff x="742834" y="2362099"/>
            <a:chExt cx="825867" cy="78503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14" name="타원 113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17" name="직선 연결선 116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>
                <a:stCxn id="114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742834" y="2818842"/>
              <a:ext cx="82586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/>
                <a:t>최고관리자</a:t>
              </a:r>
              <a:endParaRPr lang="ko-KR" altLang="en-US" sz="100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7772899" y="1703601"/>
            <a:ext cx="825867" cy="588778"/>
            <a:chOff x="742835" y="2362099"/>
            <a:chExt cx="825867" cy="785038"/>
          </a:xfrm>
        </p:grpSpPr>
        <p:grpSp>
          <p:nvGrpSpPr>
            <p:cNvPr id="123" name="그룹 1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25" name="타원 1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>
                <a:stCxn id="1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742835" y="2818842"/>
              <a:ext cx="82586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/>
                <a:t>게시판관</a:t>
              </a:r>
              <a:r>
                <a:rPr lang="ko-KR" altLang="en-US" sz="1000"/>
                <a:t>리</a:t>
              </a: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7898498" y="3961358"/>
            <a:ext cx="697627" cy="588778"/>
            <a:chOff x="806955" y="2362099"/>
            <a:chExt cx="697627" cy="785038"/>
          </a:xfrm>
        </p:grpSpPr>
        <p:grpSp>
          <p:nvGrpSpPr>
            <p:cNvPr id="139" name="그룹 138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41" name="타원 140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>
                <a:stCxn id="141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/>
            <p:cNvSpPr txBox="1"/>
            <p:nvPr/>
          </p:nvSpPr>
          <p:spPr>
            <a:xfrm>
              <a:off x="806955" y="2818842"/>
              <a:ext cx="6976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/>
                <a:t>배송담</a:t>
              </a:r>
              <a:r>
                <a:rPr lang="ko-KR" altLang="en-US" sz="1000"/>
                <a:t>당</a:t>
              </a:r>
            </a:p>
          </p:txBody>
        </p:sp>
      </p:grpSp>
      <p:sp>
        <p:nvSpPr>
          <p:cNvPr id="147" name="타원 146"/>
          <p:cNvSpPr/>
          <p:nvPr/>
        </p:nvSpPr>
        <p:spPr>
          <a:xfrm>
            <a:off x="6388772" y="3364207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이벤트관리</a:t>
            </a:r>
            <a:endParaRPr lang="ko-KR" altLang="en-US" sz="1000" b="1"/>
          </a:p>
        </p:txBody>
      </p:sp>
      <p:sp>
        <p:nvSpPr>
          <p:cNvPr id="150" name="타원 149"/>
          <p:cNvSpPr/>
          <p:nvPr/>
        </p:nvSpPr>
        <p:spPr>
          <a:xfrm>
            <a:off x="6417233" y="3689155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매출보기</a:t>
            </a:r>
            <a:endParaRPr lang="ko-KR" altLang="en-US" sz="1000" b="1"/>
          </a:p>
        </p:txBody>
      </p:sp>
      <p:sp>
        <p:nvSpPr>
          <p:cNvPr id="151" name="타원 150"/>
          <p:cNvSpPr/>
          <p:nvPr/>
        </p:nvSpPr>
        <p:spPr>
          <a:xfrm>
            <a:off x="5904148" y="84355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상품등록</a:t>
            </a:r>
            <a:endParaRPr lang="ko-KR" altLang="en-US" sz="1000" b="1"/>
          </a:p>
        </p:txBody>
      </p:sp>
      <p:sp>
        <p:nvSpPr>
          <p:cNvPr id="152" name="타원 151"/>
          <p:cNvSpPr/>
          <p:nvPr/>
        </p:nvSpPr>
        <p:spPr>
          <a:xfrm>
            <a:off x="5927634" y="1476981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상품삭제</a:t>
            </a:r>
            <a:endParaRPr lang="ko-KR" altLang="en-US" sz="1000" b="1"/>
          </a:p>
        </p:txBody>
      </p:sp>
      <p:sp>
        <p:nvSpPr>
          <p:cNvPr id="153" name="타원 152"/>
          <p:cNvSpPr/>
          <p:nvPr/>
        </p:nvSpPr>
        <p:spPr>
          <a:xfrm>
            <a:off x="5915196" y="116207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상품수정</a:t>
            </a:r>
            <a:endParaRPr lang="ko-KR" altLang="en-US" sz="1000" b="1"/>
          </a:p>
        </p:txBody>
      </p:sp>
      <p:sp>
        <p:nvSpPr>
          <p:cNvPr id="154" name="타원 153"/>
          <p:cNvSpPr/>
          <p:nvPr/>
        </p:nvSpPr>
        <p:spPr>
          <a:xfrm>
            <a:off x="4611860" y="966389"/>
            <a:ext cx="968252" cy="16520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할인율조정</a:t>
            </a:r>
            <a:endParaRPr lang="ko-KR" altLang="en-US" sz="1000" b="1"/>
          </a:p>
        </p:txBody>
      </p:sp>
      <p:sp>
        <p:nvSpPr>
          <p:cNvPr id="159" name="타원 158"/>
          <p:cNvSpPr/>
          <p:nvPr/>
        </p:nvSpPr>
        <p:spPr>
          <a:xfrm>
            <a:off x="4590928" y="1290590"/>
            <a:ext cx="989184" cy="18756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재고량수정</a:t>
            </a:r>
            <a:endParaRPr lang="ko-KR" altLang="en-US" sz="1000" b="1"/>
          </a:p>
        </p:txBody>
      </p:sp>
      <p:sp>
        <p:nvSpPr>
          <p:cNvPr id="161" name="TextBox 160"/>
          <p:cNvSpPr txBox="1"/>
          <p:nvPr/>
        </p:nvSpPr>
        <p:spPr>
          <a:xfrm>
            <a:off x="3419872" y="4011910"/>
            <a:ext cx="6235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&lt;&lt;include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5600867" y="4468072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수취확인</a:t>
            </a:r>
            <a:endParaRPr lang="ko-KR" altLang="en-US" sz="1000" b="1"/>
          </a:p>
        </p:txBody>
      </p:sp>
      <p:cxnSp>
        <p:nvCxnSpPr>
          <p:cNvPr id="164" name="직선 연결선 163"/>
          <p:cNvCxnSpPr>
            <a:endCxn id="151" idx="6"/>
          </p:cNvCxnSpPr>
          <p:nvPr/>
        </p:nvCxnSpPr>
        <p:spPr>
          <a:xfrm flipH="1" flipV="1">
            <a:off x="6660232" y="932928"/>
            <a:ext cx="1211415" cy="180662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endCxn id="153" idx="6"/>
          </p:cNvCxnSpPr>
          <p:nvPr/>
        </p:nvCxnSpPr>
        <p:spPr>
          <a:xfrm flipH="1">
            <a:off x="6671280" y="1121028"/>
            <a:ext cx="1200367" cy="130412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endCxn id="152" idx="6"/>
          </p:cNvCxnSpPr>
          <p:nvPr/>
        </p:nvCxnSpPr>
        <p:spPr>
          <a:xfrm flipH="1">
            <a:off x="6683718" y="1111073"/>
            <a:ext cx="1187929" cy="455278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220072" y="864463"/>
            <a:ext cx="6764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 extend 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364088" y="1440527"/>
            <a:ext cx="6764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 extend 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6" name="직선 연결선 175"/>
          <p:cNvCxnSpPr>
            <a:endCxn id="50" idx="6"/>
          </p:cNvCxnSpPr>
          <p:nvPr/>
        </p:nvCxnSpPr>
        <p:spPr>
          <a:xfrm flipH="1" flipV="1">
            <a:off x="7344308" y="2867900"/>
            <a:ext cx="635659" cy="262699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endCxn id="100" idx="6"/>
          </p:cNvCxnSpPr>
          <p:nvPr/>
        </p:nvCxnSpPr>
        <p:spPr>
          <a:xfrm flipH="1">
            <a:off x="7353767" y="3130599"/>
            <a:ext cx="647716" cy="44615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endCxn id="147" idx="6"/>
          </p:cNvCxnSpPr>
          <p:nvPr/>
        </p:nvCxnSpPr>
        <p:spPr>
          <a:xfrm flipH="1">
            <a:off x="7360880" y="3130599"/>
            <a:ext cx="640784" cy="322978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endCxn id="150" idx="6"/>
          </p:cNvCxnSpPr>
          <p:nvPr/>
        </p:nvCxnSpPr>
        <p:spPr>
          <a:xfrm flipH="1">
            <a:off x="7389341" y="3144433"/>
            <a:ext cx="594590" cy="63409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54" idx="6"/>
            <a:endCxn id="153" idx="2"/>
          </p:cNvCxnSpPr>
          <p:nvPr/>
        </p:nvCxnSpPr>
        <p:spPr>
          <a:xfrm>
            <a:off x="5580112" y="1048990"/>
            <a:ext cx="335084" cy="20245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59" idx="6"/>
            <a:endCxn id="153" idx="2"/>
          </p:cNvCxnSpPr>
          <p:nvPr/>
        </p:nvCxnSpPr>
        <p:spPr>
          <a:xfrm flipV="1">
            <a:off x="5580112" y="1251440"/>
            <a:ext cx="335084" cy="13293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/>
          <p:cNvSpPr/>
          <p:nvPr/>
        </p:nvSpPr>
        <p:spPr>
          <a:xfrm>
            <a:off x="3488452" y="2067559"/>
            <a:ext cx="994385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리뷰 보기</a:t>
            </a:r>
            <a:endParaRPr lang="ko-KR" altLang="en-US" sz="1000" b="1"/>
          </a:p>
        </p:txBody>
      </p:sp>
      <p:sp>
        <p:nvSpPr>
          <p:cNvPr id="214" name="타원 213"/>
          <p:cNvSpPr/>
          <p:nvPr/>
        </p:nvSpPr>
        <p:spPr>
          <a:xfrm>
            <a:off x="1924701" y="2045987"/>
            <a:ext cx="1219454" cy="283034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상품상세보기</a:t>
            </a:r>
            <a:endParaRPr lang="ko-KR" altLang="en-US" sz="1000" b="1"/>
          </a:p>
        </p:txBody>
      </p:sp>
      <p:cxnSp>
        <p:nvCxnSpPr>
          <p:cNvPr id="223" name="직선 연결선 222"/>
          <p:cNvCxnSpPr>
            <a:endCxn id="40" idx="2"/>
          </p:cNvCxnSpPr>
          <p:nvPr/>
        </p:nvCxnSpPr>
        <p:spPr>
          <a:xfrm flipV="1">
            <a:off x="1316184" y="860217"/>
            <a:ext cx="919342" cy="343412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 flipV="1">
            <a:off x="1316184" y="939633"/>
            <a:ext cx="2057975" cy="263996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endCxn id="44" idx="2"/>
          </p:cNvCxnSpPr>
          <p:nvPr/>
        </p:nvCxnSpPr>
        <p:spPr>
          <a:xfrm>
            <a:off x="1316184" y="1212378"/>
            <a:ext cx="1861926" cy="13834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타원 230"/>
          <p:cNvSpPr/>
          <p:nvPr/>
        </p:nvSpPr>
        <p:spPr>
          <a:xfrm>
            <a:off x="4010273" y="2690911"/>
            <a:ext cx="908491" cy="399186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공지사항</a:t>
            </a:r>
            <a:endParaRPr lang="en-US" altLang="ko-KR" sz="1000" b="1" smtClean="0"/>
          </a:p>
          <a:p>
            <a:pPr algn="ctr"/>
            <a:r>
              <a:rPr lang="ko-KR" altLang="en-US" sz="1000" b="1" smtClean="0"/>
              <a:t>읽기</a:t>
            </a:r>
            <a:endParaRPr lang="ko-KR" altLang="en-US" sz="1000" b="1"/>
          </a:p>
        </p:txBody>
      </p:sp>
      <p:cxnSp>
        <p:nvCxnSpPr>
          <p:cNvPr id="245" name="직선 연결선 244"/>
          <p:cNvCxnSpPr>
            <a:endCxn id="214" idx="2"/>
          </p:cNvCxnSpPr>
          <p:nvPr/>
        </p:nvCxnSpPr>
        <p:spPr>
          <a:xfrm>
            <a:off x="1316184" y="1189284"/>
            <a:ext cx="608517" cy="998220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>
            <a:stCxn id="208" idx="2"/>
            <a:endCxn id="214" idx="6"/>
          </p:cNvCxnSpPr>
          <p:nvPr/>
        </p:nvCxnSpPr>
        <p:spPr>
          <a:xfrm flipH="1" flipV="1">
            <a:off x="3144155" y="2187504"/>
            <a:ext cx="344297" cy="8890"/>
          </a:xfrm>
          <a:prstGeom prst="straightConnector1">
            <a:avLst/>
          </a:prstGeom>
          <a:ln w="12700">
            <a:solidFill>
              <a:srgbClr val="756B5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3051283" y="227891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5" name="직선 화살표 연결선 254"/>
          <p:cNvCxnSpPr>
            <a:stCxn id="52" idx="4"/>
            <a:endCxn id="214" idx="0"/>
          </p:cNvCxnSpPr>
          <p:nvPr/>
        </p:nvCxnSpPr>
        <p:spPr>
          <a:xfrm flipH="1">
            <a:off x="2534428" y="1874758"/>
            <a:ext cx="1085018" cy="171229"/>
          </a:xfrm>
          <a:prstGeom prst="straightConnector1">
            <a:avLst/>
          </a:prstGeom>
          <a:ln w="12700">
            <a:solidFill>
              <a:srgbClr val="756B5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endCxn id="65" idx="6"/>
          </p:cNvCxnSpPr>
          <p:nvPr/>
        </p:nvCxnSpPr>
        <p:spPr>
          <a:xfrm flipH="1">
            <a:off x="4918763" y="1903488"/>
            <a:ext cx="2952884" cy="1429287"/>
          </a:xfrm>
          <a:prstGeom prst="line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endCxn id="59" idx="6"/>
          </p:cNvCxnSpPr>
          <p:nvPr/>
        </p:nvCxnSpPr>
        <p:spPr>
          <a:xfrm flipH="1" flipV="1">
            <a:off x="6343528" y="4140863"/>
            <a:ext cx="1636439" cy="20382"/>
          </a:xfrm>
          <a:prstGeom prst="line">
            <a:avLst/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endCxn id="162" idx="6"/>
          </p:cNvCxnSpPr>
          <p:nvPr/>
        </p:nvCxnSpPr>
        <p:spPr>
          <a:xfrm flipH="1">
            <a:off x="6356951" y="4175079"/>
            <a:ext cx="1623016" cy="440669"/>
          </a:xfrm>
          <a:prstGeom prst="line">
            <a:avLst/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endCxn id="49" idx="2"/>
          </p:cNvCxnSpPr>
          <p:nvPr/>
        </p:nvCxnSpPr>
        <p:spPr>
          <a:xfrm>
            <a:off x="1338669" y="1203629"/>
            <a:ext cx="628460" cy="1469647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endCxn id="56" idx="0"/>
          </p:cNvCxnSpPr>
          <p:nvPr/>
        </p:nvCxnSpPr>
        <p:spPr>
          <a:xfrm>
            <a:off x="1414953" y="3025894"/>
            <a:ext cx="1920869" cy="605330"/>
          </a:xfrm>
          <a:prstGeom prst="line">
            <a:avLst/>
          </a:prstGeom>
          <a:ln w="127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>
            <a:endCxn id="49" idx="2"/>
          </p:cNvCxnSpPr>
          <p:nvPr/>
        </p:nvCxnSpPr>
        <p:spPr>
          <a:xfrm flipV="1">
            <a:off x="1414953" y="2673276"/>
            <a:ext cx="552176" cy="323100"/>
          </a:xfrm>
          <a:prstGeom prst="line">
            <a:avLst/>
          </a:prstGeom>
          <a:ln w="127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endCxn id="65" idx="2"/>
          </p:cNvCxnSpPr>
          <p:nvPr/>
        </p:nvCxnSpPr>
        <p:spPr>
          <a:xfrm>
            <a:off x="1414953" y="3025894"/>
            <a:ext cx="2595319" cy="306881"/>
          </a:xfrm>
          <a:prstGeom prst="line">
            <a:avLst/>
          </a:prstGeom>
          <a:ln w="127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/>
          <p:cNvCxnSpPr>
            <a:endCxn id="231" idx="2"/>
          </p:cNvCxnSpPr>
          <p:nvPr/>
        </p:nvCxnSpPr>
        <p:spPr>
          <a:xfrm flipV="1">
            <a:off x="1414953" y="2890504"/>
            <a:ext cx="2595320" cy="135390"/>
          </a:xfrm>
          <a:prstGeom prst="line">
            <a:avLst/>
          </a:prstGeom>
          <a:ln w="127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/>
          <p:cNvCxnSpPr>
            <a:endCxn id="214" idx="2"/>
          </p:cNvCxnSpPr>
          <p:nvPr/>
        </p:nvCxnSpPr>
        <p:spPr>
          <a:xfrm flipV="1">
            <a:off x="1414953" y="2187504"/>
            <a:ext cx="509748" cy="811745"/>
          </a:xfrm>
          <a:prstGeom prst="line">
            <a:avLst/>
          </a:prstGeom>
          <a:ln w="127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>
            <a:endCxn id="47" idx="2"/>
          </p:cNvCxnSpPr>
          <p:nvPr/>
        </p:nvCxnSpPr>
        <p:spPr>
          <a:xfrm flipV="1">
            <a:off x="1414953" y="1688394"/>
            <a:ext cx="636767" cy="1310855"/>
          </a:xfrm>
          <a:prstGeom prst="line">
            <a:avLst/>
          </a:prstGeom>
          <a:ln w="127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/>
          <p:cNvCxnSpPr>
            <a:endCxn id="47" idx="2"/>
          </p:cNvCxnSpPr>
          <p:nvPr/>
        </p:nvCxnSpPr>
        <p:spPr>
          <a:xfrm>
            <a:off x="1338669" y="1212378"/>
            <a:ext cx="713051" cy="476016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2339752" y="1872575"/>
            <a:ext cx="6764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 extend 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1" name="직선 연결선 310"/>
          <p:cNvCxnSpPr>
            <a:endCxn id="105" idx="6"/>
          </p:cNvCxnSpPr>
          <p:nvPr/>
        </p:nvCxnSpPr>
        <p:spPr>
          <a:xfrm flipH="1">
            <a:off x="6040555" y="1903488"/>
            <a:ext cx="1798810" cy="436979"/>
          </a:xfrm>
          <a:prstGeom prst="line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/>
          <p:cNvCxnSpPr>
            <a:stCxn id="162" idx="2"/>
            <a:endCxn id="57" idx="6"/>
          </p:cNvCxnSpPr>
          <p:nvPr/>
        </p:nvCxnSpPr>
        <p:spPr>
          <a:xfrm flipH="1" flipV="1">
            <a:off x="3712593" y="4603691"/>
            <a:ext cx="1888274" cy="12057"/>
          </a:xfrm>
          <a:prstGeom prst="straightConnector1">
            <a:avLst/>
          </a:prstGeom>
          <a:ln w="12700">
            <a:solidFill>
              <a:srgbClr val="756B5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3779912" y="4680887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8" name="직선 화살표 연결선 317"/>
          <p:cNvCxnSpPr>
            <a:stCxn id="57" idx="0"/>
            <a:endCxn id="56" idx="4"/>
          </p:cNvCxnSpPr>
          <p:nvPr/>
        </p:nvCxnSpPr>
        <p:spPr>
          <a:xfrm flipV="1">
            <a:off x="3334551" y="3888893"/>
            <a:ext cx="1271" cy="555065"/>
          </a:xfrm>
          <a:prstGeom prst="straightConnector1">
            <a:avLst/>
          </a:prstGeom>
          <a:ln w="12700">
            <a:solidFill>
              <a:srgbClr val="756B5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/>
          <p:cNvCxnSpPr>
            <a:stCxn id="43" idx="6"/>
            <a:endCxn id="56" idx="3"/>
          </p:cNvCxnSpPr>
          <p:nvPr/>
        </p:nvCxnSpPr>
        <p:spPr>
          <a:xfrm flipV="1">
            <a:off x="2489420" y="3851158"/>
            <a:ext cx="515912" cy="727140"/>
          </a:xfrm>
          <a:prstGeom prst="straightConnector1">
            <a:avLst/>
          </a:prstGeom>
          <a:ln w="12700">
            <a:solidFill>
              <a:srgbClr val="756B5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/>
          <p:cNvCxnSpPr>
            <a:stCxn id="58" idx="6"/>
            <a:endCxn id="56" idx="2"/>
          </p:cNvCxnSpPr>
          <p:nvPr/>
        </p:nvCxnSpPr>
        <p:spPr>
          <a:xfrm flipV="1">
            <a:off x="2630192" y="3760059"/>
            <a:ext cx="238247" cy="238730"/>
          </a:xfrm>
          <a:prstGeom prst="straightConnector1">
            <a:avLst/>
          </a:prstGeom>
          <a:ln w="12700">
            <a:solidFill>
              <a:srgbClr val="756B5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2123728" y="3744783"/>
            <a:ext cx="6235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include&gt;&gt;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2579737" y="2488154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6" name="직선 화살표 연결선 325"/>
          <p:cNvCxnSpPr>
            <a:stCxn id="45" idx="2"/>
            <a:endCxn id="49" idx="6"/>
          </p:cNvCxnSpPr>
          <p:nvPr/>
        </p:nvCxnSpPr>
        <p:spPr>
          <a:xfrm flipH="1" flipV="1">
            <a:off x="2723213" y="2673276"/>
            <a:ext cx="336619" cy="21684"/>
          </a:xfrm>
          <a:prstGeom prst="straightConnector1">
            <a:avLst/>
          </a:prstGeom>
          <a:ln w="12700">
            <a:solidFill>
              <a:srgbClr val="756B5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>
            <a:endCxn id="45" idx="3"/>
          </p:cNvCxnSpPr>
          <p:nvPr/>
        </p:nvCxnSpPr>
        <p:spPr>
          <a:xfrm flipV="1">
            <a:off x="1414953" y="2786059"/>
            <a:ext cx="1790503" cy="213190"/>
          </a:xfrm>
          <a:prstGeom prst="line">
            <a:avLst/>
          </a:prstGeom>
          <a:ln w="127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/>
          <p:cNvCxnSpPr>
            <a:stCxn id="105" idx="3"/>
            <a:endCxn id="231" idx="0"/>
          </p:cNvCxnSpPr>
          <p:nvPr/>
        </p:nvCxnSpPr>
        <p:spPr>
          <a:xfrm flipH="1">
            <a:off x="4464519" y="2456316"/>
            <a:ext cx="352103" cy="234595"/>
          </a:xfrm>
          <a:prstGeom prst="straightConnector1">
            <a:avLst/>
          </a:prstGeom>
          <a:ln w="12700">
            <a:solidFill>
              <a:srgbClr val="756B5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err="1"/>
              <a:t>마이페이지</a:t>
            </a:r>
            <a:endParaRPr lang="ko-KR" altLang="en-US" sz="1000" b="1" smtClean="0"/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/>
              <a:t>C.S</a:t>
            </a:r>
            <a:r>
              <a:rPr lang="ko-KR" altLang="en-US" sz="1000" b="1" smtClean="0"/>
              <a:t>게시판</a:t>
            </a:r>
            <a:endParaRPr lang="en-US" altLang="ko-KR" sz="1000" b="1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7.  </a:t>
            </a:r>
            <a:r>
              <a:rPr lang="ko-KR" altLang="en-US" b="1" smtClean="0">
                <a:solidFill>
                  <a:srgbClr val="756B5F"/>
                </a:solidFill>
              </a:rPr>
              <a:t>순차 다이어그램</a:t>
            </a:r>
            <a:endParaRPr lang="ko-KR" altLang="en-US" b="1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회원 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로그인</a:t>
            </a:r>
            <a:r>
              <a:rPr lang="en-US" altLang="ko-KR" sz="1000" b="1" smtClean="0"/>
              <a:t>/</a:t>
            </a:r>
            <a:r>
              <a:rPr lang="ko-KR" altLang="en-US" sz="1000" b="1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 구매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리뷰 게시판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장바구니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회원정보입력</a:t>
            </a:r>
            <a:endParaRPr lang="ko-KR" altLang="en-US" sz="100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 </a:t>
            </a:r>
            <a:r>
              <a:rPr lang="ko-KR" altLang="en-US" sz="1000" smtClean="0"/>
              <a:t>회원정보확인</a:t>
            </a:r>
            <a:endParaRPr lang="ko-KR" altLang="en-US" sz="100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3. </a:t>
            </a:r>
            <a:r>
              <a:rPr lang="ko-KR" altLang="en-US" sz="1000" smtClean="0"/>
              <a:t>로그인</a:t>
            </a:r>
            <a:endParaRPr lang="ko-KR" altLang="en-US" sz="100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4</a:t>
            </a:r>
            <a:r>
              <a:rPr lang="en-US" altLang="ko-KR" sz="1000" smtClean="0"/>
              <a:t>. </a:t>
            </a:r>
            <a:r>
              <a:rPr lang="ko-KR" altLang="en-US" sz="1000" smtClean="0"/>
              <a:t>회원정보확인승인</a:t>
            </a:r>
            <a:endParaRPr lang="ko-KR" altLang="en-US" sz="100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5. </a:t>
            </a:r>
            <a:r>
              <a:rPr lang="ko-KR" altLang="en-US" sz="1000" smtClean="0"/>
              <a:t>상품검색</a:t>
            </a:r>
            <a:endParaRPr lang="ko-KR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399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6. </a:t>
            </a:r>
            <a:r>
              <a:rPr lang="ko-KR" altLang="en-US" sz="1000" smtClean="0"/>
              <a:t>상품 상세정보확인</a:t>
            </a:r>
            <a:endParaRPr lang="ko-KR" altLang="en-US" sz="100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3696100" y="2496314"/>
            <a:ext cx="6729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419872" y="244428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698891" y="2927275"/>
            <a:ext cx="5764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357312" y="2869401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4698891" y="3003388"/>
            <a:ext cx="5570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68" name="TextBox 67"/>
          <p:cNvSpPr txBox="1"/>
          <p:nvPr/>
        </p:nvSpPr>
        <p:spPr>
          <a:xfrm>
            <a:off x="4644008" y="2660183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8</a:t>
            </a:r>
            <a:r>
              <a:rPr lang="en-US" altLang="ko-KR" sz="1000" smtClean="0"/>
              <a:t>. </a:t>
            </a:r>
            <a:r>
              <a:rPr lang="ko-KR" altLang="en-US" sz="1000" smtClean="0"/>
              <a:t>상품 일괄 구매</a:t>
            </a:r>
            <a:endParaRPr lang="ko-KR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4624230" y="3002047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9</a:t>
            </a:r>
            <a:r>
              <a:rPr lang="en-US" altLang="ko-KR" sz="1000" smtClean="0"/>
              <a:t>. </a:t>
            </a:r>
            <a:r>
              <a:rPr lang="ko-KR" altLang="en-US" sz="1000" smtClean="0"/>
              <a:t>상품 구매 확인</a:t>
            </a:r>
            <a:endParaRPr lang="ko-KR" altLang="en-US" sz="100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791213" y="3424191"/>
            <a:ext cx="5401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81502" y="3424191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898348" y="3515474"/>
            <a:ext cx="540184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76342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76" name="TextBox 75"/>
          <p:cNvSpPr txBox="1"/>
          <p:nvPr/>
        </p:nvSpPr>
        <p:spPr>
          <a:xfrm>
            <a:off x="2398466" y="3183086"/>
            <a:ext cx="2483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10. </a:t>
            </a:r>
            <a:r>
              <a:rPr lang="ko-KR" altLang="en-US" sz="1000" smtClean="0"/>
              <a:t>리뷰 작성</a:t>
            </a:r>
            <a:r>
              <a:rPr lang="en-US" altLang="ko-KR" sz="1000"/>
              <a:t> </a:t>
            </a:r>
            <a:r>
              <a:rPr lang="en-US" altLang="ko-KR" sz="1000" smtClean="0"/>
              <a:t>/ </a:t>
            </a:r>
            <a:r>
              <a:rPr lang="ko-KR" altLang="en-US" sz="1000" smtClean="0"/>
              <a:t>리뷰 보기</a:t>
            </a:r>
            <a:r>
              <a:rPr lang="en-US" altLang="ko-KR" sz="1000"/>
              <a:t> </a:t>
            </a:r>
            <a:r>
              <a:rPr lang="en-US" altLang="ko-KR" sz="1000" smtClean="0"/>
              <a:t>/ </a:t>
            </a:r>
            <a:r>
              <a:rPr lang="ko-KR" altLang="en-US" sz="1000" smtClean="0"/>
              <a:t>좋아요 클릭</a:t>
            </a:r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2392331" y="3500260"/>
            <a:ext cx="2870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11. </a:t>
            </a:r>
            <a:r>
              <a:rPr lang="ko-KR" altLang="en-US" sz="1000"/>
              <a:t>리뷰 작성</a:t>
            </a:r>
            <a:r>
              <a:rPr lang="en-US" altLang="ko-KR" sz="1000"/>
              <a:t> / </a:t>
            </a:r>
            <a:r>
              <a:rPr lang="ko-KR" altLang="en-US" sz="1000"/>
              <a:t>리뷰 보기</a:t>
            </a:r>
            <a:r>
              <a:rPr lang="en-US" altLang="ko-KR" sz="1000"/>
              <a:t> / </a:t>
            </a:r>
            <a:r>
              <a:rPr lang="ko-KR" altLang="en-US" sz="1000"/>
              <a:t>좋아요 </a:t>
            </a:r>
            <a:r>
              <a:rPr lang="ko-KR" altLang="en-US" sz="1000" smtClean="0"/>
              <a:t>확</a:t>
            </a:r>
            <a:r>
              <a:rPr lang="ko-KR" altLang="en-US" sz="1000"/>
              <a:t>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51809" y="2268910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7</a:t>
            </a:r>
            <a:r>
              <a:rPr lang="en-US" altLang="ko-KR" sz="900" smtClean="0"/>
              <a:t>. </a:t>
            </a:r>
            <a:r>
              <a:rPr lang="ko-KR" altLang="en-US" sz="900" smtClean="0"/>
              <a:t>장바구니 추가</a:t>
            </a:r>
            <a:endParaRPr lang="ko-KR" altLang="en-US" sz="90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958868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91101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4034981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91101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723878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12. </a:t>
            </a:r>
            <a:r>
              <a:rPr lang="ko-KR" altLang="en-US" sz="1000" smtClean="0"/>
              <a:t>작성 </a:t>
            </a:r>
            <a:r>
              <a:rPr lang="en-US" altLang="ko-KR" sz="1000"/>
              <a:t>/ </a:t>
            </a:r>
            <a:r>
              <a:rPr lang="ko-KR" altLang="en-US" sz="1000" err="1"/>
              <a:t>답글</a:t>
            </a:r>
            <a:r>
              <a:rPr lang="ko-KR" altLang="en-US" sz="1000"/>
              <a:t> </a:t>
            </a:r>
            <a:r>
              <a:rPr lang="ko-KR" altLang="en-US" sz="1000" smtClean="0"/>
              <a:t>달기 </a:t>
            </a:r>
            <a:r>
              <a:rPr lang="en-US" altLang="ko-KR" sz="1000" smtClean="0"/>
              <a:t>/ </a:t>
            </a:r>
            <a:r>
              <a:rPr lang="ko-KR" altLang="en-US" sz="1000" smtClean="0"/>
              <a:t>조회 </a:t>
            </a:r>
            <a:r>
              <a:rPr lang="en-US" altLang="ko-KR" sz="1000"/>
              <a:t>/ </a:t>
            </a:r>
            <a:r>
              <a:rPr lang="ko-KR" altLang="en-US" sz="1000"/>
              <a:t>삭제</a:t>
            </a:r>
          </a:p>
          <a:p>
            <a:endParaRPr lang="ko-KR" alt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2771800" y="4012334"/>
            <a:ext cx="2451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13. </a:t>
            </a:r>
            <a:r>
              <a:rPr lang="ko-KR" altLang="en-US" sz="1000"/>
              <a:t>작성 </a:t>
            </a:r>
            <a:r>
              <a:rPr lang="en-US" altLang="ko-KR" sz="1000"/>
              <a:t>/ </a:t>
            </a:r>
            <a:r>
              <a:rPr lang="ko-KR" altLang="en-US" sz="1000" err="1"/>
              <a:t>답글</a:t>
            </a:r>
            <a:r>
              <a:rPr lang="ko-KR" altLang="en-US" sz="1000"/>
              <a:t> 달기 </a:t>
            </a:r>
            <a:r>
              <a:rPr lang="en-US" altLang="ko-KR" sz="1000"/>
              <a:t>/ </a:t>
            </a:r>
            <a:r>
              <a:rPr lang="ko-KR" altLang="en-US" sz="1000"/>
              <a:t>조회 </a:t>
            </a:r>
            <a:r>
              <a:rPr lang="en-US" altLang="ko-KR" sz="1000"/>
              <a:t>/ </a:t>
            </a:r>
            <a:r>
              <a:rPr lang="ko-KR" altLang="en-US" sz="1000" smtClean="0"/>
              <a:t>삭제</a:t>
            </a:r>
            <a:r>
              <a:rPr lang="ko-KR" altLang="en-US" sz="1000"/>
              <a:t> </a:t>
            </a:r>
            <a:r>
              <a:rPr lang="ko-KR" altLang="en-US" sz="1000" smtClean="0"/>
              <a:t>확인</a:t>
            </a:r>
            <a:endParaRPr lang="ko-KR" altLang="en-US" sz="100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246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14. </a:t>
            </a:r>
            <a:r>
              <a:rPr lang="ko-KR" altLang="en-US" sz="1000"/>
              <a:t>구매내역</a:t>
            </a:r>
            <a:r>
              <a:rPr lang="en-US" altLang="ko-KR" sz="1000"/>
              <a:t>, </a:t>
            </a:r>
            <a:r>
              <a:rPr lang="ko-KR" altLang="en-US" sz="1000"/>
              <a:t>정보수정</a:t>
            </a:r>
            <a:r>
              <a:rPr lang="en-US" altLang="ko-KR" sz="1000"/>
              <a:t>,  </a:t>
            </a:r>
            <a:r>
              <a:rPr lang="ko-KR" altLang="en-US" sz="1000"/>
              <a:t>회원탈퇴 </a:t>
            </a:r>
          </a:p>
          <a:p>
            <a:endParaRPr lang="ko-KR" alt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2785843" y="4447520"/>
            <a:ext cx="3851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15. </a:t>
            </a:r>
            <a:r>
              <a:rPr lang="ko-KR" altLang="en-US" sz="1000" smtClean="0"/>
              <a:t>구매내역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정보수정</a:t>
            </a:r>
            <a:r>
              <a:rPr lang="en-US" altLang="ko-KR" sz="1000" smtClean="0"/>
              <a:t>,  </a:t>
            </a:r>
            <a:r>
              <a:rPr lang="ko-KR" altLang="en-US" sz="1000" smtClean="0"/>
              <a:t>회원탈퇴 확인</a:t>
            </a:r>
            <a:endParaRPr lang="ko-KR" altLang="en-US" sz="100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50106" y="1325191"/>
            <a:ext cx="108013" cy="224866"/>
          </a:xfrm>
          <a:prstGeom prst="curvedConnector4">
            <a:avLst>
              <a:gd name="adj1" fmla="val -211878"/>
              <a:gd name="adj2" fmla="val 20166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 id</a:t>
            </a:r>
            <a:r>
              <a:rPr lang="ko-KR" altLang="en-US" sz="1000" smtClean="0"/>
              <a:t>중복체크</a:t>
            </a:r>
            <a:endParaRPr lang="ko-KR" altLang="en-US" sz="1000"/>
          </a:p>
        </p:txBody>
      </p:sp>
      <p:sp>
        <p:nvSpPr>
          <p:cNvPr id="79" name="직사각형 78"/>
          <p:cNvSpPr/>
          <p:nvPr/>
        </p:nvSpPr>
        <p:spPr>
          <a:xfrm>
            <a:off x="1772530" y="1383362"/>
            <a:ext cx="144016" cy="216537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</p:spTree>
    <p:extLst>
      <p:ext uri="{BB962C8B-B14F-4D97-AF65-F5344CB8AC3E}">
        <p14:creationId xmlns:p14="http://schemas.microsoft.com/office/powerpoint/2010/main" val="2806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7.  </a:t>
            </a:r>
            <a:r>
              <a:rPr lang="ko-KR" altLang="en-US" b="1" smtClean="0">
                <a:solidFill>
                  <a:srgbClr val="756B5F"/>
                </a:solidFill>
              </a:rPr>
              <a:t>순차 다이어그램</a:t>
            </a:r>
            <a:endParaRPr lang="ko-KR" altLang="en-US" b="1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3"/>
            <a:ext cx="7200800" cy="3618044"/>
            <a:chOff x="899592" y="1197231"/>
            <a:chExt cx="7200800" cy="4824058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/>
                <a:t>관리자</a:t>
              </a:r>
              <a:endParaRPr lang="en-US" altLang="ko-KR" sz="1000" b="1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/>
                <a:t>담당 관리자</a:t>
              </a:r>
              <a:endParaRPr lang="en-US" altLang="ko-KR" sz="1000" b="1" smtClean="0"/>
            </a:p>
            <a:p>
              <a:pPr algn="ctr"/>
              <a:r>
                <a:rPr lang="ko-KR" altLang="en-US" sz="1000" b="1" smtClean="0"/>
                <a:t>등</a:t>
              </a:r>
              <a:r>
                <a:rPr lang="ko-KR" altLang="en-US" sz="1000" b="1"/>
                <a:t>록</a:t>
              </a:r>
              <a:endParaRPr lang="ko-KR" altLang="en-US" sz="1000" b="1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/>
                <a:t>상품 관련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/>
                <a:t>이벤트관리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/>
                <a:t>매출 확인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/>
                <a:t>배송 담당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0" y="1852567"/>
              <a:ext cx="101502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1. </a:t>
              </a:r>
              <a:r>
                <a:rPr lang="ko-KR" altLang="en-US" sz="1000" smtClean="0"/>
                <a:t>관리자 등록</a:t>
              </a:r>
              <a:endParaRPr lang="ko-KR" altLang="en-US" sz="100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101502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2. </a:t>
              </a:r>
              <a:r>
                <a:rPr lang="ko-KR" altLang="en-US" sz="1000" smtClean="0"/>
                <a:t>관리자 확인</a:t>
              </a:r>
              <a:endParaRPr lang="ko-KR" altLang="en-US" sz="100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90978" y="2487733"/>
              <a:ext cx="207941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3. </a:t>
              </a:r>
              <a:r>
                <a:rPr lang="ko-KR" altLang="en-US" sz="1000" smtClean="0"/>
                <a:t>상품 검색 </a:t>
              </a:r>
              <a:r>
                <a:rPr lang="en-US" altLang="ko-KR" sz="1000" smtClean="0"/>
                <a:t>/</a:t>
              </a:r>
              <a:r>
                <a:rPr lang="ko-KR" altLang="en-US" sz="1000" smtClean="0"/>
                <a:t> 등록 </a:t>
              </a:r>
              <a:r>
                <a:rPr lang="en-US" altLang="ko-KR" sz="1000" smtClean="0"/>
                <a:t>/ </a:t>
              </a:r>
              <a:r>
                <a:rPr lang="ko-KR" altLang="en-US" sz="1000" smtClean="0"/>
                <a:t>수정 </a:t>
              </a:r>
              <a:r>
                <a:rPr lang="en-US" altLang="ko-KR" sz="1000" smtClean="0"/>
                <a:t>/ </a:t>
              </a:r>
              <a:r>
                <a:rPr lang="ko-KR" altLang="en-US" sz="1000" smtClean="0"/>
                <a:t>삭제</a:t>
              </a:r>
              <a:endParaRPr lang="ko-KR" altLang="en-US" sz="10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18814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4</a:t>
              </a:r>
              <a:r>
                <a:rPr lang="en-US" altLang="ko-KR" sz="1000" smtClean="0"/>
                <a:t>. </a:t>
              </a:r>
              <a:r>
                <a:rPr lang="ko-KR" altLang="en-US" sz="1000" smtClean="0"/>
                <a:t>상품 정보 확인</a:t>
              </a:r>
              <a:endParaRPr lang="ko-KR" altLang="en-US" sz="100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20765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5. </a:t>
              </a:r>
              <a:r>
                <a:rPr lang="ko-KR" altLang="en-US" sz="1000" smtClean="0"/>
                <a:t>게시</a:t>
              </a:r>
              <a:r>
                <a:rPr lang="ko-KR" altLang="en-US" sz="1000"/>
                <a:t>판</a:t>
              </a:r>
              <a:r>
                <a:rPr lang="ko-KR" altLang="en-US" sz="1000" smtClean="0"/>
                <a:t> 작성</a:t>
              </a:r>
              <a:r>
                <a:rPr lang="en-US" altLang="ko-KR" sz="1000"/>
                <a:t> </a:t>
              </a:r>
              <a:r>
                <a:rPr lang="en-US" altLang="ko-KR" sz="1000" smtClean="0"/>
                <a:t>/ </a:t>
              </a:r>
              <a:r>
                <a:rPr lang="ko-KR" altLang="en-US" sz="1000" smtClean="0"/>
                <a:t>수정 </a:t>
              </a:r>
              <a:r>
                <a:rPr lang="en-US" altLang="ko-KR" sz="1000" smtClean="0"/>
                <a:t>/ </a:t>
              </a:r>
              <a:r>
                <a:rPr lang="ko-KR" altLang="en-US" sz="1000" smtClean="0"/>
                <a:t>조회 </a:t>
              </a:r>
              <a:r>
                <a:rPr lang="en-US" altLang="ko-KR" sz="1000" smtClean="0"/>
                <a:t>/ </a:t>
              </a:r>
              <a:r>
                <a:rPr lang="ko-KR" altLang="en-US" sz="1000" smtClean="0"/>
                <a:t>삭제</a:t>
              </a:r>
              <a:endParaRPr lang="ko-KR" altLang="en-US" sz="10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31638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6. </a:t>
              </a:r>
              <a:r>
                <a:rPr lang="ko-KR" altLang="en-US" sz="1000" smtClean="0"/>
                <a:t>게시판 내용 확인</a:t>
              </a:r>
              <a:endParaRPr lang="ko-KR" altLang="en-US" sz="100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2444900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9. </a:t>
              </a:r>
              <a:r>
                <a:rPr lang="ko-KR" altLang="en-US" sz="1000" smtClean="0"/>
                <a:t>회원등급별  쿠폰 발행 </a:t>
              </a:r>
              <a:r>
                <a:rPr lang="en-US" altLang="ko-KR" sz="1000" smtClean="0"/>
                <a:t>/ </a:t>
              </a:r>
              <a:r>
                <a:rPr lang="ko-KR" altLang="en-US" sz="1000" smtClean="0"/>
                <a:t>이벤트 진행</a:t>
              </a:r>
              <a:endParaRPr lang="ko-KR" altLang="en-US" sz="10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2"/>
              <a:ext cx="95731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10. </a:t>
              </a:r>
              <a:r>
                <a:rPr lang="ko-KR" altLang="en-US" sz="1000" smtClean="0"/>
                <a:t>결과 확인</a:t>
              </a:r>
              <a:endParaRPr lang="ko-KR" altLang="en-US" sz="100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18200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11. </a:t>
              </a:r>
              <a:r>
                <a:rPr lang="ko-KR" altLang="en-US" sz="1000" smtClean="0"/>
                <a:t>일별 </a:t>
              </a:r>
              <a:r>
                <a:rPr lang="en-US" altLang="ko-KR" sz="1000" smtClean="0"/>
                <a:t>/ </a:t>
              </a:r>
              <a:r>
                <a:rPr lang="ko-KR" altLang="en-US" sz="1000" smtClean="0"/>
                <a:t>월별 </a:t>
              </a:r>
              <a:r>
                <a:rPr lang="en-US" altLang="ko-KR" sz="1000" smtClean="0"/>
                <a:t>/ </a:t>
              </a:r>
              <a:r>
                <a:rPr lang="ko-KR" altLang="en-US" sz="1000" smtClean="0"/>
                <a:t>상품별 매출 확인</a:t>
              </a:r>
              <a:endParaRPr lang="ko-KR" altLang="en-US" sz="10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12. </a:t>
              </a:r>
              <a:r>
                <a:rPr lang="ko-KR" altLang="en-US" sz="1000" smtClean="0"/>
                <a:t>매출 결과 확인</a:t>
              </a:r>
              <a:endParaRPr lang="ko-KR" altLang="en-US" sz="10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44462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/>
                <a:t>7</a:t>
              </a:r>
              <a:r>
                <a:rPr lang="en-US" altLang="ko-KR" sz="900" smtClean="0"/>
                <a:t>. </a:t>
              </a:r>
              <a:r>
                <a:rPr lang="ko-KR" altLang="en-US" sz="900" smtClean="0"/>
                <a:t>물품 배송 </a:t>
              </a:r>
              <a:r>
                <a:rPr lang="en-US" altLang="ko-KR" sz="900" smtClean="0"/>
                <a:t>/ </a:t>
              </a:r>
              <a:r>
                <a:rPr lang="ko-KR" altLang="en-US" sz="900" smtClean="0"/>
                <a:t>수취 확인</a:t>
              </a:r>
              <a:endParaRPr lang="ko-KR" altLang="en-US" sz="9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mtClean="0"/>
                <a:t>8. </a:t>
              </a:r>
              <a:r>
                <a:rPr lang="ko-KR" altLang="en-US" sz="900" smtClean="0"/>
                <a:t>배송 상태 확인</a:t>
              </a:r>
              <a:endParaRPr lang="ko-KR" altLang="en-US" sz="9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1"/>
              <a:ext cx="720080" cy="655335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/>
                <a:t>공지사항</a:t>
              </a:r>
              <a:endParaRPr lang="en-US" altLang="ko-KR" sz="1000" b="1" smtClean="0"/>
            </a:p>
            <a:p>
              <a:pPr algn="ctr"/>
              <a:r>
                <a:rPr lang="en-US" altLang="ko-KR" sz="1000" b="1" smtClean="0"/>
                <a:t>C.S</a:t>
              </a:r>
            </a:p>
            <a:p>
              <a:pPr algn="ctr"/>
              <a:r>
                <a:rPr lang="ko-KR" altLang="en-US" sz="1000" b="1" smtClean="0"/>
                <a:t>리뷰 게시판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</p:spTree>
    <p:extLst>
      <p:ext uri="{BB962C8B-B14F-4D97-AF65-F5344CB8AC3E}">
        <p14:creationId xmlns:p14="http://schemas.microsoft.com/office/powerpoint/2010/main" val="12009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</a:t>
            </a:r>
            <a:r>
              <a:rPr lang="en-US" altLang="ko-KR" b="1">
                <a:solidFill>
                  <a:srgbClr val="756B5F"/>
                </a:solidFill>
              </a:rPr>
              <a:t>DB </a:t>
            </a:r>
            <a:r>
              <a:rPr lang="ko-KR" altLang="en-US" b="1">
                <a:solidFill>
                  <a:srgbClr val="756B5F"/>
                </a:solidFill>
              </a:rPr>
              <a:t>설계 </a:t>
            </a:r>
            <a:r>
              <a:rPr lang="en-US" altLang="ko-KR" b="1">
                <a:solidFill>
                  <a:srgbClr val="756B5F"/>
                </a:solidFill>
              </a:rPr>
              <a:t>(ERD)</a:t>
            </a:r>
            <a:endParaRPr lang="ko-KR" altLang="en-US" b="1">
              <a:solidFill>
                <a:srgbClr val="756B5F"/>
              </a:solidFill>
            </a:endParaRPr>
          </a:p>
        </p:txBody>
      </p:sp>
      <p:pic>
        <p:nvPicPr>
          <p:cNvPr id="2050" name="Picture 2" descr="D:\mega_IT\git\mega_IT\노트\8_1st Project\캡처\ppt용\exe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" r="-408"/>
          <a:stretch/>
        </p:blipFill>
        <p:spPr bwMode="auto">
          <a:xfrm>
            <a:off x="144000" y="480090"/>
            <a:ext cx="8953177" cy="40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</a:t>
            </a:r>
            <a:r>
              <a:rPr lang="en-US" altLang="ko-KR" b="1" smtClean="0">
                <a:solidFill>
                  <a:srgbClr val="756B5F"/>
                </a:solidFill>
              </a:rPr>
              <a:t>.  </a:t>
            </a:r>
            <a:r>
              <a:rPr lang="ko-KR" altLang="en-US" b="1" smtClean="0">
                <a:solidFill>
                  <a:srgbClr val="756B5F"/>
                </a:solidFill>
              </a:rPr>
              <a:t>기능정의서 및 설계</a:t>
            </a:r>
            <a:endParaRPr lang="ko-KR" altLang="en-US" b="1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1510"/>
            <a:ext cx="6984776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4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>
                <a:solidFill>
                  <a:srgbClr val="756B5F"/>
                </a:solidFill>
              </a:rPr>
              <a:t>INDEX</a:t>
            </a:r>
            <a:endParaRPr lang="ko-KR" altLang="en-US" sz="3200" b="1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F5F3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>
                <a:latin typeface="+mn-ea"/>
              </a:rPr>
              <a:t>계획</a:t>
            </a:r>
            <a:endParaRPr lang="en-US" altLang="ko-KR" sz="1050" b="1"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latin typeface="+mn-ea"/>
              </a:rPr>
              <a:t>주제 및 목적</a:t>
            </a:r>
            <a:endParaRPr lang="en-US" altLang="ko-KR" sz="1000" b="1"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latin typeface="+mn-ea"/>
              </a:rPr>
              <a:t>개발환경 </a:t>
            </a:r>
            <a:r>
              <a:rPr lang="en-US" altLang="ko-KR" sz="1000" b="1">
                <a:latin typeface="+mn-ea"/>
              </a:rPr>
              <a:t>(</a:t>
            </a:r>
            <a:r>
              <a:rPr lang="ko-KR" altLang="en-US" sz="1000" b="1">
                <a:latin typeface="+mn-ea"/>
              </a:rPr>
              <a:t>개발리소스</a:t>
            </a:r>
            <a:r>
              <a:rPr lang="en-US" altLang="ko-KR" sz="1000" b="1"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latin typeface="+mn-ea"/>
              </a:rPr>
              <a:t>작업분할 구조도 </a:t>
            </a:r>
            <a:r>
              <a:rPr lang="en-US" altLang="ko-KR" sz="1000" b="1"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latin typeface="+mn-ea"/>
              </a:rPr>
              <a:t>작업일정</a:t>
            </a:r>
            <a:endParaRPr lang="en-US" altLang="ko-KR" sz="1000" b="1"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>
                <a:latin typeface="+mn-ea"/>
              </a:rPr>
              <a:t>분석 및 설계</a:t>
            </a:r>
            <a:endParaRPr lang="en-US" altLang="ko-KR" sz="1100" b="1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>
                <a:latin typeface="+mn-ea"/>
              </a:rPr>
              <a:t>5. </a:t>
            </a:r>
            <a:r>
              <a:rPr lang="ko-KR" altLang="en-US" sz="1000" b="1">
                <a:latin typeface="+mn-ea"/>
              </a:rPr>
              <a:t>요구사항 분석</a:t>
            </a:r>
            <a:endParaRPr lang="en-US" altLang="ko-KR" sz="1000" b="1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>
                <a:latin typeface="+mn-ea"/>
              </a:rPr>
              <a:t>6. </a:t>
            </a:r>
            <a:r>
              <a:rPr lang="ko-KR" altLang="en-US" sz="1000" b="1" err="1">
                <a:latin typeface="+mn-ea"/>
              </a:rPr>
              <a:t>유스케이스</a:t>
            </a:r>
            <a:r>
              <a:rPr lang="ko-KR" altLang="en-US" sz="1000" b="1">
                <a:latin typeface="+mn-ea"/>
              </a:rPr>
              <a:t> 다이어그램</a:t>
            </a:r>
            <a:r>
              <a:rPr lang="en-US" altLang="ko-KR" sz="1000" b="1">
                <a:latin typeface="+mn-ea"/>
              </a:rPr>
              <a:t>(</a:t>
            </a:r>
            <a:r>
              <a:rPr lang="en-US" altLang="ko-KR" sz="1000" b="1" err="1">
                <a:latin typeface="+mn-ea"/>
              </a:rPr>
              <a:t>Usecase</a:t>
            </a:r>
            <a:r>
              <a:rPr lang="en-US" altLang="ko-KR" sz="1000" b="1"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>
                <a:latin typeface="+mn-ea"/>
              </a:rPr>
              <a:t>7. </a:t>
            </a:r>
            <a:r>
              <a:rPr lang="ko-KR" altLang="en-US" sz="1000" b="1">
                <a:latin typeface="+mn-ea"/>
              </a:rPr>
              <a:t>순차다이어그램 </a:t>
            </a:r>
            <a:r>
              <a:rPr lang="en-US" altLang="ko-KR" sz="1000" b="1"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>
                <a:latin typeface="+mn-ea"/>
              </a:rPr>
              <a:t>8. DB</a:t>
            </a:r>
            <a:r>
              <a:rPr lang="ko-KR" altLang="en-US" sz="1000" b="1">
                <a:latin typeface="+mn-ea"/>
              </a:rPr>
              <a:t>설계</a:t>
            </a:r>
            <a:r>
              <a:rPr lang="en-US" altLang="ko-KR" sz="1000" b="1">
                <a:latin typeface="+mn-ea"/>
              </a:rPr>
              <a:t>(</a:t>
            </a:r>
            <a:r>
              <a:rPr lang="en-US" altLang="ko-KR" sz="1000" b="1" smtClean="0">
                <a:latin typeface="+mn-ea"/>
              </a:rPr>
              <a:t>ERD)</a:t>
            </a:r>
            <a:endParaRPr lang="en-US" altLang="ko-KR" sz="1000" b="1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>
                <a:latin typeface="+mn-ea"/>
              </a:rPr>
              <a:t>9</a:t>
            </a:r>
            <a:r>
              <a:rPr lang="en-US" altLang="ko-KR" sz="1000" b="1" smtClean="0">
                <a:latin typeface="+mn-ea"/>
              </a:rPr>
              <a:t>.</a:t>
            </a:r>
            <a:r>
              <a:rPr lang="ko-KR" altLang="en-US" sz="1000" b="1">
                <a:latin typeface="+mn-ea"/>
              </a:rPr>
              <a:t> 기능정의서</a:t>
            </a:r>
            <a:endParaRPr lang="en-US" altLang="ko-KR" sz="1000" b="1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>
                <a:latin typeface="+mn-ea"/>
              </a:rPr>
              <a:t>10. </a:t>
            </a:r>
            <a:r>
              <a:rPr lang="en-US" altLang="ko-KR" sz="1000" b="1" smtClean="0">
                <a:latin typeface="+mn-ea"/>
              </a:rPr>
              <a:t>Project source Explorer</a:t>
            </a:r>
            <a:endParaRPr lang="en-US" altLang="ko-KR" sz="1000" b="1"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>
                <a:latin typeface="+mn-ea"/>
              </a:rPr>
              <a:t>구현 및 테스트</a:t>
            </a:r>
            <a:endParaRPr lang="en-US" altLang="ko-KR" sz="1100" b="1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>
                <a:latin typeface="+mn-ea"/>
              </a:rPr>
              <a:t>11. </a:t>
            </a:r>
            <a:r>
              <a:rPr lang="en-US" altLang="ko-KR" sz="1000" b="1" smtClean="0">
                <a:latin typeface="+mn-ea"/>
              </a:rPr>
              <a:t>UI </a:t>
            </a:r>
            <a:r>
              <a:rPr lang="ko-KR" altLang="en-US" sz="1000" b="1" smtClean="0">
                <a:latin typeface="+mn-ea"/>
              </a:rPr>
              <a:t>시연 및 핵심 기능</a:t>
            </a:r>
            <a:endParaRPr lang="en-US" altLang="ko-KR" sz="1000" b="1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>
                <a:latin typeface="+mn-ea"/>
              </a:rPr>
              <a:t>12. </a:t>
            </a:r>
            <a:r>
              <a:rPr lang="ko-KR" altLang="en-US" sz="1000" b="1">
                <a:latin typeface="+mn-ea"/>
              </a:rPr>
              <a:t>차후 개발 </a:t>
            </a:r>
            <a:r>
              <a:rPr lang="ko-KR" altLang="en-US" sz="1000" b="1" smtClean="0">
                <a:latin typeface="+mn-ea"/>
              </a:rPr>
              <a:t>내용</a:t>
            </a:r>
            <a:endParaRPr lang="en-US" altLang="ko-KR" sz="1000" b="1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1.  </a:t>
            </a:r>
            <a:r>
              <a:rPr lang="ko-KR" altLang="en-US" b="1" smtClean="0">
                <a:solidFill>
                  <a:srgbClr val="756B5F"/>
                </a:solidFill>
              </a:rPr>
              <a:t>주제 및 목적</a:t>
            </a:r>
            <a:endParaRPr lang="ko-KR" altLang="en-US" b="1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608065"/>
            <a:ext cx="8428759" cy="692497"/>
          </a:xfrm>
          <a:prstGeom prst="rect">
            <a:avLst/>
          </a:prstGeom>
          <a:solidFill>
            <a:srgbClr val="F5F3EC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rgbClr val="464646"/>
                </a:solidFill>
                <a:latin typeface="+mn-ea"/>
              </a:rPr>
              <a:t>이 시스템은 건강식품 판매 사이트로써 사용자 웹 페이지와 관리자 웹 페이지를 통합하여 </a:t>
            </a:r>
            <a:endParaRPr lang="en-US" altLang="ko-KR" sz="140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rgbClr val="464646"/>
                </a:solidFill>
                <a:latin typeface="+mn-ea"/>
              </a:rPr>
              <a:t>하나의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프로그램으로 이용 및 </a:t>
            </a:r>
            <a:r>
              <a:rPr lang="ko-KR" altLang="en-US" sz="1400" smtClean="0">
                <a:solidFill>
                  <a:srgbClr val="464646"/>
                </a:solidFill>
                <a:latin typeface="+mn-ea"/>
              </a:rPr>
              <a:t>관리할 수 있는 통합형 판매 시스템이다</a:t>
            </a:r>
            <a:r>
              <a:rPr lang="en-US" altLang="ko-KR" sz="140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40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사용자 </a:t>
            </a:r>
            <a:endParaRPr lang="ko-KR" altLang="en-US" sz="120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사용자는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건강식품 검색 및 고객센터 게시판 글 확인을 할 수 있고</a:t>
            </a:r>
            <a:endParaRPr lang="en-US" altLang="ko-KR" sz="120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회원가입시 상품 구매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포인트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적</a:t>
            </a:r>
            <a:r>
              <a:rPr lang="ko-KR" altLang="en-US" sz="1200">
                <a:solidFill>
                  <a:srgbClr val="464646"/>
                </a:solidFill>
                <a:latin typeface="+mn-ea"/>
              </a:rPr>
              <a:t>립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과 쿠폰할인혜택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등이 추가되고 </a:t>
            </a:r>
            <a:endParaRPr lang="en-US" altLang="ko-KR" sz="120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마이페이지를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통해 구매내역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배송확인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 쿠폰조회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 정보수정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회원탈퇴 등을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할 수 있다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120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mtClean="0">
                <a:latin typeface="+mn-ea"/>
              </a:rPr>
              <a:t>관리자</a:t>
            </a:r>
            <a:endParaRPr lang="en-US" altLang="ko-KR" sz="120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관리자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담당에 따라 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1.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상품 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MD 2. C.S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 관리 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3.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회원 관리로 나뉘어 각자의 권한에 따른 업무를 수행한다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   1.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상품 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MD :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상품의 등록 및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품절상품 재고 추가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상품정보 수정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리뷰 답변</a:t>
            </a:r>
            <a:endParaRPr lang="en-US" altLang="ko-KR" sz="120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   2. C.S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관리 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: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고객센터게시판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파일첨부 가능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)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일별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월별 매출조회</a:t>
            </a:r>
            <a:endParaRPr lang="en-US" altLang="ko-KR" sz="120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   3.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회원 관리 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: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회원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조회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쿠폰 발행을 할 수 있다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20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F5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1.  </a:t>
            </a:r>
            <a:r>
              <a:rPr lang="ko-KR" altLang="en-US" b="1"/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ko-KR" altLang="en-US" sz="14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판매사이트를 참조하였다</a:t>
            </a:r>
            <a:r>
              <a:rPr lang="en-US" altLang="ko-KR" sz="14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endParaRPr lang="ko-KR" altLang="en-US" sz="140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802" y="3924076"/>
            <a:ext cx="5030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mtClean="0">
                <a:latin typeface="+mn-ea"/>
              </a:rPr>
              <a:t>Long’s Food project</a:t>
            </a:r>
            <a:endParaRPr lang="en-US" altLang="ko-KR" sz="4000" b="1">
              <a:latin typeface="+mn-ea"/>
            </a:endParaRPr>
          </a:p>
          <a:p>
            <a:pPr algn="ctr"/>
            <a:r>
              <a:rPr lang="en-US" altLang="ko-KR" sz="2400" b="1" smtClean="0">
                <a:latin typeface="+mn-ea"/>
              </a:rPr>
              <a:t>(</a:t>
            </a:r>
            <a:r>
              <a:rPr lang="ko-KR" altLang="en-US" sz="2400" b="1" smtClean="0">
                <a:latin typeface="+mn-ea"/>
              </a:rPr>
              <a:t>건강식품 판매 사이트 구현</a:t>
            </a:r>
            <a:r>
              <a:rPr lang="en-US" altLang="ko-KR" sz="2400" b="1" smtClean="0">
                <a:latin typeface="+mn-ea"/>
              </a:rPr>
              <a:t>)</a:t>
            </a:r>
            <a:endParaRPr lang="ko-KR" altLang="en-US" sz="2400" b="1">
              <a:latin typeface="+mn-ea"/>
            </a:endParaRPr>
          </a:p>
        </p:txBody>
      </p:sp>
      <p:pic>
        <p:nvPicPr>
          <p:cNvPr id="1027" name="Picture 3" descr="C:\Users\TJ\Desktop\ex1_boba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0510"/>
            <a:ext cx="3744416" cy="219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J\Desktop\ex2_mangnu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779" y="1347614"/>
            <a:ext cx="3736260" cy="219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J\Desktop\ex3_coupa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35646"/>
            <a:ext cx="3384376" cy="1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10 pro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58"/>
            <a:ext cx="7364412" cy="700606"/>
            <a:chOff x="827088" y="5229201"/>
            <a:chExt cx="7364600" cy="56188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5618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jquery-3.4.1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,   jquery-ui-1.12.1,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 cos-26Dec2008,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bootstrap-v4.4.1, popper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Sweetalert, daum/mapjsapi/postcode, kakao.maps</a:t>
              </a:r>
              <a:endParaRPr kumimoji="0" lang="en-US" altLang="ko-KR" sz="120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561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756B5F"/>
                </a:solidFill>
              </a:rPr>
              <a:t>(Resources)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2.  </a:t>
            </a:r>
            <a:r>
              <a:rPr lang="ko-KR" altLang="en-US" b="1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3.  </a:t>
            </a:r>
            <a:r>
              <a:rPr lang="ko-KR" altLang="en-US" b="1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756B5F"/>
                </a:solidFill>
              </a:rPr>
              <a:t>(</a:t>
            </a:r>
            <a:r>
              <a:rPr lang="ko-KR" altLang="en-US" sz="1200" b="1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smtClean="0">
                <a:solidFill>
                  <a:srgbClr val="756B5F"/>
                </a:solidFill>
              </a:rPr>
              <a:t>WBS)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53" y="504220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/>
              <a:t>FOOD*</a:t>
            </a:r>
            <a:endParaRPr lang="ko-KR" altLang="en-US" sz="1000" b="1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2447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고객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6226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75703" y="2273974"/>
            <a:ext cx="109813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/>
              <a:t>C.S</a:t>
            </a:r>
          </a:p>
          <a:p>
            <a:pPr algn="ctr"/>
            <a:r>
              <a:rPr lang="ko-KR" altLang="en-US" sz="1000" b="1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68246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회원 가입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83093" y="2265371"/>
            <a:ext cx="86225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마이 페이지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05067" y="2274936"/>
            <a:ext cx="639582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 관련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819429" y="3283914"/>
            <a:ext cx="432491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err="1" smtClean="0">
                <a:solidFill>
                  <a:schemeClr val="tx1"/>
                </a:solidFill>
              </a:rPr>
              <a:t>글작성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31640" y="331352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정보수정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09346" y="3305952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상품검색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72660" y="3283914"/>
            <a:ext cx="453561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err="1" smtClean="0">
                <a:solidFill>
                  <a:schemeClr val="tx1"/>
                </a:solidFill>
              </a:rPr>
              <a:t>글보기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96154" y="32992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44053" y="3299235"/>
            <a:ext cx="62345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포인트 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정보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43560" y="32992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상세보기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54922" y="3283914"/>
            <a:ext cx="46984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err="1" smtClean="0">
                <a:solidFill>
                  <a:schemeClr val="tx1"/>
                </a:solidFill>
              </a:rPr>
              <a:t>글수정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51184" y="3290271"/>
            <a:ext cx="40748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err="1" smtClean="0">
                <a:solidFill>
                  <a:schemeClr val="tx1"/>
                </a:solidFill>
              </a:rPr>
              <a:t>글삭제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96050" y="4022644"/>
            <a:ext cx="406781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답변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쓰</a:t>
            </a:r>
            <a:r>
              <a:rPr lang="ko-KR" altLang="en-US" sz="1000" b="1">
                <a:solidFill>
                  <a:schemeClr val="tx1"/>
                </a:solidFill>
              </a:rPr>
              <a:t>기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cxnSp>
        <p:nvCxnSpPr>
          <p:cNvPr id="73" name="꺾인 연결선 72"/>
          <p:cNvCxnSpPr/>
          <p:nvPr/>
        </p:nvCxnSpPr>
        <p:spPr>
          <a:xfrm rot="5400000">
            <a:off x="1403363" y="1346900"/>
            <a:ext cx="497899" cy="132380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 rot="16200000" flipH="1">
            <a:off x="6467029" y="-74200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2314219" y="2017069"/>
            <a:ext cx="1" cy="2389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920139" y="2017134"/>
            <a:ext cx="1" cy="2528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669804" y="889338"/>
            <a:ext cx="1643396" cy="323433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로그인 </a:t>
            </a:r>
            <a:r>
              <a:rPr lang="en-US" altLang="ko-KR" sz="1000" b="1" smtClean="0"/>
              <a:t>&amp; </a:t>
            </a:r>
            <a:r>
              <a:rPr lang="ko-KR" altLang="en-US" sz="1000" b="1" smtClean="0"/>
              <a:t>로그아웃</a:t>
            </a:r>
          </a:p>
        </p:txBody>
      </p:sp>
      <p:cxnSp>
        <p:nvCxnSpPr>
          <p:cNvPr id="68" name="꺾인 연결선 67"/>
          <p:cNvCxnSpPr>
            <a:stCxn id="9" idx="0"/>
          </p:cNvCxnSpPr>
          <p:nvPr/>
        </p:nvCxnSpPr>
        <p:spPr>
          <a:xfrm rot="5400000" flipH="1" flipV="1">
            <a:off x="3339794" y="364241"/>
            <a:ext cx="134650" cy="2185813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3586963" y="393882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리뷰보기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630481" y="393986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000362" y="330080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상품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</a:t>
            </a:r>
            <a:r>
              <a:rPr lang="ko-KR" altLang="en-US" sz="1000" b="1">
                <a:solidFill>
                  <a:schemeClr val="tx1"/>
                </a:solidFill>
              </a:rPr>
              <a:t>렬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 flipV="1">
            <a:off x="4528286" y="2010605"/>
            <a:ext cx="1" cy="2528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20" idx="0"/>
          </p:cNvCxnSpPr>
          <p:nvPr/>
        </p:nvCxnSpPr>
        <p:spPr>
          <a:xfrm rot="5400000" flipH="1" flipV="1">
            <a:off x="4159572" y="2743712"/>
            <a:ext cx="292014" cy="832467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4" idx="2"/>
            <a:endCxn id="27" idx="0"/>
          </p:cNvCxnSpPr>
          <p:nvPr/>
        </p:nvCxnSpPr>
        <p:spPr>
          <a:xfrm flipH="1">
            <a:off x="4523560" y="2652936"/>
            <a:ext cx="1298" cy="64629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13" idx="0"/>
          </p:cNvCxnSpPr>
          <p:nvPr/>
        </p:nvCxnSpPr>
        <p:spPr>
          <a:xfrm rot="16200000" flipV="1">
            <a:off x="4642710" y="2763151"/>
            <a:ext cx="286866" cy="788439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/>
          <p:nvPr/>
        </p:nvCxnSpPr>
        <p:spPr>
          <a:xfrm rot="16200000" flipV="1">
            <a:off x="7415075" y="2753012"/>
            <a:ext cx="286866" cy="788439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28" idx="0"/>
          </p:cNvCxnSpPr>
          <p:nvPr/>
        </p:nvCxnSpPr>
        <p:spPr>
          <a:xfrm flipV="1">
            <a:off x="6689845" y="2999815"/>
            <a:ext cx="0" cy="28409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21" idx="0"/>
          </p:cNvCxnSpPr>
          <p:nvPr/>
        </p:nvCxnSpPr>
        <p:spPr>
          <a:xfrm flipH="1" flipV="1">
            <a:off x="7299440" y="2999815"/>
            <a:ext cx="1" cy="28409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>
            <a:stCxn id="17" idx="0"/>
          </p:cNvCxnSpPr>
          <p:nvPr/>
        </p:nvCxnSpPr>
        <p:spPr>
          <a:xfrm rot="5400000" flipH="1" flipV="1">
            <a:off x="6640890" y="2398583"/>
            <a:ext cx="280116" cy="1490546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1" idx="2"/>
          </p:cNvCxnSpPr>
          <p:nvPr/>
        </p:nvCxnSpPr>
        <p:spPr>
          <a:xfrm flipH="1">
            <a:off x="6920139" y="2651974"/>
            <a:ext cx="4629" cy="34784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21" idx="2"/>
            <a:endCxn id="30" idx="0"/>
          </p:cNvCxnSpPr>
          <p:nvPr/>
        </p:nvCxnSpPr>
        <p:spPr>
          <a:xfrm>
            <a:off x="7299441" y="3661914"/>
            <a:ext cx="0" cy="36073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315484" y="2010605"/>
            <a:ext cx="4604655" cy="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95536" y="331867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배송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확인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63372" y="331867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주문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목</a:t>
            </a:r>
            <a:r>
              <a:rPr lang="ko-KR" altLang="en-US" sz="1000" b="1">
                <a:solidFill>
                  <a:schemeClr val="tx1"/>
                </a:solidFill>
              </a:rPr>
              <a:t>록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2396" y="3305952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쿠폰 조회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07757" y="394058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바로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구매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33200" y="394422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리뷰쓰기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233886" y="4507324"/>
            <a:ext cx="52707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MD</a:t>
            </a:r>
            <a:r>
              <a:rPr lang="ko-KR" altLang="en-US" sz="1000" b="1" smtClean="0">
                <a:solidFill>
                  <a:schemeClr val="tx1"/>
                </a:solidFill>
              </a:rPr>
              <a:t>답변 보기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64322" y="4512728"/>
            <a:ext cx="552557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좋아요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클릭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3177560" y="3025707"/>
            <a:ext cx="0" cy="28409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509560" y="3027613"/>
            <a:ext cx="0" cy="28409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2555776" y="3022850"/>
            <a:ext cx="0" cy="28409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577656" y="3032109"/>
            <a:ext cx="0" cy="28409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1969048" y="3028564"/>
            <a:ext cx="0" cy="28409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1043608" y="3032939"/>
            <a:ext cx="0" cy="28409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575536" y="3032109"/>
            <a:ext cx="2602024" cy="83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3" idx="2"/>
          </p:cNvCxnSpPr>
          <p:nvPr/>
        </p:nvCxnSpPr>
        <p:spPr>
          <a:xfrm flipH="1">
            <a:off x="2314212" y="2643371"/>
            <a:ext cx="8" cy="38956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09" idx="0"/>
          </p:cNvCxnSpPr>
          <p:nvPr/>
        </p:nvCxnSpPr>
        <p:spPr>
          <a:xfrm>
            <a:off x="3766963" y="3842279"/>
            <a:ext cx="0" cy="965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283968" y="3843516"/>
            <a:ext cx="0" cy="965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807076" y="3843516"/>
            <a:ext cx="0" cy="965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311695" y="3854168"/>
            <a:ext cx="0" cy="965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760962" y="3842279"/>
            <a:ext cx="1552238" cy="123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7" idx="2"/>
          </p:cNvCxnSpPr>
          <p:nvPr/>
        </p:nvCxnSpPr>
        <p:spPr>
          <a:xfrm>
            <a:off x="4523560" y="3677235"/>
            <a:ext cx="0" cy="1662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3497424" y="4405407"/>
            <a:ext cx="0" cy="10668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4142767" y="4410154"/>
            <a:ext cx="0" cy="10668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497424" y="4410154"/>
            <a:ext cx="643176" cy="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9" idx="2"/>
          </p:cNvCxnSpPr>
          <p:nvPr/>
        </p:nvCxnSpPr>
        <p:spPr>
          <a:xfrm>
            <a:off x="3766963" y="4316824"/>
            <a:ext cx="0" cy="9333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3.  </a:t>
            </a:r>
            <a:r>
              <a:rPr lang="ko-KR" altLang="en-US" b="1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756B5F"/>
                </a:solidFill>
              </a:rPr>
              <a:t>(</a:t>
            </a:r>
            <a:r>
              <a:rPr lang="ko-KR" altLang="en-US" sz="1200" b="1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smtClean="0">
                <a:solidFill>
                  <a:srgbClr val="756B5F"/>
                </a:solidFill>
              </a:rPr>
              <a:t>WBS)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018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/>
              <a:t>FOOD*</a:t>
            </a:r>
            <a:endParaRPr lang="ko-KR" altLang="en-US" sz="1000" b="1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고객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관리자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61989" y="2274607"/>
            <a:ext cx="933747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</a:t>
            </a:r>
            <a:r>
              <a:rPr lang="en-US" altLang="ko-KR" sz="1000" b="1" smtClean="0"/>
              <a:t>MD</a:t>
            </a:r>
            <a:endParaRPr lang="ko-KR" altLang="en-US" sz="1000" b="1" smtClean="0"/>
          </a:p>
        </p:txBody>
      </p:sp>
      <p:sp>
        <p:nvSpPr>
          <p:cNvPr id="16" name="직사각형 15"/>
          <p:cNvSpPr/>
          <p:nvPr/>
        </p:nvSpPr>
        <p:spPr>
          <a:xfrm>
            <a:off x="4110542" y="2215761"/>
            <a:ext cx="1102126" cy="42915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/>
              <a:t>C.S </a:t>
            </a:r>
            <a:r>
              <a:rPr lang="ko-KR" altLang="en-US" sz="1000" b="1" smtClean="0"/>
              <a:t>게시판 관리</a:t>
            </a:r>
            <a:endParaRPr lang="ko-KR" altLang="en-US" sz="1000" b="1" smtClean="0"/>
          </a:p>
        </p:txBody>
      </p:sp>
      <p:sp>
        <p:nvSpPr>
          <p:cNvPr id="19" name="직사각형 18"/>
          <p:cNvSpPr/>
          <p:nvPr/>
        </p:nvSpPr>
        <p:spPr>
          <a:xfrm>
            <a:off x="1555975" y="33467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상품수정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95462" y="334681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상품등록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678326" y="995125"/>
            <a:ext cx="1643396" cy="323433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로그인 </a:t>
            </a:r>
            <a:r>
              <a:rPr lang="en-US" altLang="ko-KR" sz="1000" b="1" smtClean="0"/>
              <a:t>&amp; </a:t>
            </a:r>
            <a:r>
              <a:rPr lang="ko-KR" altLang="en-US" sz="1000" b="1" smtClean="0"/>
              <a:t>로그아웃</a:t>
            </a:r>
          </a:p>
        </p:txBody>
      </p:sp>
      <p:cxnSp>
        <p:nvCxnSpPr>
          <p:cNvPr id="73" name="꺾인 연결선 72"/>
          <p:cNvCxnSpPr>
            <a:stCxn id="10" idx="2"/>
          </p:cNvCxnSpPr>
          <p:nvPr/>
        </p:nvCxnSpPr>
        <p:spPr>
          <a:xfrm rot="5400000">
            <a:off x="3636786" y="-974068"/>
            <a:ext cx="429627" cy="60492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 rot="16200000" flipH="1">
            <a:off x="5551031" y="258026"/>
            <a:ext cx="274186" cy="23761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82133" y="-640079"/>
            <a:ext cx="259254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197025" y="2058277"/>
            <a:ext cx="1" cy="20901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5788530" y="2045711"/>
            <a:ext cx="1" cy="27145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731811" y="2649721"/>
            <a:ext cx="0" cy="68216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031606" y="33467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상품삭제</a:t>
            </a:r>
          </a:p>
        </p:txBody>
      </p:sp>
      <p:cxnSp>
        <p:nvCxnSpPr>
          <p:cNvPr id="103" name="꺾인 연결선 102"/>
          <p:cNvCxnSpPr/>
          <p:nvPr/>
        </p:nvCxnSpPr>
        <p:spPr>
          <a:xfrm>
            <a:off x="1727005" y="2989347"/>
            <a:ext cx="524641" cy="352061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0800000" flipV="1">
            <a:off x="1282199" y="2990802"/>
            <a:ext cx="457706" cy="354005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321016" y="3331858"/>
            <a:ext cx="574779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할인율 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조정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2555778" y="334681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재고 </a:t>
            </a:r>
            <a:r>
              <a:rPr lang="ko-KR" altLang="en-US" sz="1000" b="1" smtClean="0">
                <a:solidFill>
                  <a:schemeClr val="tx1"/>
                </a:solidFill>
              </a:rPr>
              <a:t>추가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527205" y="4242960"/>
            <a:ext cx="57847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글 삭제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344746" y="4245821"/>
            <a:ext cx="57847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글 수정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682809" y="4245821"/>
            <a:ext cx="57847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글 게시</a:t>
            </a:r>
          </a:p>
        </p:txBody>
      </p:sp>
      <p:cxnSp>
        <p:nvCxnSpPr>
          <p:cNvPr id="97" name="직선 연결선 96"/>
          <p:cNvCxnSpPr/>
          <p:nvPr/>
        </p:nvCxnSpPr>
        <p:spPr>
          <a:xfrm flipV="1">
            <a:off x="4972045" y="4166367"/>
            <a:ext cx="0" cy="6754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5821283" y="4163069"/>
            <a:ext cx="0" cy="6754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6643087" y="4165148"/>
            <a:ext cx="0" cy="6754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4967283" y="4163069"/>
            <a:ext cx="1680567" cy="329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9" idx="0"/>
            <a:endCxn id="5" idx="2"/>
          </p:cNvCxnSpPr>
          <p:nvPr/>
        </p:nvCxnSpPr>
        <p:spPr>
          <a:xfrm flipH="1" flipV="1">
            <a:off x="4497876" y="875680"/>
            <a:ext cx="2148" cy="1194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081263" y="3347922"/>
            <a:ext cx="77033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리뷰답변작성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014197" y="2291945"/>
            <a:ext cx="1102126" cy="42915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회원 관리</a:t>
            </a:r>
            <a:endParaRPr lang="ko-KR" altLang="en-US" sz="1000" b="1" smtClean="0"/>
          </a:p>
        </p:txBody>
      </p:sp>
      <p:sp>
        <p:nvSpPr>
          <p:cNvPr id="62" name="직사각형 61"/>
          <p:cNvSpPr/>
          <p:nvPr/>
        </p:nvSpPr>
        <p:spPr>
          <a:xfrm>
            <a:off x="7756323" y="331021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일별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4.  Gantt Chart</a:t>
            </a:r>
            <a:r>
              <a:rPr lang="ko-KR" altLang="en-US" b="1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2050" name="Picture 2" descr="D:\mega_IT\git\mega_IT\노트\8_1st Project\캡처\ppt용\프로젝트 일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075" y="530237"/>
            <a:ext cx="3037973" cy="412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27950" y="962462"/>
            <a:ext cx="7641620" cy="3769527"/>
            <a:chOff x="732006" y="1539147"/>
            <a:chExt cx="7641620" cy="133241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297403"/>
            </a:xfrm>
            <a:prstGeom prst="roundRect">
              <a:avLst/>
            </a:prstGeom>
            <a:solidFill>
              <a:srgbClr val="C6B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3165647" y="1539147"/>
              <a:ext cx="1044116" cy="317770"/>
            </a:xfrm>
            <a:prstGeom prst="roundRect">
              <a:avLst/>
            </a:prstGeom>
            <a:solidFill>
              <a:srgbClr val="C6B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회원</a:t>
              </a:r>
              <a:endParaRPr lang="ko-KR" altLang="en-US" sz="1600" b="1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705663" y="1556793"/>
              <a:ext cx="874449" cy="297404"/>
            </a:xfrm>
            <a:prstGeom prst="roundRect">
              <a:avLst/>
            </a:prstGeom>
            <a:solidFill>
              <a:srgbClr val="C6B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상품 </a:t>
              </a:r>
              <a:r>
                <a:rPr lang="en-US" altLang="ko-KR" sz="1600" b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MD</a:t>
              </a:r>
              <a:endParaRPr lang="ko-KR" altLang="en-US" sz="1600" b="1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329510" y="1566271"/>
              <a:ext cx="1044116" cy="266975"/>
            </a:xfrm>
            <a:prstGeom prst="roundRect">
              <a:avLst/>
            </a:prstGeom>
            <a:solidFill>
              <a:srgbClr val="C6B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회원</a:t>
              </a:r>
              <a:endParaRPr lang="en-US" altLang="ko-KR" sz="1600" b="1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  <a:p>
              <a:pPr algn="ctr"/>
              <a:r>
                <a:rPr lang="ko-KR" altLang="en-US" sz="1600" b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관</a:t>
              </a:r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리</a:t>
              </a:r>
              <a:endParaRPr lang="ko-KR" altLang="en-US" sz="1600" b="1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44795" y="1548763"/>
              <a:ext cx="781169" cy="270239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/>
                <a:t>회원</a:t>
              </a:r>
              <a:endParaRPr lang="en-US" altLang="ko-KR" sz="900" smtClean="0"/>
            </a:p>
            <a:p>
              <a:pPr algn="ctr"/>
              <a:r>
                <a:rPr lang="ko-KR" altLang="en-US" sz="900" smtClean="0"/>
                <a:t>가입</a:t>
              </a:r>
              <a:endParaRPr lang="ko-KR" altLang="en-US" sz="900"/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283449" y="2206963"/>
              <a:ext cx="510784" cy="167844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2006" y="2137654"/>
              <a:ext cx="1739328" cy="41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상품검색</a:t>
              </a:r>
              <a:endParaRPr lang="en-US" altLang="ko-KR" sz="1200" b="1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 </a:t>
              </a:r>
              <a:endParaRPr lang="ko-KR" altLang="en-US" sz="1200" b="1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859208" cy="7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포인트 적립</a:t>
              </a:r>
              <a:r>
                <a:rPr lang="en-US" altLang="ko-KR" sz="1200" b="1" smtClean="0">
                  <a:solidFill>
                    <a:srgbClr val="464646"/>
                  </a:solidFill>
                  <a:latin typeface="+mn-ea"/>
                </a:rPr>
                <a:t>&amp;</a:t>
              </a: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이용</a:t>
              </a:r>
              <a:endParaRPr lang="en-US" altLang="ko-KR" sz="1200" b="1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고객 등급별 쿠폰</a:t>
              </a:r>
              <a:endParaRPr lang="en-US" altLang="ko-KR" sz="1200" b="1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리뷰게시판 이용</a:t>
              </a:r>
              <a:endParaRPr lang="en-US" altLang="ko-KR" sz="1200" b="1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>
                  <a:solidFill>
                    <a:srgbClr val="464646"/>
                  </a:solidFill>
                  <a:latin typeface="+mn-ea"/>
                </a:rPr>
                <a:t> C.S</a:t>
              </a:r>
              <a:r>
                <a:rPr lang="ko-KR" altLang="en-US" sz="1200" b="1">
                  <a:solidFill>
                    <a:srgbClr val="464646"/>
                  </a:solidFill>
                  <a:latin typeface="+mn-ea"/>
                </a:rPr>
                <a:t>게시판 이용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5.  </a:t>
            </a:r>
            <a:r>
              <a:rPr lang="ko-KR" altLang="en-US" b="1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09482" y="2571750"/>
            <a:ext cx="245041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smtClean="0">
                <a:solidFill>
                  <a:srgbClr val="464646"/>
                </a:solidFill>
                <a:latin typeface="+mn-ea"/>
              </a:rPr>
              <a:t>업무별 관리자 등록</a:t>
            </a:r>
            <a:endParaRPr lang="en-US" altLang="ko-KR" sz="1200" b="1">
              <a:solidFill>
                <a:srgbClr val="464646"/>
              </a:solidFill>
              <a:latin typeface="+mn-ea"/>
            </a:endParaRP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smtClean="0">
                <a:solidFill>
                  <a:srgbClr val="464646"/>
                </a:solidFill>
                <a:latin typeface="+mn-ea"/>
              </a:rPr>
              <a:t>관리자 삭제</a:t>
            </a:r>
            <a:endParaRPr lang="en-US" altLang="ko-KR" sz="1200" b="1" smtClean="0">
              <a:solidFill>
                <a:srgbClr val="464646"/>
              </a:solidFill>
              <a:latin typeface="+mn-ea"/>
            </a:endParaRP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smtClean="0">
                <a:solidFill>
                  <a:srgbClr val="464646"/>
                </a:solidFill>
                <a:latin typeface="+mn-ea"/>
              </a:rPr>
              <a:t>회원 등급별쿠폰 발행</a:t>
            </a:r>
            <a:endParaRPr lang="en-US" altLang="ko-KR" sz="1200" b="1" smtClean="0">
              <a:solidFill>
                <a:srgbClr val="464646"/>
              </a:solidFill>
              <a:latin typeface="+mn-ea"/>
            </a:endParaRP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err="1" smtClean="0">
                <a:solidFill>
                  <a:srgbClr val="464646"/>
                </a:solidFill>
                <a:latin typeface="+mn-ea"/>
              </a:rPr>
              <a:t>일자별</a:t>
            </a:r>
            <a:r>
              <a:rPr lang="ko-KR" altLang="en-US" sz="1200" b="1" smtClean="0">
                <a:solidFill>
                  <a:srgbClr val="464646"/>
                </a:solidFill>
                <a:latin typeface="+mn-ea"/>
              </a:rPr>
              <a:t> 매출액 확인</a:t>
            </a:r>
            <a:endParaRPr lang="en-US" altLang="ko-KR" sz="1200" b="1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59892" y="269239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smtClean="0">
                <a:solidFill>
                  <a:srgbClr val="464646"/>
                </a:solidFill>
                <a:latin typeface="+mn-ea"/>
              </a:rPr>
              <a:t>상품 </a:t>
            </a:r>
            <a:r>
              <a:rPr lang="en-US" altLang="ko-KR" sz="1200" b="1" smtClean="0">
                <a:solidFill>
                  <a:srgbClr val="464646"/>
                </a:solidFill>
                <a:latin typeface="+mn-ea"/>
              </a:rPr>
              <a:t>MD</a:t>
            </a: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>
                <a:solidFill>
                  <a:srgbClr val="464646"/>
                </a:solidFill>
                <a:latin typeface="+mn-ea"/>
              </a:rPr>
              <a:t> 게시판 관리</a:t>
            </a:r>
            <a:endParaRPr lang="en-US" altLang="ko-KR" sz="1200" b="1" smtClean="0">
              <a:solidFill>
                <a:srgbClr val="464646"/>
              </a:solidFill>
              <a:latin typeface="+mn-ea"/>
            </a:endParaRP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smtClean="0">
                <a:solidFill>
                  <a:srgbClr val="464646"/>
                </a:solidFill>
                <a:latin typeface="+mn-ea"/>
              </a:rPr>
              <a:t>배송 담당</a:t>
            </a:r>
            <a:endParaRPr lang="en-US" altLang="ko-KR" sz="1200" b="1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80112" y="1012387"/>
            <a:ext cx="874449" cy="841383"/>
          </a:xfrm>
          <a:prstGeom prst="roundRect">
            <a:avLst/>
          </a:prstGeom>
          <a:solidFill>
            <a:srgbClr val="C6B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rPr>
              <a:t>C.S</a:t>
            </a:r>
          </a:p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rPr>
              <a:t>담당</a:t>
            </a:r>
            <a:endParaRPr lang="en-US" altLang="ko-KR" sz="1600" b="1" smtClean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5804</TotalTime>
  <Words>838</Words>
  <Application>Microsoft Office PowerPoint</Application>
  <PresentationFormat>화면 슬라이드 쇼(16:9)</PresentationFormat>
  <Paragraphs>257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386</cp:revision>
  <dcterms:created xsi:type="dcterms:W3CDTF">2016-06-22T05:17:17Z</dcterms:created>
  <dcterms:modified xsi:type="dcterms:W3CDTF">2020-03-20T09:18:29Z</dcterms:modified>
</cp:coreProperties>
</file>