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61" r:id="rId4"/>
    <p:sldId id="282" r:id="rId5"/>
    <p:sldId id="286" r:id="rId6"/>
    <p:sldId id="287" r:id="rId7"/>
    <p:sldId id="288" r:id="rId8"/>
    <p:sldId id="289" r:id="rId9"/>
    <p:sldId id="276" r:id="rId10"/>
    <p:sldId id="291" r:id="rId11"/>
    <p:sldId id="293" r:id="rId12"/>
    <p:sldId id="294" r:id="rId13"/>
    <p:sldId id="295" r:id="rId14"/>
    <p:sldId id="296" r:id="rId15"/>
    <p:sldId id="262" r:id="rId16"/>
    <p:sldId id="297" r:id="rId17"/>
  </p:sldIdLst>
  <p:sldSz cx="9144000" cy="6858000" type="screen4x3"/>
  <p:notesSz cx="9866313" cy="67357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8"/>
    <a:srgbClr val="FFFF00"/>
    <a:srgbClr val="F2F0B0"/>
    <a:srgbClr val="96C16B"/>
    <a:srgbClr val="27C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BFD8F-F0E8-4C4E-824F-C3A7DCB26B90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52377-2747-4ABD-AED1-2FBC51DAB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474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46B79-608B-4C82-8775-36A98907B54F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49613" y="504825"/>
            <a:ext cx="3367087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632" y="3199488"/>
            <a:ext cx="7893050" cy="303109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8628" y="6397806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2A41-B823-492B-81AA-A9B4EA301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2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49613" y="504825"/>
            <a:ext cx="3367087" cy="25257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49613" y="504825"/>
            <a:ext cx="3367087" cy="25257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20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9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20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928992" cy="86409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25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2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80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2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60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91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F9979-45DC-4CC9-A6E8-B7776719D2FA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49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424936" cy="1470025"/>
          </a:xfrm>
        </p:spPr>
        <p:txBody>
          <a:bodyPr>
            <a:normAutofit/>
          </a:bodyPr>
          <a:lstStyle/>
          <a:p>
            <a:r>
              <a:rPr lang="ko-KR" altLang="en-US" sz="5400" smtClean="0">
                <a:solidFill>
                  <a:schemeClr val="accent6">
                    <a:lumMod val="75000"/>
                  </a:schemeClr>
                </a:solidFill>
              </a:rPr>
              <a:t>애플리케이션 테스트 수행</a:t>
            </a:r>
            <a:endParaRPr lang="ko-KR" altLang="en-US" sz="5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2060848"/>
            <a:ext cx="77768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83568" y="3681028"/>
            <a:ext cx="77768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27784" y="4469446"/>
            <a:ext cx="2040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2001020227_16v4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사각형 설명선 2"/>
          <p:cNvSpPr/>
          <p:nvPr/>
        </p:nvSpPr>
        <p:spPr>
          <a:xfrm>
            <a:off x="5076056" y="4077072"/>
            <a:ext cx="3960440" cy="2592288"/>
          </a:xfrm>
          <a:prstGeom prst="wedgeRectCallout">
            <a:avLst>
              <a:gd name="adj1" fmla="val -48373"/>
              <a:gd name="adj2" fmla="val -83081"/>
            </a:avLst>
          </a:prstGeom>
          <a:noFill/>
          <a:ln cap="rnd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요구사항대로 응용 소프트웨어가 구현되었는지를 검증하기 위해서 분석된 테스트 케이스에 따라 테스트를 수행하고 결함을 </a:t>
            </a:r>
            <a:r>
              <a:rPr lang="ko-KR" altLang="en-US" smtClean="0">
                <a:solidFill>
                  <a:schemeClr val="tx1"/>
                </a:solidFill>
              </a:rPr>
              <a:t>조치할 수 있다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08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테스트 수행</a:t>
            </a:r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251520" y="908720"/>
            <a:ext cx="176522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b="1" dirty="0" smtClean="0">
                <a:solidFill>
                  <a:srgbClr val="0000CC"/>
                </a:solidFill>
                <a:latin typeface="+mn-ea"/>
              </a:rPr>
              <a:t>테스트 수행 순서</a:t>
            </a:r>
            <a:endParaRPr kumimoji="1" lang="en-US" altLang="ko-KR" sz="16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51519" y="1268760"/>
            <a:ext cx="5904657" cy="2448272"/>
            <a:chOff x="251519" y="5220695"/>
            <a:chExt cx="5904657" cy="244827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51519" y="5220695"/>
              <a:ext cx="5616625" cy="549557"/>
            </a:xfrm>
            <a:prstGeom prst="rect">
              <a:avLst/>
            </a:prstGeom>
            <a:solidFill>
              <a:srgbClr val="9999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ko-KR" sz="2600" dirty="0" smtClean="0">
                <a:solidFill>
                  <a:srgbClr val="FF0000"/>
                </a:solidFill>
              </a:endParaRPr>
            </a:p>
            <a:p>
              <a:r>
                <a:rPr lang="en-US" altLang="ko-KR" sz="2600" dirty="0" smtClean="0">
                  <a:solidFill>
                    <a:srgbClr val="FF0000"/>
                  </a:solidFill>
                </a:rPr>
                <a:t>1.</a:t>
              </a:r>
            </a:p>
            <a:p>
              <a:endParaRPr lang="en-US" altLang="ko-KR" sz="2600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683568" y="5364711"/>
              <a:ext cx="5472608" cy="2304256"/>
            </a:xfrm>
            <a:prstGeom prst="rect">
              <a:avLst/>
            </a:prstGeom>
            <a:solidFill>
              <a:srgbClr val="FFFFFF">
                <a:alpha val="89999"/>
              </a:srgbClr>
            </a:soli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square" lIns="72000" tIns="45718" rIns="72000" bIns="45718" anchor="ctr">
              <a:normAutofit fontScale="85000" lnSpcReduction="20000"/>
            </a:bodyPr>
            <a:lstStyle/>
            <a:p>
              <a:pPr marL="342900" indent="-342900">
                <a:lnSpc>
                  <a:spcPct val="160000"/>
                </a:lnSpc>
                <a:buClr>
                  <a:srgbClr val="777777"/>
                </a:buClr>
                <a:buFont typeface="Wingdings" pitchFamily="2" charset="2"/>
                <a:buChar char="v"/>
              </a:pPr>
              <a:r>
                <a:rPr lang="ko-KR" altLang="en-US" sz="2000" dirty="0" smtClean="0">
                  <a:latin typeface="돋움" pitchFamily="50" charset="-127"/>
                  <a:ea typeface="돋움" pitchFamily="50" charset="-127"/>
                </a:rPr>
                <a:t> 테스트 계획서 </a:t>
              </a:r>
              <a:r>
                <a:rPr lang="en-US" altLang="ko-KR" sz="2000" dirty="0" smtClean="0">
                  <a:latin typeface="돋움" pitchFamily="50" charset="-127"/>
                  <a:ea typeface="돋움" pitchFamily="50" charset="-127"/>
                </a:rPr>
                <a:t>:</a:t>
              </a:r>
            </a:p>
            <a:p>
              <a:pPr lvl="1">
                <a:lnSpc>
                  <a:spcPct val="160000"/>
                </a:lnSpc>
                <a:buClr>
                  <a:srgbClr val="777777"/>
                </a:buClr>
                <a:buFont typeface="Wingdings" pitchFamily="2" charset="2"/>
                <a:buChar char="ü"/>
              </a:pPr>
              <a:r>
                <a:rPr lang="en-US" altLang="ko-KR" sz="2000" dirty="0">
                  <a:latin typeface="돋움" pitchFamily="50" charset="-127"/>
                  <a:ea typeface="돋움" pitchFamily="50" charset="-127"/>
                </a:rPr>
                <a:t> </a:t>
              </a:r>
              <a:r>
                <a:rPr lang="ko-KR" altLang="en-US" sz="2000" dirty="0" smtClean="0">
                  <a:latin typeface="돋움" pitchFamily="50" charset="-127"/>
                  <a:ea typeface="돋움" pitchFamily="50" charset="-127"/>
                </a:rPr>
                <a:t>테스트 </a:t>
              </a:r>
              <a:r>
                <a:rPr lang="ko-KR" altLang="en-US" sz="2000" u="sng" dirty="0" smtClean="0">
                  <a:latin typeface="돋움" pitchFamily="50" charset="-127"/>
                  <a:ea typeface="돋움" pitchFamily="50" charset="-127"/>
                </a:rPr>
                <a:t>목적과 범위 </a:t>
              </a:r>
              <a:r>
                <a:rPr lang="ko-KR" altLang="en-US" sz="2000" dirty="0" smtClean="0">
                  <a:latin typeface="돋움" pitchFamily="50" charset="-127"/>
                  <a:ea typeface="돋움" pitchFamily="50" charset="-127"/>
                </a:rPr>
                <a:t>확인</a:t>
              </a:r>
              <a:endParaRPr lang="en-US" altLang="ko-KR" sz="2000" dirty="0" smtClean="0">
                <a:latin typeface="돋움" pitchFamily="50" charset="-127"/>
                <a:ea typeface="돋움" pitchFamily="50" charset="-127"/>
              </a:endParaRPr>
            </a:p>
            <a:p>
              <a:pPr lvl="1">
                <a:lnSpc>
                  <a:spcPct val="160000"/>
                </a:lnSpc>
                <a:buClr>
                  <a:srgbClr val="777777"/>
                </a:buClr>
                <a:buFont typeface="Wingdings" pitchFamily="2" charset="2"/>
                <a:buChar char="ü"/>
              </a:pPr>
              <a:r>
                <a:rPr lang="en-US" altLang="ko-KR" sz="2000" dirty="0">
                  <a:latin typeface="돋움" pitchFamily="50" charset="-127"/>
                  <a:ea typeface="돋움" pitchFamily="50" charset="-127"/>
                </a:rPr>
                <a:t> </a:t>
              </a:r>
              <a:r>
                <a:rPr lang="ko-KR" altLang="en-US" sz="2000" dirty="0" smtClean="0">
                  <a:latin typeface="돋움" pitchFamily="50" charset="-127"/>
                  <a:ea typeface="돋움" pitchFamily="50" charset="-127"/>
                </a:rPr>
                <a:t>테스트 실행 계획 확인</a:t>
              </a:r>
              <a:endParaRPr lang="en-US" altLang="ko-KR" sz="2000" dirty="0" smtClean="0">
                <a:latin typeface="돋움" pitchFamily="50" charset="-127"/>
                <a:ea typeface="돋움" pitchFamily="50" charset="-127"/>
              </a:endParaRPr>
            </a:p>
            <a:p>
              <a:pPr lvl="1">
                <a:lnSpc>
                  <a:spcPct val="160000"/>
                </a:lnSpc>
                <a:buClr>
                  <a:srgbClr val="777777"/>
                </a:buClr>
                <a:buFont typeface="Wingdings" pitchFamily="2" charset="2"/>
                <a:buChar char="ü"/>
              </a:pPr>
              <a:r>
                <a:rPr lang="en-US" altLang="ko-KR" sz="2000" dirty="0" smtClean="0">
                  <a:latin typeface="돋움" pitchFamily="50" charset="-127"/>
                  <a:ea typeface="돋움" pitchFamily="50" charset="-127"/>
                </a:rPr>
                <a:t> </a:t>
              </a:r>
              <a:r>
                <a:rPr lang="ko-KR" altLang="en-US" sz="2000" dirty="0" smtClean="0">
                  <a:latin typeface="돋움" pitchFamily="50" charset="-127"/>
                  <a:ea typeface="돋움" pitchFamily="50" charset="-127"/>
                </a:rPr>
                <a:t>테스트 </a:t>
              </a:r>
              <a:r>
                <a:rPr lang="ko-KR" altLang="en-US" sz="2000" u="sng" dirty="0" smtClean="0">
                  <a:latin typeface="돋움" pitchFamily="50" charset="-127"/>
                  <a:ea typeface="돋움" pitchFamily="50" charset="-127"/>
                </a:rPr>
                <a:t>케이스</a:t>
              </a:r>
              <a:r>
                <a:rPr lang="ko-KR" altLang="en-US" sz="2000" dirty="0" smtClean="0">
                  <a:latin typeface="돋움" pitchFamily="50" charset="-127"/>
                  <a:ea typeface="돋움" pitchFamily="50" charset="-127"/>
                </a:rPr>
                <a:t> 학인</a:t>
              </a:r>
              <a:endParaRPr lang="en-US" altLang="ko-KR" sz="2000" dirty="0" smtClean="0">
                <a:latin typeface="돋움" pitchFamily="50" charset="-127"/>
                <a:ea typeface="돋움" pitchFamily="50" charset="-127"/>
              </a:endParaRPr>
            </a:p>
            <a:p>
              <a:pPr lvl="1">
                <a:lnSpc>
                  <a:spcPct val="160000"/>
                </a:lnSpc>
                <a:buClr>
                  <a:srgbClr val="777777"/>
                </a:buClr>
                <a:buFont typeface="Wingdings" pitchFamily="2" charset="2"/>
                <a:buChar char="ü"/>
              </a:pPr>
              <a:r>
                <a:rPr lang="en-US" altLang="ko-KR" sz="2000" dirty="0">
                  <a:latin typeface="돋움" pitchFamily="50" charset="-127"/>
                  <a:ea typeface="돋움" pitchFamily="50" charset="-127"/>
                </a:rPr>
                <a:t> </a:t>
              </a:r>
              <a:r>
                <a:rPr lang="ko-KR" altLang="en-US" sz="2000" dirty="0" smtClean="0">
                  <a:latin typeface="돋움" pitchFamily="50" charset="-127"/>
                  <a:ea typeface="돋움" pitchFamily="50" charset="-127"/>
                </a:rPr>
                <a:t>테스트 </a:t>
              </a:r>
              <a:r>
                <a:rPr lang="ko-KR" altLang="en-US" sz="2000" u="sng" dirty="0" smtClean="0">
                  <a:latin typeface="돋움" pitchFamily="50" charset="-127"/>
                  <a:ea typeface="돋움" pitchFamily="50" charset="-127"/>
                </a:rPr>
                <a:t>데이터</a:t>
              </a:r>
              <a:r>
                <a:rPr lang="ko-KR" altLang="en-US" sz="2000" dirty="0" smtClean="0">
                  <a:latin typeface="돋움" pitchFamily="50" charset="-127"/>
                  <a:ea typeface="돋움" pitchFamily="50" charset="-127"/>
                </a:rPr>
                <a:t> 확인</a:t>
              </a:r>
              <a:endParaRPr lang="en-US" altLang="ko-KR" sz="2000" dirty="0" smtClean="0">
                <a:latin typeface="돋움" pitchFamily="50" charset="-127"/>
                <a:ea typeface="돋움" pitchFamily="50" charset="-127"/>
              </a:endParaRPr>
            </a:p>
            <a:p>
              <a:pPr lvl="1">
                <a:lnSpc>
                  <a:spcPct val="160000"/>
                </a:lnSpc>
                <a:buClr>
                  <a:srgbClr val="777777"/>
                </a:buClr>
                <a:buFont typeface="Wingdings" pitchFamily="2" charset="2"/>
                <a:buChar char="ü"/>
              </a:pPr>
              <a:r>
                <a:rPr lang="ko-KR" altLang="en-US" sz="2000" dirty="0" smtClean="0">
                  <a:latin typeface="돋움" pitchFamily="50" charset="-127"/>
                  <a:ea typeface="돋움" pitchFamily="50" charset="-127"/>
                </a:rPr>
                <a:t> 테스트 환경 확인</a:t>
              </a:r>
              <a:endParaRPr lang="ko-KR" altLang="en-US" sz="2000" dirty="0">
                <a:latin typeface="돋움" pitchFamily="50" charset="-127"/>
                <a:ea typeface="돋움" pitchFamily="50" charset="-127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332963"/>
            <a:ext cx="2420652" cy="4760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그룹 22"/>
          <p:cNvGrpSpPr/>
          <p:nvPr/>
        </p:nvGrpSpPr>
        <p:grpSpPr>
          <a:xfrm>
            <a:off x="403919" y="3861048"/>
            <a:ext cx="5904657" cy="2448272"/>
            <a:chOff x="251519" y="5220695"/>
            <a:chExt cx="5904657" cy="2448272"/>
          </a:xfrm>
        </p:grpSpPr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251519" y="5220695"/>
              <a:ext cx="5616625" cy="549557"/>
            </a:xfrm>
            <a:prstGeom prst="rect">
              <a:avLst/>
            </a:prstGeom>
            <a:solidFill>
              <a:srgbClr val="9999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ko-KR" sz="2600" dirty="0" smtClean="0">
                <a:solidFill>
                  <a:srgbClr val="FF0000"/>
                </a:solidFill>
              </a:endParaRPr>
            </a:p>
            <a:p>
              <a:r>
                <a:rPr lang="en-US" altLang="ko-KR" sz="2600" dirty="0" smtClean="0">
                  <a:solidFill>
                    <a:srgbClr val="FF0000"/>
                  </a:solidFill>
                </a:rPr>
                <a:t>2.</a:t>
              </a:r>
            </a:p>
            <a:p>
              <a:endParaRPr lang="en-US" altLang="ko-KR" sz="2600" dirty="0">
                <a:solidFill>
                  <a:srgbClr val="FF0000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683568" y="5364711"/>
              <a:ext cx="5472608" cy="2304256"/>
            </a:xfrm>
            <a:prstGeom prst="rect">
              <a:avLst/>
            </a:prstGeom>
            <a:solidFill>
              <a:srgbClr val="FFFFFF">
                <a:alpha val="89999"/>
              </a:srgbClr>
            </a:soli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square" lIns="72000" tIns="45718" rIns="72000" bIns="45718" anchor="ctr">
              <a:normAutofit fontScale="92500" lnSpcReduction="10000"/>
            </a:bodyPr>
            <a:lstStyle/>
            <a:p>
              <a:pPr marL="342900" indent="-342900">
                <a:lnSpc>
                  <a:spcPct val="160000"/>
                </a:lnSpc>
                <a:buClr>
                  <a:srgbClr val="777777"/>
                </a:buClr>
                <a:buFont typeface="Wingdings" pitchFamily="2" charset="2"/>
                <a:buChar char="v"/>
              </a:pPr>
              <a:r>
                <a:rPr lang="ko-KR" altLang="en-US" sz="2000" dirty="0" smtClean="0">
                  <a:latin typeface="돋움" pitchFamily="50" charset="-127"/>
                  <a:ea typeface="돋움" pitchFamily="50" charset="-127"/>
                </a:rPr>
                <a:t> 기능 단위 테스트 수행</a:t>
              </a:r>
              <a:r>
                <a:rPr lang="en-US" altLang="ko-KR" sz="2000" dirty="0" smtClean="0">
                  <a:latin typeface="돋움" pitchFamily="50" charset="-127"/>
                  <a:ea typeface="돋움" pitchFamily="50" charset="-127"/>
                </a:rPr>
                <a:t>:</a:t>
              </a:r>
            </a:p>
            <a:p>
              <a:pPr lvl="1">
                <a:lnSpc>
                  <a:spcPct val="160000"/>
                </a:lnSpc>
                <a:buClr>
                  <a:srgbClr val="777777"/>
                </a:buClr>
                <a:buFont typeface="Wingdings" pitchFamily="2" charset="2"/>
                <a:buChar char="ü"/>
              </a:pPr>
              <a:r>
                <a:rPr lang="en-US" altLang="ko-KR" sz="2000" dirty="0">
                  <a:latin typeface="돋움" pitchFamily="50" charset="-127"/>
                  <a:ea typeface="돋움" pitchFamily="50" charset="-127"/>
                </a:rPr>
                <a:t> </a:t>
              </a:r>
              <a:r>
                <a:rPr lang="ko-KR" altLang="en-US" sz="2000" dirty="0" smtClean="0">
                  <a:latin typeface="돋움" pitchFamily="50" charset="-127"/>
                  <a:ea typeface="돋움" pitchFamily="50" charset="-127"/>
                </a:rPr>
                <a:t>업무별 기능과 테스트 항목 정의</a:t>
              </a:r>
              <a:endParaRPr lang="en-US" altLang="ko-KR" sz="2000" dirty="0" smtClean="0">
                <a:latin typeface="돋움" pitchFamily="50" charset="-127"/>
                <a:ea typeface="돋움" pitchFamily="50" charset="-127"/>
              </a:endParaRPr>
            </a:p>
            <a:p>
              <a:pPr lvl="1">
                <a:lnSpc>
                  <a:spcPct val="160000"/>
                </a:lnSpc>
                <a:buClr>
                  <a:srgbClr val="777777"/>
                </a:buClr>
                <a:buFont typeface="Wingdings" pitchFamily="2" charset="2"/>
                <a:buChar char="ü"/>
              </a:pPr>
              <a:r>
                <a:rPr lang="ko-KR" altLang="en-US" sz="2000" dirty="0" smtClean="0">
                  <a:latin typeface="돋움" pitchFamily="50" charset="-127"/>
                  <a:ea typeface="돋움" pitchFamily="50" charset="-127"/>
                </a:rPr>
                <a:t> 단위 테스트 수행</a:t>
              </a:r>
              <a:endParaRPr lang="en-US" altLang="ko-KR" sz="2000" dirty="0" smtClean="0">
                <a:latin typeface="돋움" pitchFamily="50" charset="-127"/>
                <a:ea typeface="돋움" pitchFamily="50" charset="-127"/>
              </a:endParaRPr>
            </a:p>
            <a:p>
              <a:pPr lvl="1">
                <a:lnSpc>
                  <a:spcPct val="160000"/>
                </a:lnSpc>
                <a:buClr>
                  <a:srgbClr val="777777"/>
                </a:buClr>
                <a:buFont typeface="Wingdings" pitchFamily="2" charset="2"/>
                <a:buChar char="ü"/>
              </a:pPr>
              <a:r>
                <a:rPr lang="ko-KR" altLang="en-US" sz="2000" dirty="0" smtClean="0">
                  <a:latin typeface="돋움" pitchFamily="50" charset="-127"/>
                  <a:ea typeface="돋움" pitchFamily="50" charset="-127"/>
                </a:rPr>
                <a:t> 통합 테스트 수행</a:t>
              </a:r>
              <a:endParaRPr lang="en-US" altLang="ko-KR" sz="2000" dirty="0" smtClean="0">
                <a:latin typeface="돋움" pitchFamily="50" charset="-127"/>
                <a:ea typeface="돋움" pitchFamily="50" charset="-127"/>
              </a:endParaRPr>
            </a:p>
            <a:p>
              <a:pPr lvl="1">
                <a:lnSpc>
                  <a:spcPct val="160000"/>
                </a:lnSpc>
                <a:buClr>
                  <a:srgbClr val="777777"/>
                </a:buClr>
                <a:buFont typeface="Wingdings" pitchFamily="2" charset="2"/>
                <a:buChar char="ü"/>
              </a:pPr>
              <a:r>
                <a:rPr lang="en-US" altLang="ko-KR" sz="2000" dirty="0">
                  <a:latin typeface="돋움" pitchFamily="50" charset="-127"/>
                  <a:ea typeface="돋움" pitchFamily="50" charset="-127"/>
                </a:rPr>
                <a:t> </a:t>
              </a:r>
              <a:r>
                <a:rPr lang="ko-KR" altLang="en-US" sz="2000" dirty="0" smtClean="0">
                  <a:latin typeface="돋움" pitchFamily="50" charset="-127"/>
                  <a:ea typeface="돋움" pitchFamily="50" charset="-127"/>
                </a:rPr>
                <a:t>성능 테스트 수행 후 결과 보고서 작성</a:t>
              </a:r>
              <a:endParaRPr lang="ko-KR" altLang="en-US" sz="2000" dirty="0"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300402" y="1332963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800" b="1" dirty="0">
                <a:solidFill>
                  <a:srgbClr val="FF0000"/>
                </a:solidFill>
                <a:latin typeface="+mn-ea"/>
              </a:rPr>
              <a:t>★</a:t>
            </a:r>
            <a:endParaRPr kumimoji="1" lang="en-US" altLang="ko-KR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818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1-2. </a:t>
            </a:r>
            <a:r>
              <a:rPr lang="ko-KR" altLang="en-US" dirty="0" smtClean="0"/>
              <a:t>결함관</a:t>
            </a:r>
            <a:r>
              <a:rPr lang="ko-KR" altLang="en-US" dirty="0"/>
              <a:t>리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8479" y="764704"/>
            <a:ext cx="6383479" cy="6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결함이란</a:t>
            </a: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? </a:t>
            </a:r>
            <a:r>
              <a:rPr kumimoji="1"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프로그램과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kumimoji="1"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명세서간의 차이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, </a:t>
            </a:r>
            <a:r>
              <a:rPr kumimoji="1"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업무 내용과 불일치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.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            </a:t>
            </a:r>
            <a:r>
              <a:rPr kumimoji="1"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기대결과와 실제 테스트한 결과 간의 차이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. </a:t>
            </a:r>
            <a:r>
              <a:rPr kumimoji="1"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변경이 필요한 모든 것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.</a:t>
            </a:r>
            <a:endParaRPr kumimoji="1" lang="en-US" altLang="ko-KR" sz="14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32495" y="1628800"/>
            <a:ext cx="1944216" cy="405045"/>
            <a:chOff x="251520" y="1916832"/>
            <a:chExt cx="1944216" cy="405045"/>
          </a:xfrm>
        </p:grpSpPr>
        <p:sp>
          <p:nvSpPr>
            <p:cNvPr id="6" name="TextBox 5"/>
            <p:cNvSpPr txBox="1"/>
            <p:nvPr/>
          </p:nvSpPr>
          <p:spPr>
            <a:xfrm>
              <a:off x="251520" y="1916832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150" smtClean="0">
                  <a:latin typeface="+mn-ea"/>
                </a:rPr>
                <a:t>결함관리 프로세스</a:t>
              </a:r>
              <a:endParaRPr lang="ko-KR" altLang="en-US" sz="1600" spc="-150" dirty="0">
                <a:latin typeface="+mn-ea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23528" y="2321877"/>
              <a:ext cx="1800200" cy="0"/>
            </a:xfrm>
            <a:prstGeom prst="line">
              <a:avLst/>
            </a:prstGeom>
            <a:ln w="38100" cmpd="thickThin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94" y="2276872"/>
            <a:ext cx="8227937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32494" y="5075892"/>
            <a:ext cx="886492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b="1" dirty="0">
                <a:solidFill>
                  <a:srgbClr val="FF0000"/>
                </a:solidFill>
                <a:latin typeface="+mn-ea"/>
              </a:rPr>
              <a:t>★</a:t>
            </a:r>
            <a:r>
              <a:rPr kumimoji="1" lang="en-US" altLang="ko-KR" sz="16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ko-KR" altLang="en-US" sz="1600" dirty="0" err="1" smtClean="0">
                <a:latin typeface="+mn-ea"/>
              </a:rPr>
              <a:t>결함기록</a:t>
            </a:r>
            <a:r>
              <a:rPr kumimoji="1" lang="ko-KR" altLang="en-US" sz="1600" dirty="0" smtClean="0">
                <a:latin typeface="+mn-ea"/>
              </a:rPr>
              <a:t> </a:t>
            </a:r>
            <a:r>
              <a:rPr kumimoji="1" lang="en-US" altLang="ko-KR" sz="1600" dirty="0" smtClean="0">
                <a:latin typeface="+mn-ea"/>
              </a:rPr>
              <a:t>: </a:t>
            </a:r>
            <a:r>
              <a:rPr kumimoji="1" lang="ko-KR" altLang="en-US" sz="1600" dirty="0" smtClean="0">
                <a:latin typeface="+mn-ea"/>
              </a:rPr>
              <a:t>테스터는 발견된 결함에 대한 정보를 결함 관리 </a:t>
            </a:r>
            <a:r>
              <a:rPr kumimoji="1" lang="en-US" altLang="ko-KR" sz="1600" dirty="0" smtClean="0">
                <a:latin typeface="+mn-ea"/>
              </a:rPr>
              <a:t>DB</a:t>
            </a:r>
            <a:r>
              <a:rPr kumimoji="1" lang="ko-KR" altLang="en-US" sz="1600" dirty="0" smtClean="0">
                <a:latin typeface="+mn-ea"/>
              </a:rPr>
              <a:t>에 기록한다</a:t>
            </a:r>
            <a:r>
              <a:rPr kumimoji="1" lang="en-US" altLang="ko-KR" sz="1600" dirty="0" smtClean="0">
                <a:latin typeface="+mn-ea"/>
              </a:rPr>
              <a:t>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b="1" dirty="0">
                <a:solidFill>
                  <a:srgbClr val="FF0000"/>
                </a:solidFill>
                <a:latin typeface="+mn-ea"/>
              </a:rPr>
              <a:t>★</a:t>
            </a:r>
            <a:r>
              <a:rPr kumimoji="1" lang="en-US" altLang="ko-KR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ko-KR" altLang="en-US" sz="1600" dirty="0" err="1" smtClean="0">
                <a:latin typeface="+mn-ea"/>
              </a:rPr>
              <a:t>결함검토</a:t>
            </a:r>
            <a:r>
              <a:rPr kumimoji="1" lang="en-US" altLang="ko-KR" sz="1600" dirty="0" smtClean="0">
                <a:latin typeface="+mn-ea"/>
              </a:rPr>
              <a:t>: </a:t>
            </a:r>
            <a:r>
              <a:rPr kumimoji="1" lang="ko-KR" altLang="en-US" sz="1600" dirty="0" smtClean="0">
                <a:latin typeface="+mn-ea"/>
              </a:rPr>
              <a:t>등록된 결함에 있어서 주요 내용을 검토하고 결함을 수정할 개발자에게 전달한다</a:t>
            </a:r>
            <a:r>
              <a:rPr kumimoji="1" lang="en-US" altLang="ko-KR" sz="1600" dirty="0" smtClean="0">
                <a:latin typeface="+mn-ea"/>
              </a:rPr>
              <a:t>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b="1" dirty="0">
                <a:solidFill>
                  <a:srgbClr val="FF0000"/>
                </a:solidFill>
                <a:latin typeface="+mn-ea"/>
              </a:rPr>
              <a:t>★</a:t>
            </a:r>
            <a:r>
              <a:rPr kumimoji="1" lang="en-US" altLang="ko-KR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ko-KR" altLang="en-US" sz="1600" dirty="0" err="1" smtClean="0">
                <a:latin typeface="+mn-ea"/>
              </a:rPr>
              <a:t>결함수정</a:t>
            </a:r>
            <a:r>
              <a:rPr kumimoji="1" lang="en-US" altLang="ko-KR" sz="1600" dirty="0" smtClean="0">
                <a:latin typeface="+mn-ea"/>
              </a:rPr>
              <a:t>: </a:t>
            </a:r>
            <a:r>
              <a:rPr kumimoji="1" lang="ko-KR" altLang="en-US" sz="1600" dirty="0" smtClean="0">
                <a:latin typeface="+mn-ea"/>
              </a:rPr>
              <a:t>개발자는 할당된 결함의 프로그램을 수정한다</a:t>
            </a:r>
            <a:r>
              <a:rPr kumimoji="1" lang="en-US" altLang="ko-KR" sz="1600" dirty="0" smtClean="0">
                <a:latin typeface="+mn-ea"/>
              </a:rPr>
              <a:t>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b="1" dirty="0">
                <a:solidFill>
                  <a:srgbClr val="FF0000"/>
                </a:solidFill>
                <a:latin typeface="+mn-ea"/>
              </a:rPr>
              <a:t>★</a:t>
            </a:r>
            <a:r>
              <a:rPr kumimoji="1" lang="en-US" altLang="ko-KR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ko-KR" altLang="en-US" sz="1600" dirty="0" err="1" smtClean="0">
                <a:latin typeface="+mn-ea"/>
              </a:rPr>
              <a:t>결함재확인</a:t>
            </a:r>
            <a:r>
              <a:rPr kumimoji="1" lang="en-US" altLang="ko-KR" sz="1600" dirty="0" smtClean="0">
                <a:latin typeface="+mn-ea"/>
              </a:rPr>
              <a:t>: </a:t>
            </a:r>
            <a:r>
              <a:rPr kumimoji="1" lang="ko-KR" altLang="en-US" sz="1600" b="1" dirty="0" smtClean="0">
                <a:latin typeface="+mn-ea"/>
              </a:rPr>
              <a:t>테스터는</a:t>
            </a:r>
            <a:r>
              <a:rPr kumimoji="1" lang="ko-KR" altLang="en-US" sz="1600" dirty="0" smtClean="0">
                <a:latin typeface="+mn-ea"/>
              </a:rPr>
              <a:t> 개발자에게 전달된 결함을 수정하였는지 확인하고 다시 테스트한다</a:t>
            </a:r>
            <a:endParaRPr kumimoji="1"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88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1-2. </a:t>
            </a:r>
            <a:r>
              <a:rPr lang="ko-KR" altLang="en-US" dirty="0" smtClean="0"/>
              <a:t>결함관</a:t>
            </a:r>
            <a:r>
              <a:rPr lang="ko-KR" altLang="en-US" dirty="0"/>
              <a:t>리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323528" y="1052736"/>
            <a:ext cx="2088232" cy="405045"/>
            <a:chOff x="251520" y="1916832"/>
            <a:chExt cx="2088232" cy="405045"/>
          </a:xfrm>
        </p:grpSpPr>
        <p:sp>
          <p:nvSpPr>
            <p:cNvPr id="6" name="TextBox 5"/>
            <p:cNvSpPr txBox="1"/>
            <p:nvPr/>
          </p:nvSpPr>
          <p:spPr>
            <a:xfrm>
              <a:off x="251520" y="1916832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150" dirty="0" smtClean="0">
                  <a:latin typeface="+mn-ea"/>
                </a:rPr>
                <a:t>결함의 상태 및 추적</a:t>
              </a:r>
              <a:endParaRPr lang="ko-KR" altLang="en-US" sz="1600" spc="-150" dirty="0">
                <a:latin typeface="+mn-ea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23528" y="2321877"/>
              <a:ext cx="2016224" cy="0"/>
            </a:xfrm>
            <a:prstGeom prst="line">
              <a:avLst/>
            </a:prstGeom>
            <a:ln w="38100" cmpd="thickThin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648652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86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1-2. </a:t>
            </a:r>
            <a:r>
              <a:rPr lang="ko-KR" altLang="en-US" dirty="0" smtClean="0"/>
              <a:t>결함관</a:t>
            </a:r>
            <a:r>
              <a:rPr lang="ko-KR" altLang="en-US" dirty="0"/>
              <a:t>리</a:t>
            </a:r>
          </a:p>
        </p:txBody>
      </p:sp>
      <p:grpSp>
        <p:nvGrpSpPr>
          <p:cNvPr id="5123" name="그룹 5122"/>
          <p:cNvGrpSpPr/>
          <p:nvPr/>
        </p:nvGrpSpPr>
        <p:grpSpPr>
          <a:xfrm>
            <a:off x="971600" y="1895679"/>
            <a:ext cx="7200800" cy="4125609"/>
            <a:chOff x="395536" y="1801881"/>
            <a:chExt cx="6768752" cy="3283303"/>
          </a:xfrm>
        </p:grpSpPr>
        <p:sp>
          <p:nvSpPr>
            <p:cNvPr id="8" name="TextBox 7"/>
            <p:cNvSpPr txBox="1"/>
            <p:nvPr/>
          </p:nvSpPr>
          <p:spPr>
            <a:xfrm>
              <a:off x="4261942" y="2175816"/>
              <a:ext cx="2614314" cy="103716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2800" spc="-136" dirty="0">
                <a:solidFill>
                  <a:prstClr val="black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56597" y="2214734"/>
              <a:ext cx="1975243" cy="85422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2800" spc="-136" dirty="0">
                <a:solidFill>
                  <a:prstClr val="black"/>
                </a:solidFill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1053562" y="1873890"/>
              <a:ext cx="168988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000" b="1" u="sng" spc="-150" dirty="0" smtClean="0">
                  <a:solidFill>
                    <a:srgbClr val="002060"/>
                  </a:solidFill>
                  <a:latin typeface="+mn-ea"/>
                </a:rPr>
                <a:t>1. </a:t>
              </a:r>
              <a:r>
                <a:rPr kumimoji="1" lang="ko-KR" altLang="en-US" sz="2000" b="1" u="sng" spc="-150" dirty="0" smtClean="0">
                  <a:solidFill>
                    <a:srgbClr val="002060"/>
                  </a:solidFill>
                  <a:latin typeface="+mn-ea"/>
                </a:rPr>
                <a:t>시스템 결함</a:t>
              </a:r>
              <a:endParaRPr kumimoji="1" lang="en-US" altLang="ko-KR" sz="2000" b="1" u="sng" spc="-150" dirty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127470" y="1801881"/>
              <a:ext cx="145264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000" b="1" u="sng" spc="-150" dirty="0" smtClean="0">
                  <a:solidFill>
                    <a:srgbClr val="002060"/>
                  </a:solidFill>
                  <a:latin typeface="+mn-ea"/>
                </a:rPr>
                <a:t>2. </a:t>
              </a:r>
              <a:r>
                <a:rPr kumimoji="1" lang="ko-KR" altLang="en-US" sz="2000" b="1" u="sng" spc="-150" dirty="0" smtClean="0">
                  <a:solidFill>
                    <a:srgbClr val="002060"/>
                  </a:solidFill>
                  <a:latin typeface="+mn-ea"/>
                </a:rPr>
                <a:t>기능 결함</a:t>
              </a:r>
              <a:endParaRPr kumimoji="1" lang="en-US" altLang="ko-KR" sz="2000" b="1" u="sng" spc="-150" dirty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19" name="Text Box 35"/>
            <p:cNvSpPr txBox="1">
              <a:spLocks noChangeArrowheads="1"/>
            </p:cNvSpPr>
            <p:nvPr/>
          </p:nvSpPr>
          <p:spPr bwMode="auto">
            <a:xfrm>
              <a:off x="4261943" y="2225906"/>
              <a:ext cx="2470297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285750" indent="-285750"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r>
                <a:rPr kumimoji="1" lang="ko-KR" altLang="en-US" sz="1400" spc="-150" dirty="0" smtClean="0">
                  <a:latin typeface="+mn-ea"/>
                </a:rPr>
                <a:t>요구사항 </a:t>
              </a:r>
              <a:r>
                <a:rPr kumimoji="1" lang="ko-KR" altLang="en-US" sz="1400" spc="-150" dirty="0" err="1" smtClean="0">
                  <a:latin typeface="+mn-ea"/>
                </a:rPr>
                <a:t>미반영</a:t>
              </a:r>
              <a:r>
                <a:rPr kumimoji="1" lang="en-US" altLang="ko-KR" sz="1400" spc="-150" dirty="0" smtClean="0">
                  <a:latin typeface="+mn-ea"/>
                </a:rPr>
                <a:t>/</a:t>
              </a:r>
              <a:r>
                <a:rPr kumimoji="1" lang="ko-KR" altLang="en-US" sz="1400" spc="-150" dirty="0" smtClean="0">
                  <a:latin typeface="+mn-ea"/>
                </a:rPr>
                <a:t>불일치</a:t>
              </a:r>
              <a:endParaRPr kumimoji="1" lang="en-US" altLang="ko-KR" sz="1400" spc="-150" dirty="0" smtClean="0">
                <a:latin typeface="+mn-ea"/>
              </a:endParaRPr>
            </a:p>
            <a:p>
              <a:pPr marL="285750" indent="-285750"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r>
                <a:rPr kumimoji="1" lang="ko-KR" altLang="en-US" sz="1400" spc="-150" dirty="0" smtClean="0">
                  <a:latin typeface="+mn-ea"/>
                </a:rPr>
                <a:t>부정확한 비즈니스 프로세스</a:t>
              </a:r>
              <a:endParaRPr kumimoji="1" lang="en-US" altLang="ko-KR" sz="1400" spc="-150" dirty="0" smtClean="0">
                <a:latin typeface="+mn-ea"/>
              </a:endParaRPr>
            </a:p>
            <a:p>
              <a:pPr marL="285750" indent="-285750"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r>
                <a:rPr kumimoji="1" lang="ko-KR" altLang="en-US" sz="1400" spc="-150" dirty="0" smtClean="0">
                  <a:latin typeface="+mn-ea"/>
                </a:rPr>
                <a:t>스크립트 에러</a:t>
              </a:r>
              <a:endParaRPr kumimoji="1" lang="en-US" altLang="ko-KR" sz="1400" spc="-150" dirty="0" smtClean="0">
                <a:latin typeface="+mn-ea"/>
              </a:endParaRPr>
            </a:p>
            <a:p>
              <a:pPr marL="285750" indent="-285750"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r>
                <a:rPr kumimoji="1" lang="ko-KR" altLang="en-US" sz="1400" spc="-150" dirty="0" smtClean="0">
                  <a:latin typeface="+mn-ea"/>
                </a:rPr>
                <a:t>타 시스템과 연동 시 오류</a:t>
              </a:r>
              <a:endParaRPr kumimoji="1" lang="en-US" altLang="ko-KR" sz="1400" spc="-150" dirty="0" smtClean="0">
                <a:latin typeface="+mn-ea"/>
              </a:endParaRPr>
            </a:p>
          </p:txBody>
        </p:sp>
        <p:sp>
          <p:nvSpPr>
            <p:cNvPr id="20" name="Text Box 39"/>
            <p:cNvSpPr txBox="1">
              <a:spLocks noChangeArrowheads="1"/>
            </p:cNvSpPr>
            <p:nvPr/>
          </p:nvSpPr>
          <p:spPr bwMode="auto">
            <a:xfrm>
              <a:off x="1169623" y="2270181"/>
              <a:ext cx="1890209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285750" indent="-285750"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r>
                <a:rPr kumimoji="1" lang="ko-KR" altLang="en-US" sz="1400" spc="-150" dirty="0" smtClean="0">
                  <a:latin typeface="+mn-ea"/>
                </a:rPr>
                <a:t>비정상적 종료</a:t>
              </a:r>
              <a:r>
                <a:rPr kumimoji="1" lang="en-US" altLang="ko-KR" sz="1400" spc="-150" dirty="0" smtClean="0">
                  <a:latin typeface="+mn-ea"/>
                </a:rPr>
                <a:t>/</a:t>
              </a:r>
              <a:r>
                <a:rPr kumimoji="1" lang="ko-KR" altLang="en-US" sz="1400" spc="-150" dirty="0" smtClean="0">
                  <a:latin typeface="+mn-ea"/>
                </a:rPr>
                <a:t>중단</a:t>
              </a:r>
              <a:endParaRPr kumimoji="1" lang="en-US" altLang="ko-KR" sz="1400" spc="-150" dirty="0" smtClean="0">
                <a:latin typeface="+mn-ea"/>
              </a:endParaRPr>
            </a:p>
            <a:p>
              <a:pPr marL="285750" indent="-285750"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r>
                <a:rPr kumimoji="1" lang="ko-KR" altLang="en-US" sz="1400" spc="-150" dirty="0" smtClean="0">
                  <a:latin typeface="+mn-ea"/>
                </a:rPr>
                <a:t>응답시간지연</a:t>
              </a:r>
              <a:endParaRPr kumimoji="1" lang="en-US" altLang="ko-KR" sz="1400" spc="-150" dirty="0" smtClean="0">
                <a:latin typeface="+mn-ea"/>
              </a:endParaRPr>
            </a:p>
            <a:p>
              <a:pPr marL="285750" indent="-285750"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r>
                <a:rPr kumimoji="1" lang="ko-KR" altLang="en-US" sz="1400" spc="-150" dirty="0" smtClean="0">
                  <a:latin typeface="+mn-ea"/>
                </a:rPr>
                <a:t>데이터베이스 에러</a:t>
              </a:r>
              <a:endParaRPr kumimoji="1" lang="en-US" altLang="ko-KR" sz="1400" spc="-150" dirty="0">
                <a:latin typeface="+mn-ea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 flipV="1">
              <a:off x="3796544" y="1811754"/>
              <a:ext cx="0" cy="32734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395536" y="3356992"/>
              <a:ext cx="6768752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156597" y="4086942"/>
              <a:ext cx="2191267" cy="85422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2800" spc="-136" dirty="0">
                <a:solidFill>
                  <a:prstClr val="black"/>
                </a:solidFill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1053562" y="3746098"/>
              <a:ext cx="137409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000" b="1" u="sng" spc="-150" dirty="0" smtClean="0">
                  <a:solidFill>
                    <a:srgbClr val="002060"/>
                  </a:solidFill>
                  <a:latin typeface="+mn-ea"/>
                </a:rPr>
                <a:t>3. GUI </a:t>
              </a:r>
              <a:r>
                <a:rPr kumimoji="1" lang="ko-KR" altLang="en-US" sz="2000" b="1" u="sng" spc="-150" dirty="0" smtClean="0">
                  <a:solidFill>
                    <a:srgbClr val="002060"/>
                  </a:solidFill>
                  <a:latin typeface="+mn-ea"/>
                </a:rPr>
                <a:t>결함</a:t>
              </a:r>
              <a:endParaRPr kumimoji="1" lang="en-US" altLang="ko-KR" sz="2000" b="1" u="sng" spc="-150" dirty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36" name="Text Box 39"/>
            <p:cNvSpPr txBox="1">
              <a:spLocks noChangeArrowheads="1"/>
            </p:cNvSpPr>
            <p:nvPr/>
          </p:nvSpPr>
          <p:spPr bwMode="auto">
            <a:xfrm>
              <a:off x="1169623" y="4142389"/>
              <a:ext cx="2178241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285750" indent="-285750"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r>
                <a:rPr kumimoji="1" lang="en-US" altLang="ko-KR" sz="1400" spc="-150" dirty="0" smtClean="0">
                  <a:latin typeface="+mn-ea"/>
                </a:rPr>
                <a:t>UI</a:t>
              </a:r>
              <a:r>
                <a:rPr kumimoji="1" lang="ko-KR" altLang="en-US" sz="1400" spc="-150" dirty="0" smtClean="0">
                  <a:latin typeface="+mn-ea"/>
                </a:rPr>
                <a:t>의 </a:t>
              </a:r>
              <a:r>
                <a:rPr kumimoji="1" lang="ko-KR" altLang="en-US" sz="1400" spc="-150" dirty="0" err="1" smtClean="0">
                  <a:latin typeface="+mn-ea"/>
                </a:rPr>
                <a:t>비일관성</a:t>
              </a:r>
              <a:endParaRPr kumimoji="1" lang="en-US" altLang="ko-KR" sz="1400" spc="-150" dirty="0" smtClean="0">
                <a:latin typeface="+mn-ea"/>
              </a:endParaRPr>
            </a:p>
            <a:p>
              <a:pPr marL="285750" indent="-285750"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r>
                <a:rPr kumimoji="1" lang="ko-KR" altLang="en-US" sz="1400" spc="-150" dirty="0" smtClean="0">
                  <a:latin typeface="+mn-ea"/>
                </a:rPr>
                <a:t>부정확한 커서</a:t>
              </a:r>
              <a:r>
                <a:rPr kumimoji="1" lang="en-US" altLang="ko-KR" sz="1400" spc="-150" dirty="0" smtClean="0">
                  <a:latin typeface="+mn-ea"/>
                </a:rPr>
                <a:t>/</a:t>
              </a:r>
              <a:r>
                <a:rPr kumimoji="1" lang="ko-KR" altLang="en-US" sz="1400" spc="-150" dirty="0" smtClean="0">
                  <a:latin typeface="+mn-ea"/>
                </a:rPr>
                <a:t>메시지</a:t>
              </a:r>
              <a:endParaRPr kumimoji="1" lang="en-US" altLang="ko-KR" sz="1400" spc="-150" dirty="0" smtClean="0">
                <a:latin typeface="+mn-ea"/>
              </a:endParaRPr>
            </a:p>
            <a:p>
              <a:pPr marL="285750" indent="-285750"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r>
                <a:rPr kumimoji="1" lang="ko-KR" altLang="en-US" sz="1400" spc="-150" dirty="0" smtClean="0">
                  <a:latin typeface="+mn-ea"/>
                </a:rPr>
                <a:t>데이터 타입의 표시오류</a:t>
              </a:r>
              <a:endParaRPr kumimoji="1" lang="en-US" altLang="ko-KR" sz="1400" spc="-150" dirty="0"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62551" y="4096200"/>
              <a:ext cx="2614314" cy="70095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2800" spc="-136" dirty="0">
                <a:solidFill>
                  <a:prstClr val="black"/>
                </a:solidFill>
              </a:endParaRPr>
            </a:p>
          </p:txBody>
        </p:sp>
        <p:sp>
          <p:nvSpPr>
            <p:cNvPr id="40" name="Text Box 13"/>
            <p:cNvSpPr txBox="1">
              <a:spLocks noChangeArrowheads="1"/>
            </p:cNvSpPr>
            <p:nvPr/>
          </p:nvSpPr>
          <p:spPr bwMode="auto">
            <a:xfrm>
              <a:off x="4128079" y="3722265"/>
              <a:ext cx="145264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000" b="1" u="sng" spc="-150" dirty="0" smtClean="0">
                  <a:solidFill>
                    <a:srgbClr val="002060"/>
                  </a:solidFill>
                  <a:latin typeface="+mn-ea"/>
                </a:rPr>
                <a:t>4. </a:t>
              </a:r>
              <a:r>
                <a:rPr kumimoji="1" lang="ko-KR" altLang="en-US" sz="2000" b="1" u="sng" spc="-150" dirty="0" smtClean="0">
                  <a:solidFill>
                    <a:srgbClr val="002060"/>
                  </a:solidFill>
                  <a:latin typeface="+mn-ea"/>
                </a:rPr>
                <a:t>문서 결함</a:t>
              </a:r>
              <a:endParaRPr kumimoji="1" lang="en-US" altLang="ko-KR" sz="2000" b="1" u="sng" spc="-150" dirty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41" name="Text Box 35"/>
            <p:cNvSpPr txBox="1">
              <a:spLocks noChangeArrowheads="1"/>
            </p:cNvSpPr>
            <p:nvPr/>
          </p:nvSpPr>
          <p:spPr bwMode="auto">
            <a:xfrm>
              <a:off x="4262552" y="4146290"/>
              <a:ext cx="247029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285750" indent="-285750"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r>
                <a:rPr kumimoji="1" lang="ko-KR" altLang="en-US" sz="1400" spc="-150" dirty="0" smtClean="0">
                  <a:latin typeface="+mn-ea"/>
                </a:rPr>
                <a:t>매뉴얼 및 요구사항 등의 각종 문서와 불일치</a:t>
              </a:r>
              <a:endParaRPr kumimoji="1" lang="en-US" altLang="ko-KR" sz="1400" spc="-150" dirty="0" smtClean="0">
                <a:latin typeface="+mn-ea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23528" y="1052736"/>
            <a:ext cx="2088232" cy="405045"/>
            <a:chOff x="251520" y="1916832"/>
            <a:chExt cx="2088232" cy="405045"/>
          </a:xfrm>
        </p:grpSpPr>
        <p:sp>
          <p:nvSpPr>
            <p:cNvPr id="45" name="TextBox 44"/>
            <p:cNvSpPr txBox="1"/>
            <p:nvPr/>
          </p:nvSpPr>
          <p:spPr>
            <a:xfrm>
              <a:off x="251520" y="1916832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150" dirty="0" smtClean="0">
                  <a:latin typeface="+mn-ea"/>
                </a:rPr>
                <a:t>결함종류</a:t>
              </a:r>
              <a:endParaRPr lang="ko-KR" altLang="en-US" sz="1600" spc="-150" dirty="0">
                <a:latin typeface="+mn-ea"/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323528" y="2321877"/>
              <a:ext cx="972108" cy="0"/>
            </a:xfrm>
            <a:prstGeom prst="line">
              <a:avLst/>
            </a:prstGeom>
            <a:ln w="38100" cmpd="thickThin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직사각형 21"/>
          <p:cNvSpPr/>
          <p:nvPr/>
        </p:nvSpPr>
        <p:spPr>
          <a:xfrm>
            <a:off x="1127889" y="962029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800" b="1" dirty="0">
                <a:solidFill>
                  <a:srgbClr val="FF0000"/>
                </a:solidFill>
                <a:latin typeface="+mn-ea"/>
              </a:rPr>
              <a:t>★</a:t>
            </a:r>
            <a:endParaRPr kumimoji="1" lang="en-US" altLang="ko-KR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072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1-2. </a:t>
            </a:r>
            <a:r>
              <a:rPr lang="ko-KR" altLang="en-US" dirty="0" smtClean="0"/>
              <a:t>결함관</a:t>
            </a:r>
            <a:r>
              <a:rPr lang="ko-KR" altLang="en-US" dirty="0"/>
              <a:t>리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323528" y="1052736"/>
            <a:ext cx="1296144" cy="405045"/>
            <a:chOff x="251520" y="1916832"/>
            <a:chExt cx="1296144" cy="405045"/>
          </a:xfrm>
        </p:grpSpPr>
        <p:sp>
          <p:nvSpPr>
            <p:cNvPr id="6" name="TextBox 5"/>
            <p:cNvSpPr txBox="1"/>
            <p:nvPr/>
          </p:nvSpPr>
          <p:spPr>
            <a:xfrm>
              <a:off x="251520" y="1916832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150" dirty="0" smtClean="0">
                  <a:latin typeface="+mn-ea"/>
                </a:rPr>
                <a:t>결함 심각도</a:t>
              </a:r>
              <a:endParaRPr lang="ko-KR" altLang="en-US" sz="1600" spc="-150" dirty="0">
                <a:latin typeface="+mn-ea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23528" y="2321877"/>
              <a:ext cx="1224136" cy="0"/>
            </a:xfrm>
            <a:prstGeom prst="line">
              <a:avLst/>
            </a:prstGeom>
            <a:ln w="38100" cmpd="thickThin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5778472" y="1793770"/>
            <a:ext cx="1645450" cy="1571625"/>
            <a:chOff x="4572000" y="1362968"/>
            <a:chExt cx="1645450" cy="1571625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648076" y="2437706"/>
              <a:ext cx="1402146" cy="496887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8100" dir="5400000" algn="ctr" rotWithShape="0">
                      <a:srgbClr val="000000">
                        <a:alpha val="7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581400" y="1362968"/>
              <a:ext cx="1570111" cy="1362075"/>
            </a:xfrm>
            <a:prstGeom prst="ellipse">
              <a:avLst/>
            </a:prstGeom>
            <a:solidFill>
              <a:srgbClr val="FF9900">
                <a:alpha val="2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 rot="5400000">
              <a:off x="5078200" y="986820"/>
              <a:ext cx="555625" cy="1349199"/>
            </a:xfrm>
            <a:prstGeom prst="moon">
              <a:avLst>
                <a:gd name="adj" fmla="val 8750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Text Box 25"/>
            <p:cNvSpPr txBox="1">
              <a:spLocks noChangeArrowheads="1"/>
            </p:cNvSpPr>
            <p:nvPr/>
          </p:nvSpPr>
          <p:spPr bwMode="auto">
            <a:xfrm>
              <a:off x="4572000" y="1773193"/>
              <a:ext cx="1645450" cy="353943"/>
            </a:xfrm>
            <a:prstGeom prst="rect">
              <a:avLst/>
            </a:prstGeom>
            <a:noFill/>
            <a:ln>
              <a:noFill/>
            </a:ln>
            <a:effectLst>
              <a:outerShdw dist="35921" sx="1000" sy="1000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700" b="1" dirty="0" smtClean="0">
                  <a:latin typeface="Arial Black" pitchFamily="34" charset="0"/>
                </a:rPr>
                <a:t>Low</a:t>
              </a:r>
              <a:endParaRPr lang="en-US" altLang="ko-KR" sz="1700" b="1" dirty="0">
                <a:latin typeface="Arial Black" pitchFamily="34" charset="0"/>
              </a:endParaRPr>
            </a:p>
          </p:txBody>
        </p:sp>
        <p:grpSp>
          <p:nvGrpSpPr>
            <p:cNvPr id="14" name="Group 37"/>
            <p:cNvGrpSpPr>
              <a:grpSpLocks/>
            </p:cNvGrpSpPr>
            <p:nvPr/>
          </p:nvGrpSpPr>
          <p:grpSpPr bwMode="auto">
            <a:xfrm>
              <a:off x="4784601" y="2244031"/>
              <a:ext cx="1099078" cy="450850"/>
              <a:chOff x="767" y="1468"/>
              <a:chExt cx="602" cy="284"/>
            </a:xfrm>
          </p:grpSpPr>
          <p:sp>
            <p:nvSpPr>
              <p:cNvPr id="15" name="Oval 38"/>
              <p:cNvSpPr>
                <a:spLocks noChangeArrowheads="1"/>
              </p:cNvSpPr>
              <p:nvPr/>
            </p:nvSpPr>
            <p:spPr bwMode="auto">
              <a:xfrm>
                <a:off x="779" y="1468"/>
                <a:ext cx="584" cy="126"/>
              </a:xfrm>
              <a:prstGeom prst="ellipse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" name="Arc 39"/>
              <p:cNvSpPr>
                <a:spLocks/>
              </p:cNvSpPr>
              <p:nvPr/>
            </p:nvSpPr>
            <p:spPr bwMode="auto">
              <a:xfrm rot="5400000">
                <a:off x="939" y="1322"/>
                <a:ext cx="258" cy="602"/>
              </a:xfrm>
              <a:custGeom>
                <a:avLst/>
                <a:gdLst>
                  <a:gd name="G0" fmla="+- 158 0 0"/>
                  <a:gd name="G1" fmla="+- 21600 0 0"/>
                  <a:gd name="G2" fmla="+- 21600 0 0"/>
                  <a:gd name="T0" fmla="*/ 158 w 21758"/>
                  <a:gd name="T1" fmla="*/ 0 h 43200"/>
                  <a:gd name="T2" fmla="*/ 0 w 21758"/>
                  <a:gd name="T3" fmla="*/ 43199 h 43200"/>
                  <a:gd name="T4" fmla="*/ 158 w 21758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58" h="43200" fill="none" extrusionOk="0">
                    <a:moveTo>
                      <a:pt x="157" y="0"/>
                    </a:moveTo>
                    <a:cubicBezTo>
                      <a:pt x="12087" y="0"/>
                      <a:pt x="21758" y="9670"/>
                      <a:pt x="21758" y="21600"/>
                    </a:cubicBezTo>
                    <a:cubicBezTo>
                      <a:pt x="21758" y="33529"/>
                      <a:pt x="12087" y="43200"/>
                      <a:pt x="158" y="43200"/>
                    </a:cubicBezTo>
                    <a:cubicBezTo>
                      <a:pt x="105" y="43200"/>
                      <a:pt x="52" y="43199"/>
                      <a:pt x="-1" y="43199"/>
                    </a:cubicBezTo>
                  </a:path>
                  <a:path w="21758" h="43200" stroke="0" extrusionOk="0">
                    <a:moveTo>
                      <a:pt x="157" y="0"/>
                    </a:moveTo>
                    <a:cubicBezTo>
                      <a:pt x="12087" y="0"/>
                      <a:pt x="21758" y="9670"/>
                      <a:pt x="21758" y="21600"/>
                    </a:cubicBezTo>
                    <a:cubicBezTo>
                      <a:pt x="21758" y="33529"/>
                      <a:pt x="12087" y="43200"/>
                      <a:pt x="158" y="43200"/>
                    </a:cubicBezTo>
                    <a:cubicBezTo>
                      <a:pt x="105" y="43200"/>
                      <a:pt x="52" y="43199"/>
                      <a:pt x="-1" y="43199"/>
                    </a:cubicBezTo>
                    <a:lnTo>
                      <a:pt x="158" y="216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chemeClr val="bg1">
                      <a:alpha val="80000"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3679506" y="1793770"/>
            <a:ext cx="1570111" cy="1571625"/>
            <a:chOff x="2662113" y="1362968"/>
            <a:chExt cx="1570111" cy="1571625"/>
          </a:xfrm>
        </p:grpSpPr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2728789" y="2437706"/>
              <a:ext cx="1402146" cy="496887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8100" dir="5400000" algn="ctr" rotWithShape="0">
                      <a:srgbClr val="000000">
                        <a:alpha val="7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2662113" y="1362968"/>
              <a:ext cx="1570111" cy="1362075"/>
            </a:xfrm>
            <a:prstGeom prst="ellipse">
              <a:avLst/>
            </a:prstGeom>
            <a:solidFill>
              <a:srgbClr val="7FAC00">
                <a:alpha val="2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AutoShape 8"/>
            <p:cNvSpPr>
              <a:spLocks noChangeArrowheads="1"/>
            </p:cNvSpPr>
            <p:nvPr/>
          </p:nvSpPr>
          <p:spPr bwMode="auto">
            <a:xfrm rot="5400000">
              <a:off x="3158913" y="986818"/>
              <a:ext cx="555625" cy="1349201"/>
            </a:xfrm>
            <a:prstGeom prst="moon">
              <a:avLst>
                <a:gd name="adj" fmla="val 8750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2711007" y="1800384"/>
              <a:ext cx="1400319" cy="369332"/>
            </a:xfrm>
            <a:prstGeom prst="rect">
              <a:avLst/>
            </a:prstGeom>
            <a:noFill/>
            <a:ln>
              <a:noFill/>
            </a:ln>
            <a:effectLst>
              <a:outerShdw dist="35921" sx="1000" sy="1000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u="sng" dirty="0" smtClean="0">
                  <a:latin typeface="Arial Black" pitchFamily="34" charset="0"/>
                </a:rPr>
                <a:t>Medium</a:t>
              </a:r>
              <a:endParaRPr lang="en-US" altLang="ko-KR" b="1" u="sng" dirty="0">
                <a:latin typeface="Arial Black" pitchFamily="34" charset="0"/>
              </a:endParaRPr>
            </a:p>
          </p:txBody>
        </p:sp>
        <p:grpSp>
          <p:nvGrpSpPr>
            <p:cNvPr id="23" name="Group 34"/>
            <p:cNvGrpSpPr>
              <a:grpSpLocks/>
            </p:cNvGrpSpPr>
            <p:nvPr/>
          </p:nvGrpSpPr>
          <p:grpSpPr bwMode="auto">
            <a:xfrm>
              <a:off x="2876426" y="2244031"/>
              <a:ext cx="1099078" cy="450850"/>
              <a:chOff x="1976" y="1468"/>
              <a:chExt cx="602" cy="284"/>
            </a:xfrm>
          </p:grpSpPr>
          <p:sp>
            <p:nvSpPr>
              <p:cNvPr id="24" name="Oval 35"/>
              <p:cNvSpPr>
                <a:spLocks noChangeArrowheads="1"/>
              </p:cNvSpPr>
              <p:nvPr/>
            </p:nvSpPr>
            <p:spPr bwMode="auto">
              <a:xfrm>
                <a:off x="1988" y="1468"/>
                <a:ext cx="584" cy="126"/>
              </a:xfrm>
              <a:prstGeom prst="ellipse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" name="Arc 36"/>
              <p:cNvSpPr>
                <a:spLocks/>
              </p:cNvSpPr>
              <p:nvPr/>
            </p:nvSpPr>
            <p:spPr bwMode="auto">
              <a:xfrm rot="5400000">
                <a:off x="2148" y="1322"/>
                <a:ext cx="258" cy="602"/>
              </a:xfrm>
              <a:custGeom>
                <a:avLst/>
                <a:gdLst>
                  <a:gd name="G0" fmla="+- 158 0 0"/>
                  <a:gd name="G1" fmla="+- 21600 0 0"/>
                  <a:gd name="G2" fmla="+- 21600 0 0"/>
                  <a:gd name="T0" fmla="*/ 158 w 21758"/>
                  <a:gd name="T1" fmla="*/ 0 h 43200"/>
                  <a:gd name="T2" fmla="*/ 0 w 21758"/>
                  <a:gd name="T3" fmla="*/ 43199 h 43200"/>
                  <a:gd name="T4" fmla="*/ 158 w 21758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58" h="43200" fill="none" extrusionOk="0">
                    <a:moveTo>
                      <a:pt x="157" y="0"/>
                    </a:moveTo>
                    <a:cubicBezTo>
                      <a:pt x="12087" y="0"/>
                      <a:pt x="21758" y="9670"/>
                      <a:pt x="21758" y="21600"/>
                    </a:cubicBezTo>
                    <a:cubicBezTo>
                      <a:pt x="21758" y="33529"/>
                      <a:pt x="12087" y="43200"/>
                      <a:pt x="158" y="43200"/>
                    </a:cubicBezTo>
                    <a:cubicBezTo>
                      <a:pt x="105" y="43200"/>
                      <a:pt x="52" y="43199"/>
                      <a:pt x="-1" y="43199"/>
                    </a:cubicBezTo>
                  </a:path>
                  <a:path w="21758" h="43200" stroke="0" extrusionOk="0">
                    <a:moveTo>
                      <a:pt x="157" y="0"/>
                    </a:moveTo>
                    <a:cubicBezTo>
                      <a:pt x="12087" y="0"/>
                      <a:pt x="21758" y="9670"/>
                      <a:pt x="21758" y="21600"/>
                    </a:cubicBezTo>
                    <a:cubicBezTo>
                      <a:pt x="21758" y="33529"/>
                      <a:pt x="12087" y="43200"/>
                      <a:pt x="158" y="43200"/>
                    </a:cubicBezTo>
                    <a:cubicBezTo>
                      <a:pt x="105" y="43200"/>
                      <a:pt x="52" y="43199"/>
                      <a:pt x="-1" y="43199"/>
                    </a:cubicBezTo>
                    <a:lnTo>
                      <a:pt x="158" y="216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chemeClr val="bg1">
                      <a:alpha val="80000"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6" name="그룹 25"/>
          <p:cNvGrpSpPr/>
          <p:nvPr/>
        </p:nvGrpSpPr>
        <p:grpSpPr>
          <a:xfrm>
            <a:off x="827584" y="1708045"/>
            <a:ext cx="1762770" cy="1657350"/>
            <a:chOff x="467544" y="1277243"/>
            <a:chExt cx="1762770" cy="1657350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606177" y="2437706"/>
              <a:ext cx="1402146" cy="496887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60001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8100" dir="5400000" algn="ctr" rotWithShape="0">
                      <a:srgbClr val="000000">
                        <a:alpha val="7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538707" y="1277243"/>
              <a:ext cx="1570111" cy="1362075"/>
            </a:xfrm>
            <a:prstGeom prst="ellipse">
              <a:avLst/>
            </a:prstGeom>
            <a:solidFill>
              <a:srgbClr val="CC99FF">
                <a:alpha val="24706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" name="AutoShape 8"/>
            <p:cNvSpPr>
              <a:spLocks noChangeArrowheads="1"/>
            </p:cNvSpPr>
            <p:nvPr/>
          </p:nvSpPr>
          <p:spPr bwMode="auto">
            <a:xfrm rot="5400000">
              <a:off x="1035507" y="901093"/>
              <a:ext cx="555625" cy="1349201"/>
            </a:xfrm>
            <a:prstGeom prst="moon">
              <a:avLst>
                <a:gd name="adj" fmla="val 8750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467544" y="1763524"/>
              <a:ext cx="1762770" cy="369332"/>
            </a:xfrm>
            <a:prstGeom prst="rect">
              <a:avLst/>
            </a:prstGeom>
            <a:noFill/>
            <a:ln>
              <a:noFill/>
            </a:ln>
            <a:effectLst>
              <a:outerShdw dist="35921" sx="1000" sy="1000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Arial Black" pitchFamily="34" charset="0"/>
                </a:rPr>
                <a:t>High</a:t>
              </a:r>
              <a:endParaRPr lang="en-US" altLang="ko-KR" b="1" dirty="0">
                <a:latin typeface="Arial Black" pitchFamily="34" charset="0"/>
              </a:endParaRPr>
            </a:p>
          </p:txBody>
        </p:sp>
        <p:grpSp>
          <p:nvGrpSpPr>
            <p:cNvPr id="31" name="Group 34"/>
            <p:cNvGrpSpPr>
              <a:grpSpLocks/>
            </p:cNvGrpSpPr>
            <p:nvPr/>
          </p:nvGrpSpPr>
          <p:grpSpPr bwMode="auto">
            <a:xfrm>
              <a:off x="753020" y="2158306"/>
              <a:ext cx="1099078" cy="450850"/>
              <a:chOff x="1976" y="1468"/>
              <a:chExt cx="602" cy="284"/>
            </a:xfrm>
          </p:grpSpPr>
          <p:sp>
            <p:nvSpPr>
              <p:cNvPr id="32" name="Oval 35"/>
              <p:cNvSpPr>
                <a:spLocks noChangeArrowheads="1"/>
              </p:cNvSpPr>
              <p:nvPr/>
            </p:nvSpPr>
            <p:spPr bwMode="auto">
              <a:xfrm>
                <a:off x="1988" y="1468"/>
                <a:ext cx="584" cy="126"/>
              </a:xfrm>
              <a:prstGeom prst="ellipse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" name="Arc 36"/>
              <p:cNvSpPr>
                <a:spLocks/>
              </p:cNvSpPr>
              <p:nvPr/>
            </p:nvSpPr>
            <p:spPr bwMode="auto">
              <a:xfrm rot="5400000">
                <a:off x="2148" y="1322"/>
                <a:ext cx="258" cy="602"/>
              </a:xfrm>
              <a:custGeom>
                <a:avLst/>
                <a:gdLst>
                  <a:gd name="G0" fmla="+- 158 0 0"/>
                  <a:gd name="G1" fmla="+- 21600 0 0"/>
                  <a:gd name="G2" fmla="+- 21600 0 0"/>
                  <a:gd name="T0" fmla="*/ 158 w 21758"/>
                  <a:gd name="T1" fmla="*/ 0 h 43200"/>
                  <a:gd name="T2" fmla="*/ 0 w 21758"/>
                  <a:gd name="T3" fmla="*/ 43199 h 43200"/>
                  <a:gd name="T4" fmla="*/ 158 w 21758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58" h="43200" fill="none" extrusionOk="0">
                    <a:moveTo>
                      <a:pt x="157" y="0"/>
                    </a:moveTo>
                    <a:cubicBezTo>
                      <a:pt x="12087" y="0"/>
                      <a:pt x="21758" y="9670"/>
                      <a:pt x="21758" y="21600"/>
                    </a:cubicBezTo>
                    <a:cubicBezTo>
                      <a:pt x="21758" y="33529"/>
                      <a:pt x="12087" y="43200"/>
                      <a:pt x="158" y="43200"/>
                    </a:cubicBezTo>
                    <a:cubicBezTo>
                      <a:pt x="105" y="43200"/>
                      <a:pt x="52" y="43199"/>
                      <a:pt x="-1" y="43199"/>
                    </a:cubicBezTo>
                  </a:path>
                  <a:path w="21758" h="43200" stroke="0" extrusionOk="0">
                    <a:moveTo>
                      <a:pt x="157" y="0"/>
                    </a:moveTo>
                    <a:cubicBezTo>
                      <a:pt x="12087" y="0"/>
                      <a:pt x="21758" y="9670"/>
                      <a:pt x="21758" y="21600"/>
                    </a:cubicBezTo>
                    <a:cubicBezTo>
                      <a:pt x="21758" y="33529"/>
                      <a:pt x="12087" y="43200"/>
                      <a:pt x="158" y="43200"/>
                    </a:cubicBezTo>
                    <a:cubicBezTo>
                      <a:pt x="105" y="43200"/>
                      <a:pt x="52" y="43199"/>
                      <a:pt x="-1" y="43199"/>
                    </a:cubicBezTo>
                    <a:lnTo>
                      <a:pt x="158" y="216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chemeClr val="bg1">
                      <a:alpha val="80000"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241409" y="3039958"/>
            <a:ext cx="3028070" cy="3683153"/>
            <a:chOff x="975609" y="3039959"/>
            <a:chExt cx="2752791" cy="3683153"/>
          </a:xfrm>
        </p:grpSpPr>
        <p:sp>
          <p:nvSpPr>
            <p:cNvPr id="34" name="AutoShape 20"/>
            <p:cNvSpPr>
              <a:spLocks noChangeArrowheads="1"/>
            </p:cNvSpPr>
            <p:nvPr/>
          </p:nvSpPr>
          <p:spPr bwMode="auto">
            <a:xfrm>
              <a:off x="975609" y="3039959"/>
              <a:ext cx="2752791" cy="3683153"/>
            </a:xfrm>
            <a:prstGeom prst="upArrow">
              <a:avLst>
                <a:gd name="adj1" fmla="val 70463"/>
                <a:gd name="adj2" fmla="val 49421"/>
              </a:avLst>
            </a:prstGeom>
            <a:gradFill rotWithShape="1">
              <a:gsLst>
                <a:gs pos="0">
                  <a:srgbClr val="2D3B59">
                    <a:alpha val="50000"/>
                  </a:srgbClr>
                </a:gs>
                <a:gs pos="100000">
                  <a:srgbClr val="2D3B59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 dirty="0"/>
            </a:p>
          </p:txBody>
        </p:sp>
        <p:sp>
          <p:nvSpPr>
            <p:cNvPr id="35" name="Text Box 94"/>
            <p:cNvSpPr txBox="1">
              <a:spLocks noChangeArrowheads="1"/>
            </p:cNvSpPr>
            <p:nvPr/>
          </p:nvSpPr>
          <p:spPr bwMode="auto">
            <a:xfrm>
              <a:off x="1405681" y="4553287"/>
              <a:ext cx="1904859" cy="21698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latin typeface="Arial Black" pitchFamily="34" charset="0"/>
                </a:rPr>
                <a:t>시스템이 중단되어 더 이상 프로세스를 진행할 수 없게 만드는 결함</a:t>
              </a:r>
              <a:endParaRPr lang="en-US" altLang="ko-KR" dirty="0">
                <a:latin typeface="Arial Black" pitchFamily="34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009150" y="3501008"/>
            <a:ext cx="3028070" cy="3299096"/>
            <a:chOff x="975609" y="3039959"/>
            <a:chExt cx="2752791" cy="3683153"/>
          </a:xfrm>
        </p:grpSpPr>
        <p:sp>
          <p:nvSpPr>
            <p:cNvPr id="38" name="AutoShape 20"/>
            <p:cNvSpPr>
              <a:spLocks noChangeArrowheads="1"/>
            </p:cNvSpPr>
            <p:nvPr/>
          </p:nvSpPr>
          <p:spPr bwMode="auto">
            <a:xfrm>
              <a:off x="975609" y="3039959"/>
              <a:ext cx="2752791" cy="3683153"/>
            </a:xfrm>
            <a:prstGeom prst="upArrow">
              <a:avLst>
                <a:gd name="adj1" fmla="val 70463"/>
                <a:gd name="adj2" fmla="val 49421"/>
              </a:avLst>
            </a:prstGeom>
            <a:gradFill rotWithShape="1">
              <a:gsLst>
                <a:gs pos="0">
                  <a:srgbClr val="2D3B59">
                    <a:alpha val="50000"/>
                  </a:srgbClr>
                </a:gs>
                <a:gs pos="100000">
                  <a:srgbClr val="2D3B59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 dirty="0"/>
            </a:p>
          </p:txBody>
        </p:sp>
        <p:sp>
          <p:nvSpPr>
            <p:cNvPr id="39" name="Text Box 94"/>
            <p:cNvSpPr txBox="1">
              <a:spLocks noChangeArrowheads="1"/>
            </p:cNvSpPr>
            <p:nvPr/>
          </p:nvSpPr>
          <p:spPr bwMode="auto">
            <a:xfrm>
              <a:off x="1405681" y="4553284"/>
              <a:ext cx="1904859" cy="19070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 smtClean="0">
                  <a:latin typeface="Arial Black" pitchFamily="34" charset="0"/>
                </a:rPr>
                <a:t>시스템의 흐름에 영향을 미치는 결함으로 부정확한 기능</a:t>
              </a:r>
              <a:r>
                <a:rPr lang="en-US" altLang="ko-KR" sz="1400" dirty="0" smtClean="0">
                  <a:latin typeface="Arial Black" pitchFamily="34" charset="0"/>
                </a:rPr>
                <a:t>, </a:t>
              </a:r>
              <a:r>
                <a:rPr lang="ko-KR" altLang="en-US" sz="1400" dirty="0" smtClean="0">
                  <a:latin typeface="Arial Black" pitchFamily="34" charset="0"/>
                </a:rPr>
                <a:t>데이터 형식 오류</a:t>
              </a:r>
              <a:r>
                <a:rPr lang="en-US" altLang="ko-KR" sz="1400" dirty="0" smtClean="0">
                  <a:latin typeface="Arial Black" pitchFamily="34" charset="0"/>
                </a:rPr>
                <a:t>, DB</a:t>
              </a:r>
              <a:r>
                <a:rPr lang="ko-KR" altLang="en-US" sz="1400" dirty="0" smtClean="0">
                  <a:latin typeface="Arial Black" pitchFamily="34" charset="0"/>
                </a:rPr>
                <a:t>에러</a:t>
              </a:r>
              <a:r>
                <a:rPr lang="en-US" altLang="ko-KR" sz="1400" dirty="0" smtClean="0">
                  <a:latin typeface="Arial Black" pitchFamily="34" charset="0"/>
                </a:rPr>
                <a:t>, </a:t>
              </a:r>
              <a:r>
                <a:rPr lang="ko-KR" altLang="en-US" sz="1400" dirty="0" smtClean="0">
                  <a:latin typeface="Arial Black" pitchFamily="34" charset="0"/>
                </a:rPr>
                <a:t>보안관련 오류 등의 경우</a:t>
              </a:r>
              <a:endParaRPr lang="en-US" altLang="ko-KR" dirty="0">
                <a:latin typeface="Arial Black" pitchFamily="34" charset="0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576378" y="4149080"/>
            <a:ext cx="3028070" cy="2664295"/>
            <a:chOff x="975609" y="3039959"/>
            <a:chExt cx="2752791" cy="3683153"/>
          </a:xfrm>
        </p:grpSpPr>
        <p:sp>
          <p:nvSpPr>
            <p:cNvPr id="41" name="AutoShape 20"/>
            <p:cNvSpPr>
              <a:spLocks noChangeArrowheads="1"/>
            </p:cNvSpPr>
            <p:nvPr/>
          </p:nvSpPr>
          <p:spPr bwMode="auto">
            <a:xfrm>
              <a:off x="975609" y="3039959"/>
              <a:ext cx="2752791" cy="3683153"/>
            </a:xfrm>
            <a:prstGeom prst="upArrow">
              <a:avLst>
                <a:gd name="adj1" fmla="val 70463"/>
                <a:gd name="adj2" fmla="val 49421"/>
              </a:avLst>
            </a:prstGeom>
            <a:gradFill rotWithShape="1">
              <a:gsLst>
                <a:gs pos="0">
                  <a:srgbClr val="2D3B59">
                    <a:alpha val="50000"/>
                  </a:srgbClr>
                </a:gs>
                <a:gs pos="100000">
                  <a:srgbClr val="2D3B59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 dirty="0"/>
            </a:p>
          </p:txBody>
        </p:sp>
        <p:sp>
          <p:nvSpPr>
            <p:cNvPr id="42" name="Text Box 94"/>
            <p:cNvSpPr txBox="1">
              <a:spLocks noChangeArrowheads="1"/>
            </p:cNvSpPr>
            <p:nvPr/>
          </p:nvSpPr>
          <p:spPr bwMode="auto">
            <a:xfrm>
              <a:off x="1405681" y="4553285"/>
              <a:ext cx="1904859" cy="20422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latin typeface="Arial Black" pitchFamily="34" charset="0"/>
                </a:rPr>
                <a:t>시스템 흐름에 영향을 미치지 않은 결함이나 상황에 맞지 않는 용도의 화면 구성 결함</a:t>
              </a:r>
              <a:r>
                <a:rPr lang="en-US" altLang="ko-KR" sz="1200" dirty="0" smtClean="0">
                  <a:latin typeface="Arial Black" pitchFamily="34" charset="0"/>
                </a:rPr>
                <a:t>. </a:t>
              </a:r>
              <a:r>
                <a:rPr lang="ko-KR" altLang="en-US" sz="1200" dirty="0" smtClean="0">
                  <a:latin typeface="Arial Black" pitchFamily="34" charset="0"/>
                </a:rPr>
                <a:t>부정확한 메시지 출력</a:t>
              </a:r>
              <a:r>
                <a:rPr lang="en-US" altLang="ko-KR" sz="1200" dirty="0" smtClean="0">
                  <a:latin typeface="Arial Black" pitchFamily="34" charset="0"/>
                </a:rPr>
                <a:t>, </a:t>
              </a:r>
              <a:r>
                <a:rPr lang="ko-KR" altLang="en-US" sz="1200" dirty="0" err="1" smtClean="0">
                  <a:latin typeface="Arial Black" pitchFamily="34" charset="0"/>
                </a:rPr>
                <a:t>에러시</a:t>
              </a:r>
              <a:r>
                <a:rPr lang="ko-KR" altLang="en-US" sz="1200" dirty="0" smtClean="0">
                  <a:latin typeface="Arial Black" pitchFamily="34" charset="0"/>
                </a:rPr>
                <a:t> 메시지 미 출력</a:t>
              </a:r>
              <a:endParaRPr lang="en-US" altLang="ko-KR" dirty="0">
                <a:latin typeface="Arial Black" pitchFamily="34" charset="0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4109610" y="255793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800" b="1" dirty="0">
                <a:solidFill>
                  <a:srgbClr val="FF0000"/>
                </a:solidFill>
                <a:latin typeface="+mn-ea"/>
              </a:rPr>
              <a:t>★</a:t>
            </a:r>
            <a:endParaRPr kumimoji="1" lang="en-US" altLang="ko-KR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329327" y="250833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800" b="1" dirty="0">
                <a:solidFill>
                  <a:srgbClr val="FF0000"/>
                </a:solidFill>
                <a:latin typeface="+mn-ea"/>
              </a:rPr>
              <a:t>★</a:t>
            </a:r>
            <a:endParaRPr kumimoji="1" lang="en-US" altLang="ko-KR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072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6084168" y="3377480"/>
            <a:ext cx="3059832" cy="2529448"/>
            <a:chOff x="2987824" y="4293096"/>
            <a:chExt cx="3294366" cy="2529448"/>
          </a:xfrm>
        </p:grpSpPr>
        <p:pic>
          <p:nvPicPr>
            <p:cNvPr id="16" name="Picture 20" descr="https://jessgroopman.files.wordpress.com/2014/02/istock_iotpost_interoperability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4293096"/>
              <a:ext cx="3294366" cy="2529448"/>
            </a:xfrm>
            <a:prstGeom prst="rect">
              <a:avLst/>
            </a:prstGeom>
            <a:noFill/>
          </p:spPr>
        </p:pic>
        <p:sp>
          <p:nvSpPr>
            <p:cNvPr id="17" name="타원 16"/>
            <p:cNvSpPr/>
            <p:nvPr/>
          </p:nvSpPr>
          <p:spPr>
            <a:xfrm>
              <a:off x="3564544" y="4293096"/>
              <a:ext cx="2049029" cy="1656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15616" y="2492896"/>
            <a:ext cx="6471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 smtClean="0">
                <a:solidFill>
                  <a:srgbClr val="000099"/>
                </a:solidFill>
              </a:rPr>
              <a:t>애</a:t>
            </a:r>
            <a:r>
              <a:rPr lang="ko-KR" altLang="en-US" sz="3600" spc="-150" dirty="0" smtClean="0">
                <a:solidFill>
                  <a:prstClr val="black"/>
                </a:solidFill>
              </a:rPr>
              <a:t>플리케이션 </a:t>
            </a:r>
            <a:r>
              <a:rPr lang="ko-KR" altLang="en-US" sz="5400" b="1" spc="-150" smtClean="0">
                <a:solidFill>
                  <a:srgbClr val="000099"/>
                </a:solidFill>
              </a:rPr>
              <a:t>결</a:t>
            </a:r>
            <a:r>
              <a:rPr lang="ko-KR" altLang="en-US" sz="3600" spc="-150" smtClean="0">
                <a:solidFill>
                  <a:prstClr val="black"/>
                </a:solidFill>
              </a:rPr>
              <a:t>함 </a:t>
            </a:r>
            <a:r>
              <a:rPr lang="ko-KR" altLang="en-US" sz="5400" b="1" spc="-150" smtClean="0">
                <a:solidFill>
                  <a:srgbClr val="000099"/>
                </a:solidFill>
              </a:rPr>
              <a:t>조</a:t>
            </a:r>
            <a:r>
              <a:rPr lang="ko-KR" altLang="en-US" sz="3600" spc="-150" smtClean="0">
                <a:solidFill>
                  <a:prstClr val="black"/>
                </a:solidFill>
              </a:rPr>
              <a:t>치하기</a:t>
            </a:r>
            <a:endParaRPr lang="ko-KR" altLang="en-US" sz="3600" spc="-150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61948" y="2006600"/>
            <a:ext cx="73944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20580" y="503675"/>
            <a:ext cx="1361110" cy="1361110"/>
            <a:chOff x="881590" y="1052227"/>
            <a:chExt cx="1361110" cy="1361110"/>
          </a:xfrm>
        </p:grpSpPr>
        <p:pic>
          <p:nvPicPr>
            <p:cNvPr id="13" name="Picture 8" descr="Ball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590" y="1052227"/>
              <a:ext cx="1361110" cy="1361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1197024" y="1151428"/>
              <a:ext cx="63030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2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307415" y="6579350"/>
            <a:ext cx="783450" cy="230110"/>
          </a:xfrm>
        </p:spPr>
        <p:txBody>
          <a:bodyPr/>
          <a:lstStyle/>
          <a:p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/>
              <a:t>15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39552" y="4077072"/>
            <a:ext cx="73944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68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결함 관리의 이해</a:t>
            </a:r>
            <a:endParaRPr lang="ko-KR" altLang="en-US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4644008" y="845691"/>
            <a:ext cx="3672408" cy="576064"/>
          </a:xfrm>
          <a:prstGeom prst="wedgeRoundRectCallout">
            <a:avLst>
              <a:gd name="adj1" fmla="val -49239"/>
              <a:gd name="adj2" fmla="val -71640"/>
              <a:gd name="adj3" fmla="val 16667"/>
            </a:avLst>
          </a:prstGeom>
          <a:noFill/>
          <a:ln cap="rnd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에러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오류</a:t>
            </a:r>
            <a:r>
              <a:rPr lang="en-US" altLang="ko-KR" b="1" dirty="0" smtClean="0">
                <a:solidFill>
                  <a:schemeClr val="tx1"/>
                </a:solidFill>
              </a:rPr>
              <a:t>,</a:t>
            </a:r>
            <a:r>
              <a:rPr lang="ko-KR" altLang="en-US" b="1" dirty="0" smtClean="0">
                <a:solidFill>
                  <a:schemeClr val="tx1"/>
                </a:solidFill>
              </a:rPr>
              <a:t> 실패</a:t>
            </a:r>
            <a:r>
              <a:rPr lang="en-US" altLang="ko-KR" b="1" dirty="0" smtClean="0">
                <a:solidFill>
                  <a:schemeClr val="tx1"/>
                </a:solidFill>
              </a:rPr>
              <a:t>,</a:t>
            </a:r>
            <a:r>
              <a:rPr lang="ko-KR" altLang="en-US" b="1" dirty="0" smtClean="0">
                <a:solidFill>
                  <a:schemeClr val="tx1"/>
                </a:solidFill>
              </a:rPr>
              <a:t> 결함</a:t>
            </a:r>
          </a:p>
        </p:txBody>
      </p:sp>
      <p:sp>
        <p:nvSpPr>
          <p:cNvPr id="6" name="직사각형 28"/>
          <p:cNvSpPr/>
          <p:nvPr/>
        </p:nvSpPr>
        <p:spPr>
          <a:xfrm>
            <a:off x="616254" y="1712588"/>
            <a:ext cx="8132209" cy="50287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09672" y="4185666"/>
            <a:ext cx="7247899" cy="458595"/>
          </a:xfrm>
          <a:prstGeom prst="rect">
            <a:avLst/>
          </a:prstGeom>
          <a:solidFill>
            <a:srgbClr val="FFFF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Front"/>
              <a:lightRig rig="threePt" dir="t"/>
            </a:scene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명세서에 명시되어 있지 않지만 수행해야 할 동작을 수행하지 않는 경우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86121" y="5646481"/>
            <a:ext cx="7271449" cy="878863"/>
          </a:xfrm>
          <a:prstGeom prst="rect">
            <a:avLst/>
          </a:prstGeom>
          <a:solidFill>
            <a:srgbClr val="E2F1F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>
            <a:scene3d>
              <a:camera prst="perspectiveFront"/>
              <a:lightRig rig="threePt" dir="t"/>
            </a:scene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테스터의 시각에서 결함으로 판단되는 경우 예시</a:t>
            </a:r>
            <a:endParaRPr lang="en-US" altLang="ko-KR" sz="1600" dirty="0" smtClean="0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이해하기 어려운 기능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사용이 까다로운 기능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비정상적으로 느린 기능 등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69919" y="2205270"/>
            <a:ext cx="7323819" cy="458595"/>
          </a:xfrm>
          <a:prstGeom prst="rect">
            <a:avLst/>
          </a:prstGeom>
          <a:solidFill>
            <a:srgbClr val="ECE7F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Front"/>
              <a:lightRig rig="threePt" dir="t"/>
            </a:scene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기능명세서에 가능하다고 명시된 동작을 수행하지 않는 경우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06223" y="4867538"/>
            <a:ext cx="7251347" cy="458595"/>
          </a:xfrm>
          <a:prstGeom prst="rect">
            <a:avLst/>
          </a:prstGeom>
          <a:solidFill>
            <a:srgbClr val="D3C8D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Front"/>
              <a:lightRig rig="threePt" dir="t"/>
            </a:scene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테스터의 시각에서 볼 때 문제가 있다고 판단되는 경우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97341" y="3477199"/>
            <a:ext cx="7271449" cy="4585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Front"/>
              <a:lightRig rig="threePt" dir="t"/>
            </a:scene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명세서에 명지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않어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있지 않은 동작을 수행하는 경우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7340" y="2862936"/>
            <a:ext cx="7271449" cy="458595"/>
          </a:xfrm>
          <a:prstGeom prst="rect">
            <a:avLst/>
          </a:prstGeom>
          <a:solidFill>
            <a:srgbClr val="F5E4E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Front"/>
              <a:lightRig rig="threePt" dir="t"/>
            </a:scene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명세서에 불가능하다고 명시된 동작을 수행하는 경우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직사각형 29"/>
          <p:cNvSpPr/>
          <p:nvPr/>
        </p:nvSpPr>
        <p:spPr>
          <a:xfrm>
            <a:off x="909672" y="1548710"/>
            <a:ext cx="2136072" cy="422113"/>
          </a:xfrm>
          <a:prstGeom prst="rect">
            <a:avLst/>
          </a:prstGeom>
          <a:solidFill>
            <a:srgbClr val="F8B91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결함판단 기준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27628" y="1572539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800" b="1" dirty="0">
                <a:solidFill>
                  <a:srgbClr val="FF0000"/>
                </a:solidFill>
                <a:latin typeface="+mn-ea"/>
              </a:rPr>
              <a:t>★</a:t>
            </a:r>
            <a:endParaRPr kumimoji="1" lang="en-US" altLang="ko-KR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168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그림2"/>
          <p:cNvPicPr>
            <a:picLocks noChangeAspect="1" noChangeArrowheads="1"/>
          </p:cNvPicPr>
          <p:nvPr/>
        </p:nvPicPr>
        <p:blipFill>
          <a:blip r:embed="rId2" cstate="print">
            <a:lum bright="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908720"/>
            <a:ext cx="995363" cy="525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Ball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18177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Ball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971256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066925" y="1297657"/>
            <a:ext cx="5688013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A95AA"/>
              </a:gs>
              <a:gs pos="50000">
                <a:srgbClr val="7A95AA">
                  <a:gamma/>
                  <a:tint val="0"/>
                  <a:invGamma/>
                </a:srgbClr>
              </a:gs>
              <a:gs pos="100000">
                <a:srgbClr val="7A95A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7A95A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smtClean="0"/>
              <a:t>애플리케이션 테스트 수행하기</a:t>
            </a:r>
            <a:endParaRPr lang="ko-KR" altLang="en-US" sz="1600" b="1" dirty="0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2108374" y="5026818"/>
            <a:ext cx="5688012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AA77A"/>
              </a:gs>
              <a:gs pos="50000">
                <a:srgbClr val="AAA77A">
                  <a:gamma/>
                  <a:tint val="0"/>
                  <a:invGamma/>
                </a:srgbClr>
              </a:gs>
              <a:gs pos="100000">
                <a:srgbClr val="AAA77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AAA77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dirty="0" smtClean="0"/>
              <a:t>어플리케이션 결함 조치하기</a:t>
            </a:r>
            <a:endParaRPr lang="ko-KR" altLang="en-US" sz="1600" b="1" dirty="0"/>
          </a:p>
        </p:txBody>
      </p:sp>
      <p:sp>
        <p:nvSpPr>
          <p:cNvPr id="13" name="직사각형 12"/>
          <p:cNvSpPr/>
          <p:nvPr/>
        </p:nvSpPr>
        <p:spPr>
          <a:xfrm>
            <a:off x="1331640" y="1257431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56407" y="5074972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5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464729"/>
            <a:ext cx="84753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 smtClean="0">
                <a:solidFill>
                  <a:srgbClr val="000099"/>
                </a:solidFill>
              </a:rPr>
              <a:t>애</a:t>
            </a:r>
            <a:r>
              <a:rPr lang="ko-KR" altLang="en-US" sz="4400" spc="-150" dirty="0" smtClean="0">
                <a:solidFill>
                  <a:prstClr val="black"/>
                </a:solidFill>
              </a:rPr>
              <a:t>플리케이션 </a:t>
            </a:r>
            <a:r>
              <a:rPr lang="ko-KR" altLang="en-US" sz="6600" b="1" spc="-150" smtClean="0">
                <a:solidFill>
                  <a:srgbClr val="000099"/>
                </a:solidFill>
              </a:rPr>
              <a:t>테</a:t>
            </a:r>
            <a:r>
              <a:rPr lang="ko-KR" altLang="en-US" sz="4400" spc="-150" smtClean="0">
                <a:solidFill>
                  <a:prstClr val="black"/>
                </a:solidFill>
              </a:rPr>
              <a:t>스트 </a:t>
            </a:r>
            <a:r>
              <a:rPr lang="ko-KR" altLang="en-US" sz="6600" b="1" spc="-150" smtClean="0">
                <a:solidFill>
                  <a:srgbClr val="000099"/>
                </a:solidFill>
              </a:rPr>
              <a:t>수</a:t>
            </a:r>
            <a:r>
              <a:rPr lang="ko-KR" altLang="en-US" sz="4400" spc="-150">
                <a:solidFill>
                  <a:prstClr val="black"/>
                </a:solidFill>
              </a:rPr>
              <a:t>행</a:t>
            </a:r>
            <a:r>
              <a:rPr lang="ko-KR" altLang="en-US" sz="4400" spc="-150" smtClean="0">
                <a:solidFill>
                  <a:prstClr val="black"/>
                </a:solidFill>
              </a:rPr>
              <a:t>하기</a:t>
            </a:r>
            <a:endParaRPr lang="ko-KR" altLang="en-US" sz="6600" spc="-150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61948" y="2006600"/>
            <a:ext cx="77544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27056" y="4104075"/>
            <a:ext cx="78613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9"/>
          <p:cNvGrpSpPr/>
          <p:nvPr/>
        </p:nvGrpSpPr>
        <p:grpSpPr>
          <a:xfrm>
            <a:off x="479629" y="461754"/>
            <a:ext cx="1347066" cy="1347066"/>
            <a:chOff x="479629" y="461754"/>
            <a:chExt cx="1347066" cy="1347066"/>
          </a:xfrm>
        </p:grpSpPr>
        <p:pic>
          <p:nvPicPr>
            <p:cNvPr id="11" name="Picture 5" descr="Ball 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629" y="461754"/>
              <a:ext cx="1347066" cy="1347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795907" y="503675"/>
              <a:ext cx="63030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1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 algn="r"/>
              <a:t>3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6655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8032576" cy="497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14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 </a:t>
            </a:r>
            <a:r>
              <a:rPr lang="ko-KR" altLang="en-US" dirty="0" smtClean="0"/>
              <a:t>테스트 수행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052736"/>
            <a:ext cx="854112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프로젝트</a:t>
            </a: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 </a:t>
            </a: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수행 단계에 따른 테스트의 분류 </a:t>
            </a:r>
            <a:endParaRPr kumimoji="1" lang="en-US" altLang="ko-KR" sz="1400" b="1" dirty="0" smtClean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 dirty="0" smtClean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1. </a:t>
            </a: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단위</a:t>
            </a: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 </a:t>
            </a: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테스트 </a:t>
            </a: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: </a:t>
            </a:r>
            <a:r>
              <a:rPr kumimoji="1"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테스트 가능한 단위로 작게 분리된 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SW</a:t>
            </a:r>
            <a:r>
              <a:rPr kumimoji="1"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내에서 결함을 찾고 기능을 검증하는 테스트 활동</a:t>
            </a:r>
            <a:endParaRPr kumimoji="1" lang="en-US" altLang="ko-KR" sz="14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51521" y="1916832"/>
            <a:ext cx="689322" cy="405045"/>
            <a:chOff x="251521" y="1916832"/>
            <a:chExt cx="689322" cy="405045"/>
          </a:xfrm>
        </p:grpSpPr>
        <p:sp>
          <p:nvSpPr>
            <p:cNvPr id="6" name="TextBox 5"/>
            <p:cNvSpPr txBox="1"/>
            <p:nvPr/>
          </p:nvSpPr>
          <p:spPr>
            <a:xfrm>
              <a:off x="251521" y="1916832"/>
              <a:ext cx="689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150" dirty="0" smtClean="0">
                  <a:latin typeface="+mn-ea"/>
                </a:rPr>
                <a:t>특</a:t>
              </a:r>
              <a:r>
                <a:rPr lang="ko-KR" altLang="en-US" spc="-150" dirty="0">
                  <a:latin typeface="+mn-ea"/>
                </a:rPr>
                <a:t>징</a:t>
              </a:r>
              <a:endParaRPr lang="ko-KR" altLang="en-US" sz="1600" spc="-150" dirty="0">
                <a:latin typeface="+mn-ea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23528" y="2321877"/>
              <a:ext cx="504056" cy="0"/>
            </a:xfrm>
            <a:prstGeom prst="line">
              <a:avLst/>
            </a:prstGeom>
            <a:ln w="38100" cmpd="thickThin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251520" y="2366882"/>
            <a:ext cx="81369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u="sng" spc="-150" dirty="0" smtClean="0">
                <a:latin typeface="+mn-ea"/>
              </a:rPr>
              <a:t>개발자에 의해 </a:t>
            </a:r>
            <a:r>
              <a:rPr lang="ko-KR" altLang="en-US" sz="1400" spc="-150" dirty="0" smtClean="0">
                <a:latin typeface="+mn-ea"/>
              </a:rPr>
              <a:t>행해지며</a:t>
            </a:r>
            <a:r>
              <a:rPr lang="en-US" altLang="ko-KR" sz="1400" spc="-150" dirty="0" smtClean="0">
                <a:latin typeface="+mn-ea"/>
              </a:rPr>
              <a:t>, </a:t>
            </a:r>
            <a:r>
              <a:rPr lang="ko-KR" altLang="en-US" sz="1400" spc="-150" dirty="0" smtClean="0">
                <a:latin typeface="+mn-ea"/>
              </a:rPr>
              <a:t>과거에는 시간부족을 이유로 생략되었으나</a:t>
            </a:r>
            <a:r>
              <a:rPr lang="en-US" altLang="ko-KR" sz="1400" spc="-150" dirty="0" smtClean="0">
                <a:latin typeface="+mn-ea"/>
              </a:rPr>
              <a:t>, </a:t>
            </a:r>
            <a:r>
              <a:rPr lang="ko-KR" altLang="en-US" sz="1400" spc="-150" dirty="0" smtClean="0">
                <a:latin typeface="+mn-ea"/>
              </a:rPr>
              <a:t>최근 개발도구의 발전으로 개발과정 중에 자동으로 진행된다</a:t>
            </a:r>
            <a:r>
              <a:rPr lang="en-US" altLang="ko-KR" sz="1400" spc="-150" dirty="0" smtClean="0">
                <a:latin typeface="+mn-ea"/>
              </a:rPr>
              <a:t>. </a:t>
            </a:r>
            <a:r>
              <a:rPr lang="ko-KR" altLang="en-US" sz="1400" spc="-150" dirty="0" smtClean="0">
                <a:latin typeface="+mn-ea"/>
              </a:rPr>
              <a:t>개발 도구에서 지원하지  않아도 반드시 수행</a:t>
            </a:r>
            <a:r>
              <a:rPr lang="en-US" altLang="ko-KR" sz="1400" spc="-15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latin typeface="+mn-ea"/>
              </a:rPr>
              <a:t>구조적 테스트</a:t>
            </a:r>
            <a:r>
              <a:rPr lang="en-US" altLang="ko-KR" sz="1400" spc="-150" dirty="0" smtClean="0">
                <a:latin typeface="+mn-ea"/>
              </a:rPr>
              <a:t>, </a:t>
            </a:r>
            <a:r>
              <a:rPr lang="ko-KR" altLang="en-US" sz="1400" spc="-150" dirty="0" smtClean="0">
                <a:latin typeface="+mn-ea"/>
              </a:rPr>
              <a:t>기능성 테스트</a:t>
            </a:r>
            <a:r>
              <a:rPr lang="en-US" altLang="ko-KR" sz="1400" spc="-150" dirty="0" smtClean="0">
                <a:latin typeface="+mn-ea"/>
              </a:rPr>
              <a:t>, </a:t>
            </a:r>
            <a:r>
              <a:rPr lang="ko-KR" altLang="en-US" sz="1400" spc="-150" dirty="0" smtClean="0">
                <a:latin typeface="+mn-ea"/>
              </a:rPr>
              <a:t>리소스 관련테스트 등 특정 </a:t>
            </a:r>
            <a:r>
              <a:rPr lang="ko-KR" altLang="en-US" sz="1400" spc="-150" dirty="0" err="1" smtClean="0">
                <a:latin typeface="+mn-ea"/>
              </a:rPr>
              <a:t>비기능성</a:t>
            </a:r>
            <a:r>
              <a:rPr lang="ko-KR" altLang="en-US" sz="1400" spc="-150" dirty="0" smtClean="0">
                <a:latin typeface="+mn-ea"/>
              </a:rPr>
              <a:t> 테스트 등이  포함되어 수행</a:t>
            </a:r>
            <a:r>
              <a:rPr lang="en-US" altLang="ko-KR" sz="1400" spc="-15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latin typeface="+mn-ea"/>
              </a:rPr>
              <a:t>컴포넌트 명세</a:t>
            </a:r>
            <a:r>
              <a:rPr lang="en-US" altLang="ko-KR" sz="1400" spc="-150" dirty="0" smtClean="0">
                <a:latin typeface="+mn-ea"/>
              </a:rPr>
              <a:t>, SW</a:t>
            </a:r>
            <a:r>
              <a:rPr lang="ko-KR" altLang="en-US" sz="1400" spc="-150" dirty="0">
                <a:latin typeface="+mn-ea"/>
              </a:rPr>
              <a:t> </a:t>
            </a:r>
            <a:r>
              <a:rPr lang="ko-KR" altLang="en-US" sz="1400" spc="-150" dirty="0" smtClean="0">
                <a:latin typeface="+mn-ea"/>
              </a:rPr>
              <a:t>상세설계</a:t>
            </a:r>
            <a:r>
              <a:rPr lang="en-US" altLang="ko-KR" sz="1400" spc="-150" dirty="0" smtClean="0">
                <a:latin typeface="+mn-ea"/>
              </a:rPr>
              <a:t>, </a:t>
            </a:r>
            <a:r>
              <a:rPr lang="ko-KR" altLang="en-US" sz="1400" spc="-150" dirty="0" smtClean="0">
                <a:latin typeface="+mn-ea"/>
              </a:rPr>
              <a:t>데이터 모델 명세 등을 이용하여 테스트한다</a:t>
            </a:r>
            <a:endParaRPr lang="ko-KR" altLang="en-US" sz="1400" spc="-150" dirty="0">
              <a:latin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62013" y="3949026"/>
            <a:ext cx="1789707" cy="416078"/>
            <a:chOff x="262013" y="3462972"/>
            <a:chExt cx="1789707" cy="416078"/>
          </a:xfrm>
        </p:grpSpPr>
        <p:sp>
          <p:nvSpPr>
            <p:cNvPr id="9" name="TextBox 8"/>
            <p:cNvSpPr txBox="1"/>
            <p:nvPr/>
          </p:nvSpPr>
          <p:spPr>
            <a:xfrm>
              <a:off x="262013" y="3462972"/>
              <a:ext cx="1789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150" dirty="0" smtClean="0">
                  <a:latin typeface="+mn-ea"/>
                </a:rPr>
                <a:t>방법과 목적</a:t>
              </a:r>
              <a:endParaRPr lang="ko-KR" altLang="en-US" sz="1600" spc="-150" dirty="0">
                <a:latin typeface="+mn-ea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334021" y="3879050"/>
              <a:ext cx="1213643" cy="0"/>
            </a:xfrm>
            <a:prstGeom prst="line">
              <a:avLst/>
            </a:prstGeom>
            <a:ln w="38100" cmpd="thickThin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95536" y="4581128"/>
            <a:ext cx="7324725" cy="1653767"/>
            <a:chOff x="395536" y="3933056"/>
            <a:chExt cx="7324725" cy="165376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39"/>
            <a:stretch/>
          </p:blipFill>
          <p:spPr bwMode="auto">
            <a:xfrm>
              <a:off x="395536" y="3933056"/>
              <a:ext cx="7324725" cy="1653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직선 연결선 4"/>
            <p:cNvCxnSpPr/>
            <p:nvPr/>
          </p:nvCxnSpPr>
          <p:spPr>
            <a:xfrm>
              <a:off x="2458415" y="4834476"/>
              <a:ext cx="230425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945028" y="5473217"/>
              <a:ext cx="230425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/>
          <p:cNvSpPr/>
          <p:nvPr/>
        </p:nvSpPr>
        <p:spPr>
          <a:xfrm>
            <a:off x="884996" y="176294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800" b="1" dirty="0">
                <a:solidFill>
                  <a:srgbClr val="FF0000"/>
                </a:solidFill>
                <a:latin typeface="+mn-ea"/>
              </a:rPr>
              <a:t>★</a:t>
            </a:r>
            <a:endParaRPr kumimoji="1" lang="en-US" altLang="ko-KR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772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 </a:t>
            </a:r>
            <a:r>
              <a:rPr lang="ko-KR" altLang="en-US" dirty="0" smtClean="0"/>
              <a:t>테스트 수행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052736"/>
            <a:ext cx="807945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프로젝트</a:t>
            </a: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 </a:t>
            </a: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수행 단계에 따른 테스트의 분류 </a:t>
            </a:r>
            <a:endParaRPr kumimoji="1" lang="en-US" altLang="ko-KR" sz="1400" b="1" dirty="0" smtClean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2. </a:t>
            </a: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통합</a:t>
            </a: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 </a:t>
            </a: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테스트 </a:t>
            </a: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: </a:t>
            </a:r>
            <a:r>
              <a:rPr kumimoji="1"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단위테스트가 끝난 모듈을 통합하는 과정에서 발생할 수 있는 오류를 찾는 테스트</a:t>
            </a:r>
            <a:endParaRPr kumimoji="1" lang="en-US" altLang="ko-KR" sz="14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51521" y="1916832"/>
            <a:ext cx="689322" cy="405045"/>
            <a:chOff x="251521" y="1916832"/>
            <a:chExt cx="689322" cy="405045"/>
          </a:xfrm>
        </p:grpSpPr>
        <p:sp>
          <p:nvSpPr>
            <p:cNvPr id="6" name="TextBox 5"/>
            <p:cNvSpPr txBox="1"/>
            <p:nvPr/>
          </p:nvSpPr>
          <p:spPr>
            <a:xfrm>
              <a:off x="251521" y="1916832"/>
              <a:ext cx="689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150" dirty="0" smtClean="0">
                  <a:latin typeface="+mn-ea"/>
                </a:rPr>
                <a:t>특</a:t>
              </a:r>
              <a:r>
                <a:rPr lang="ko-KR" altLang="en-US" spc="-150" dirty="0">
                  <a:latin typeface="+mn-ea"/>
                </a:rPr>
                <a:t>징</a:t>
              </a:r>
              <a:endParaRPr lang="ko-KR" altLang="en-US" sz="1600" spc="-150" dirty="0">
                <a:latin typeface="+mn-ea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23528" y="2321877"/>
              <a:ext cx="504056" cy="0"/>
            </a:xfrm>
            <a:prstGeom prst="line">
              <a:avLst/>
            </a:prstGeom>
            <a:ln w="38100" cmpd="thickThin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251520" y="2366882"/>
            <a:ext cx="81369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latin typeface="+mn-ea"/>
              </a:rPr>
              <a:t>컴포넌트 간 인터페이스 테스트를 하고 운영체제</a:t>
            </a:r>
            <a:r>
              <a:rPr lang="en-US" altLang="ko-KR" sz="1400" spc="-150" dirty="0" smtClean="0">
                <a:latin typeface="+mn-ea"/>
              </a:rPr>
              <a:t>, </a:t>
            </a:r>
            <a:r>
              <a:rPr lang="ko-KR" altLang="en-US" sz="1400" spc="-150" dirty="0" smtClean="0">
                <a:latin typeface="+mn-ea"/>
              </a:rPr>
              <a:t>파일 시스템</a:t>
            </a:r>
            <a:r>
              <a:rPr lang="en-US" altLang="ko-KR" sz="1400" spc="-150" dirty="0" smtClean="0">
                <a:latin typeface="+mn-ea"/>
              </a:rPr>
              <a:t>, </a:t>
            </a:r>
            <a:r>
              <a:rPr lang="ko-KR" altLang="en-US" sz="1400" spc="-150" dirty="0" smtClean="0">
                <a:latin typeface="+mn-ea"/>
              </a:rPr>
              <a:t>하드웨어 도는 시스템 간 인터페이스와 같은 각각 다른 부분과 상호 연동이 정상적으로 작동하는지 여부를 테스트</a:t>
            </a:r>
            <a:endParaRPr lang="en-US" altLang="ko-KR" sz="1400" spc="-15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spc="-15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latin typeface="+mn-ea"/>
              </a:rPr>
              <a:t>빅뱅 방식</a:t>
            </a:r>
            <a:r>
              <a:rPr lang="en-US" altLang="ko-KR" sz="1400" spc="-150" dirty="0" smtClean="0">
                <a:latin typeface="+mn-ea"/>
              </a:rPr>
              <a:t>(</a:t>
            </a:r>
            <a:r>
              <a:rPr lang="ko-KR" altLang="en-US" sz="1400" spc="-150" dirty="0" smtClean="0">
                <a:latin typeface="+mn-ea"/>
              </a:rPr>
              <a:t>모든 모듈을 한꺼번에 테스트</a:t>
            </a:r>
            <a:r>
              <a:rPr lang="en-US" altLang="ko-KR" sz="1400" spc="-150" dirty="0" smtClean="0">
                <a:latin typeface="+mn-ea"/>
              </a:rPr>
              <a:t>)</a:t>
            </a:r>
            <a:r>
              <a:rPr lang="ko-KR" altLang="en-US" sz="1400" spc="-150" dirty="0" smtClean="0">
                <a:latin typeface="+mn-ea"/>
              </a:rPr>
              <a:t>보다는  순차적 형태</a:t>
            </a:r>
            <a:r>
              <a:rPr lang="en-US" altLang="ko-KR" sz="1400" spc="-150" dirty="0" smtClean="0">
                <a:latin typeface="+mn-ea"/>
              </a:rPr>
              <a:t>(</a:t>
            </a:r>
            <a:r>
              <a:rPr lang="ko-KR" altLang="en-US" sz="1400" spc="-150" dirty="0" smtClean="0">
                <a:latin typeface="+mn-ea"/>
              </a:rPr>
              <a:t>상향</a:t>
            </a:r>
            <a:r>
              <a:rPr lang="en-US" altLang="ko-KR" sz="1400" spc="-150" dirty="0" smtClean="0">
                <a:latin typeface="+mn-ea"/>
              </a:rPr>
              <a:t>, </a:t>
            </a:r>
            <a:r>
              <a:rPr lang="ko-KR" altLang="en-US" sz="1400" spc="-150" dirty="0" smtClean="0">
                <a:latin typeface="+mn-ea"/>
              </a:rPr>
              <a:t>하향</a:t>
            </a:r>
            <a:r>
              <a:rPr lang="en-US" altLang="ko-KR" sz="1400" spc="-150" dirty="0" smtClean="0">
                <a:latin typeface="+mn-ea"/>
              </a:rPr>
              <a:t>)</a:t>
            </a:r>
            <a:r>
              <a:rPr lang="ko-KR" altLang="en-US" sz="1400" spc="-150" dirty="0" smtClean="0">
                <a:latin typeface="+mn-ea"/>
              </a:rPr>
              <a:t>의 테스트 방식으로 진행</a:t>
            </a:r>
            <a:endParaRPr lang="en-US" altLang="ko-KR" sz="1400" spc="-150" dirty="0" smtClean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84996" y="176294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800" b="1" dirty="0">
                <a:solidFill>
                  <a:srgbClr val="FF0000"/>
                </a:solidFill>
                <a:latin typeface="+mn-ea"/>
              </a:rPr>
              <a:t>★</a:t>
            </a:r>
            <a:endParaRPr kumimoji="1" lang="en-US" altLang="ko-KR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002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 </a:t>
            </a:r>
            <a:r>
              <a:rPr lang="ko-KR" altLang="en-US" dirty="0" smtClean="0"/>
              <a:t>테스트 수행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052736"/>
            <a:ext cx="807945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프로젝트</a:t>
            </a: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 </a:t>
            </a: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수행 단계에 따른 테스트의 분류 </a:t>
            </a:r>
            <a:endParaRPr kumimoji="1" lang="en-US" altLang="ko-KR" sz="1400" b="1" dirty="0" smtClean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 dirty="0" smtClean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3. </a:t>
            </a: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시스템</a:t>
            </a: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 </a:t>
            </a: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테스트 </a:t>
            </a: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: </a:t>
            </a:r>
            <a:r>
              <a:rPr kumimoji="1"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컴퓨터 시스템을 완벽하게 검사하기 위한 목적 또는 성능 목표를 가지고 테스트</a:t>
            </a:r>
            <a:endParaRPr kumimoji="1" lang="en-US" altLang="ko-KR" sz="14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51521" y="1916832"/>
            <a:ext cx="689322" cy="405045"/>
            <a:chOff x="251521" y="1916832"/>
            <a:chExt cx="689322" cy="405045"/>
          </a:xfrm>
        </p:grpSpPr>
        <p:sp>
          <p:nvSpPr>
            <p:cNvPr id="6" name="TextBox 5"/>
            <p:cNvSpPr txBox="1"/>
            <p:nvPr/>
          </p:nvSpPr>
          <p:spPr>
            <a:xfrm>
              <a:off x="251521" y="1916832"/>
              <a:ext cx="689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150" dirty="0" smtClean="0">
                  <a:latin typeface="+mn-ea"/>
                </a:rPr>
                <a:t>특</a:t>
              </a:r>
              <a:r>
                <a:rPr lang="ko-KR" altLang="en-US" spc="-150" dirty="0">
                  <a:latin typeface="+mn-ea"/>
                </a:rPr>
                <a:t>징</a:t>
              </a:r>
              <a:endParaRPr lang="ko-KR" altLang="en-US" sz="1600" spc="-150" dirty="0">
                <a:latin typeface="+mn-ea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23528" y="2321877"/>
              <a:ext cx="504056" cy="0"/>
            </a:xfrm>
            <a:prstGeom prst="line">
              <a:avLst/>
            </a:prstGeom>
            <a:ln w="38100" cmpd="thickThin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251520" y="2366882"/>
            <a:ext cx="81369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latin typeface="+mn-ea"/>
              </a:rPr>
              <a:t>실제의 최종 사용자 환경과 유사하게 시스템 성능</a:t>
            </a:r>
            <a:r>
              <a:rPr lang="en-US" altLang="ko-KR" sz="1400" spc="-150" dirty="0" smtClean="0">
                <a:latin typeface="+mn-ea"/>
              </a:rPr>
              <a:t>, </a:t>
            </a:r>
            <a:r>
              <a:rPr lang="ko-KR" altLang="en-US" sz="1400" spc="-150" dirty="0" smtClean="0">
                <a:latin typeface="+mn-ea"/>
              </a:rPr>
              <a:t>관련된 고객의 기능</a:t>
            </a:r>
            <a:r>
              <a:rPr lang="en-US" altLang="ko-KR" sz="1400" spc="-150" dirty="0" smtClean="0">
                <a:latin typeface="+mn-ea"/>
              </a:rPr>
              <a:t>, </a:t>
            </a:r>
            <a:r>
              <a:rPr lang="ko-KR" altLang="en-US" sz="1400" spc="-150" dirty="0" smtClean="0">
                <a:latin typeface="+mn-ea"/>
              </a:rPr>
              <a:t>비기능적인 요구사항 등이 완벽하게 수행되는지 테스트하며</a:t>
            </a:r>
            <a:r>
              <a:rPr lang="en-US" altLang="ko-KR" sz="1400" spc="-150" dirty="0" smtClean="0">
                <a:latin typeface="+mn-ea"/>
              </a:rPr>
              <a:t>, </a:t>
            </a:r>
            <a:r>
              <a:rPr lang="ko-KR" altLang="en-US" sz="1400" spc="-150" dirty="0" smtClean="0">
                <a:latin typeface="+mn-ea"/>
              </a:rPr>
              <a:t>이 때 요구사항 명세서</a:t>
            </a:r>
            <a:r>
              <a:rPr lang="en-US" altLang="ko-KR" sz="1400" spc="-150" dirty="0" smtClean="0">
                <a:latin typeface="+mn-ea"/>
              </a:rPr>
              <a:t>, </a:t>
            </a:r>
            <a:r>
              <a:rPr lang="ko-KR" altLang="en-US" sz="1400" spc="-150" dirty="0" err="1" smtClean="0">
                <a:latin typeface="+mn-ea"/>
              </a:rPr>
              <a:t>유스케이스</a:t>
            </a:r>
            <a:r>
              <a:rPr lang="ko-KR" altLang="en-US" sz="1400" spc="-150" dirty="0" smtClean="0">
                <a:latin typeface="+mn-ea"/>
              </a:rPr>
              <a:t> 결과 등을 이용한다</a:t>
            </a:r>
            <a:r>
              <a:rPr lang="en-US" altLang="ko-KR" sz="1400" spc="-150" dirty="0" smtClean="0">
                <a:latin typeface="+mn-ea"/>
              </a:rPr>
              <a:t>.</a:t>
            </a:r>
            <a:endParaRPr lang="ko-KR" altLang="en-US" sz="1400" spc="-150" dirty="0">
              <a:latin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62013" y="3949026"/>
            <a:ext cx="1789707" cy="416078"/>
            <a:chOff x="262013" y="3462972"/>
            <a:chExt cx="1789707" cy="416078"/>
          </a:xfrm>
        </p:grpSpPr>
        <p:sp>
          <p:nvSpPr>
            <p:cNvPr id="9" name="TextBox 8"/>
            <p:cNvSpPr txBox="1"/>
            <p:nvPr/>
          </p:nvSpPr>
          <p:spPr>
            <a:xfrm>
              <a:off x="262013" y="3462972"/>
              <a:ext cx="1789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150" dirty="0" smtClean="0">
                  <a:latin typeface="+mn-ea"/>
                </a:rPr>
                <a:t>방법과 목적</a:t>
              </a:r>
              <a:endParaRPr lang="ko-KR" altLang="en-US" sz="1600" spc="-150" dirty="0">
                <a:latin typeface="+mn-ea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334021" y="3879050"/>
              <a:ext cx="1213643" cy="0"/>
            </a:xfrm>
            <a:prstGeom prst="line">
              <a:avLst/>
            </a:prstGeom>
            <a:ln w="38100" cmpd="thickThin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535260" y="4439914"/>
            <a:ext cx="7277100" cy="2143125"/>
            <a:chOff x="395536" y="4439914"/>
            <a:chExt cx="7277100" cy="2143125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4439914"/>
              <a:ext cx="7277100" cy="2143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" name="직선 연결선 13"/>
            <p:cNvCxnSpPr/>
            <p:nvPr/>
          </p:nvCxnSpPr>
          <p:spPr>
            <a:xfrm>
              <a:off x="5940152" y="6237312"/>
              <a:ext cx="158417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116940" y="5511476"/>
              <a:ext cx="219837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116940" y="6453336"/>
              <a:ext cx="53286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1403648" y="1553163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800" b="1" dirty="0">
                <a:solidFill>
                  <a:srgbClr val="FF0000"/>
                </a:solidFill>
                <a:latin typeface="+mn-ea"/>
              </a:rPr>
              <a:t>★</a:t>
            </a:r>
            <a:endParaRPr kumimoji="1" lang="en-US" altLang="ko-KR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268621" y="498825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800" b="1" dirty="0">
                <a:solidFill>
                  <a:srgbClr val="FF0000"/>
                </a:solidFill>
                <a:latin typeface="+mn-ea"/>
              </a:rPr>
              <a:t>★</a:t>
            </a:r>
            <a:endParaRPr kumimoji="1" lang="en-US" altLang="ko-KR" sz="28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256664" y="5229200"/>
            <a:ext cx="501195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18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 </a:t>
            </a:r>
            <a:r>
              <a:rPr lang="ko-KR" altLang="en-US" dirty="0" smtClean="0"/>
              <a:t>테스트 수행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052736"/>
            <a:ext cx="836799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프로젝트</a:t>
            </a: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 </a:t>
            </a: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수행 단계에 따른 테스트의 분류 </a:t>
            </a:r>
            <a:endParaRPr kumimoji="1" lang="en-US" altLang="ko-KR" sz="1400" b="1" dirty="0" smtClean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4. </a:t>
            </a: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인수</a:t>
            </a: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 </a:t>
            </a:r>
            <a:r>
              <a:rPr kumimoji="1" lang="ko-KR" altLang="en-US" sz="1400" b="1" dirty="0" smtClean="0">
                <a:solidFill>
                  <a:srgbClr val="0000CC"/>
                </a:solidFill>
                <a:latin typeface="+mn-ea"/>
              </a:rPr>
              <a:t>테스트 </a:t>
            </a:r>
            <a:r>
              <a:rPr kumimoji="1" lang="en-US" altLang="ko-KR" sz="1400" b="1" dirty="0" smtClean="0">
                <a:solidFill>
                  <a:srgbClr val="0000CC"/>
                </a:solidFill>
                <a:latin typeface="+mn-ea"/>
              </a:rPr>
              <a:t>: </a:t>
            </a:r>
            <a:r>
              <a:rPr kumimoji="1"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최종사용자와 업무에 따른 이해관계자 등이 테스트를 수행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.</a:t>
            </a:r>
            <a:r>
              <a:rPr kumimoji="1"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실제 업무 적용 전 수행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.</a:t>
            </a:r>
            <a:endParaRPr kumimoji="1" lang="en-US" altLang="ko-KR" sz="14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62013" y="1988840"/>
            <a:ext cx="1789707" cy="416078"/>
            <a:chOff x="262013" y="3462972"/>
            <a:chExt cx="1789707" cy="416078"/>
          </a:xfrm>
        </p:grpSpPr>
        <p:sp>
          <p:nvSpPr>
            <p:cNvPr id="9" name="TextBox 8"/>
            <p:cNvSpPr txBox="1"/>
            <p:nvPr/>
          </p:nvSpPr>
          <p:spPr>
            <a:xfrm>
              <a:off x="262013" y="3462972"/>
              <a:ext cx="17897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smtClean="0">
                  <a:latin typeface="+mn-ea"/>
                </a:rPr>
                <a:t>인수테스트 종류</a:t>
              </a:r>
              <a:endParaRPr lang="ko-KR" altLang="en-US" sz="1600" spc="-150" dirty="0">
                <a:latin typeface="+mn-ea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334021" y="3879050"/>
              <a:ext cx="1429667" cy="0"/>
            </a:xfrm>
            <a:prstGeom prst="line">
              <a:avLst/>
            </a:prstGeom>
            <a:ln w="38100" cmpd="thickThin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81" y="2780928"/>
            <a:ext cx="713422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156866" y="152979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800" b="1" dirty="0">
                <a:solidFill>
                  <a:srgbClr val="FF0000"/>
                </a:solidFill>
                <a:latin typeface="+mn-ea"/>
              </a:rPr>
              <a:t>★</a:t>
            </a:r>
            <a:endParaRPr kumimoji="1" lang="en-US" altLang="ko-KR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79712" y="530120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800" b="1" dirty="0">
                <a:solidFill>
                  <a:srgbClr val="FF0000"/>
                </a:solidFill>
                <a:latin typeface="+mn-ea"/>
              </a:rPr>
              <a:t>★</a:t>
            </a:r>
            <a:endParaRPr kumimoji="1" lang="en-US" altLang="ko-KR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303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테스트 수행</a:t>
            </a:r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251520" y="1052736"/>
            <a:ext cx="19704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b="1" dirty="0" smtClean="0">
                <a:solidFill>
                  <a:srgbClr val="0000CC"/>
                </a:solidFill>
                <a:latin typeface="+mn-ea"/>
              </a:rPr>
              <a:t>테스트 자동화 도구</a:t>
            </a:r>
            <a:endParaRPr kumimoji="1" lang="en-US" altLang="ko-KR" sz="16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smtClean="0"/>
              <a:t>테스트 자동화란 사람이 하던 반복적 테스트 절차를 자동화 도구를 활용하여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u="sng" dirty="0" smtClean="0">
                <a:solidFill>
                  <a:srgbClr val="FF0000"/>
                </a:solidFill>
              </a:rPr>
              <a:t>시간과 인력 투입을 최소화</a:t>
            </a:r>
            <a:r>
              <a:rPr lang="ko-KR" altLang="en-US" sz="1600" dirty="0" smtClean="0"/>
              <a:t>하면서 </a:t>
            </a:r>
            <a:r>
              <a:rPr lang="ko-KR" altLang="en-US" sz="1600" u="sng" dirty="0" smtClean="0">
                <a:solidFill>
                  <a:srgbClr val="FF0000"/>
                </a:solidFill>
              </a:rPr>
              <a:t>운영 중인 시스템의 모니터링 또는 </a:t>
            </a:r>
            <a:r>
              <a:rPr lang="en-US" altLang="ko-KR" sz="1600" u="sng" dirty="0" smtClean="0">
                <a:solidFill>
                  <a:srgbClr val="FF0000"/>
                </a:solidFill>
              </a:rPr>
              <a:t>UI</a:t>
            </a:r>
            <a:r>
              <a:rPr lang="ko-KR" altLang="en-US" sz="1600" u="sng" dirty="0" smtClean="0">
                <a:solidFill>
                  <a:srgbClr val="FF0000"/>
                </a:solidFill>
              </a:rPr>
              <a:t>가 없는 서비스의 경우 정밀한 테스트</a:t>
            </a:r>
            <a:r>
              <a:rPr lang="ko-KR" altLang="en-US" sz="1600" dirty="0" smtClean="0"/>
              <a:t>가 가능하다</a:t>
            </a:r>
            <a:endParaRPr lang="en-US" altLang="ko-KR" sz="1600" dirty="0" smtClean="0"/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rgbClr val="FF0000"/>
                </a:solidFill>
              </a:rPr>
              <a:t>자동화 도구는 비공개 상용 </a:t>
            </a:r>
            <a:r>
              <a:rPr lang="en-US" altLang="ko-KR" sz="1600" dirty="0" smtClean="0">
                <a:solidFill>
                  <a:srgbClr val="FF0000"/>
                </a:solidFill>
              </a:rPr>
              <a:t>SW</a:t>
            </a:r>
            <a:r>
              <a:rPr lang="ko-KR" altLang="en-US" sz="1600" dirty="0" smtClean="0">
                <a:solidFill>
                  <a:srgbClr val="FF0000"/>
                </a:solidFill>
              </a:rPr>
              <a:t>인 경우 인력과 교육에 대한 </a:t>
            </a:r>
            <a:r>
              <a:rPr lang="ko-KR" altLang="en-US" sz="1600" u="sng" dirty="0" smtClean="0">
                <a:solidFill>
                  <a:srgbClr val="FF0000"/>
                </a:solidFill>
              </a:rPr>
              <a:t>유지관리 비용 </a:t>
            </a:r>
            <a:r>
              <a:rPr lang="ko-KR" altLang="en-US" sz="1600" dirty="0" smtClean="0">
                <a:solidFill>
                  <a:srgbClr val="FF0000"/>
                </a:solidFill>
              </a:rPr>
              <a:t>투자</a:t>
            </a:r>
            <a:r>
              <a:rPr lang="ko-KR" altLang="en-US" sz="1600" dirty="0" smtClean="0"/>
              <a:t>가 필요하다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dirty="0" smtClean="0"/>
              <a:t>도구의 한계성으로 </a:t>
            </a:r>
            <a:r>
              <a:rPr lang="ko-KR" altLang="en-US" sz="1600" u="sng" dirty="0" smtClean="0">
                <a:solidFill>
                  <a:srgbClr val="FF0000"/>
                </a:solidFill>
              </a:rPr>
              <a:t>모든 수동 테스트 과정을 자동화할 수는 없다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dirty="0" smtClean="0"/>
              <a:t>프로젝트 초기에 테스트 엔지니어와 도구의 계획이 수립되어야 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23728" y="111763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800" b="1" dirty="0">
                <a:solidFill>
                  <a:srgbClr val="FF0000"/>
                </a:solidFill>
                <a:latin typeface="+mn-ea"/>
              </a:rPr>
              <a:t>★</a:t>
            </a:r>
            <a:endParaRPr kumimoji="1" lang="en-US" altLang="ko-KR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393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cap="rnd">
          <a:solidFill>
            <a:srgbClr val="00206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</TotalTime>
  <Words>705</Words>
  <Application>Microsoft Office PowerPoint</Application>
  <PresentationFormat>화면 슬라이드 쇼(4:3)</PresentationFormat>
  <Paragraphs>125</Paragraphs>
  <Slides>16</Slides>
  <Notes>2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돋움</vt:lpstr>
      <vt:lpstr>맑은 고딕</vt:lpstr>
      <vt:lpstr>Arial</vt:lpstr>
      <vt:lpstr>Arial Black</vt:lpstr>
      <vt:lpstr>Wingdings</vt:lpstr>
      <vt:lpstr>Office 테마</vt:lpstr>
      <vt:lpstr>애플리케이션 테스트 수행</vt:lpstr>
      <vt:lpstr>PowerPoint 프레젠테이션</vt:lpstr>
      <vt:lpstr>PowerPoint 프레젠테이션</vt:lpstr>
      <vt:lpstr>1-1. 테스트 수행</vt:lpstr>
      <vt:lpstr>1-1. 테스트 수행</vt:lpstr>
      <vt:lpstr>1-1. 테스트 수행</vt:lpstr>
      <vt:lpstr>1-1. 테스트 수행</vt:lpstr>
      <vt:lpstr>1-1. 테스트 수행</vt:lpstr>
      <vt:lpstr>1-1. 테스트 수행</vt:lpstr>
      <vt:lpstr>1-1. 테스트 수행</vt:lpstr>
      <vt:lpstr>1-2. 결함관리</vt:lpstr>
      <vt:lpstr>1-2. 결함관리</vt:lpstr>
      <vt:lpstr>1-2. 결함관리</vt:lpstr>
      <vt:lpstr>1-2. 결함관리</vt:lpstr>
      <vt:lpstr>PowerPoint 프레젠테이션</vt:lpstr>
      <vt:lpstr>결함 관리의 이해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테스트</dc:title>
  <dc:creator>user</dc:creator>
  <cp:lastModifiedBy>tjoeun</cp:lastModifiedBy>
  <cp:revision>156</cp:revision>
  <cp:lastPrinted>2020-03-09T08:36:02Z</cp:lastPrinted>
  <dcterms:created xsi:type="dcterms:W3CDTF">2018-01-10T01:38:20Z</dcterms:created>
  <dcterms:modified xsi:type="dcterms:W3CDTF">2020-03-19T00:30:44Z</dcterms:modified>
</cp:coreProperties>
</file>