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3" r:id="rId3"/>
    <p:sldId id="294" r:id="rId4"/>
    <p:sldId id="295" r:id="rId5"/>
    <p:sldId id="274" r:id="rId6"/>
    <p:sldId id="316" r:id="rId7"/>
    <p:sldId id="317" r:id="rId8"/>
    <p:sldId id="339" r:id="rId9"/>
    <p:sldId id="340" r:id="rId10"/>
    <p:sldId id="341" r:id="rId11"/>
    <p:sldId id="342" r:id="rId12"/>
    <p:sldId id="343" r:id="rId13"/>
    <p:sldId id="344" r:id="rId14"/>
    <p:sldId id="347" r:id="rId15"/>
    <p:sldId id="345" r:id="rId16"/>
    <p:sldId id="346" r:id="rId17"/>
    <p:sldId id="349" r:id="rId18"/>
    <p:sldId id="350" r:id="rId19"/>
    <p:sldId id="351" r:id="rId20"/>
    <p:sldId id="359" r:id="rId21"/>
    <p:sldId id="362" r:id="rId22"/>
    <p:sldId id="363" r:id="rId23"/>
    <p:sldId id="364" r:id="rId24"/>
    <p:sldId id="360" r:id="rId25"/>
    <p:sldId id="354" r:id="rId26"/>
    <p:sldId id="355" r:id="rId27"/>
    <p:sldId id="356" r:id="rId28"/>
    <p:sldId id="357" r:id="rId29"/>
    <p:sldId id="358" r:id="rId30"/>
    <p:sldId id="361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756B5F"/>
    <a:srgbClr val="947D54"/>
    <a:srgbClr val="333333"/>
    <a:srgbClr val="CDC1B6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4" autoAdjust="0"/>
    <p:restoredTop sz="92416" autoAdjust="0"/>
  </p:normalViewPr>
  <p:slideViewPr>
    <p:cSldViewPr>
      <p:cViewPr varScale="1">
        <p:scale>
          <a:sx n="107" d="100"/>
          <a:sy n="107" d="100"/>
        </p:scale>
        <p:origin x="208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6460126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6509626"/>
            <a:ext cx="2133600" cy="365125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116672"/>
            <a:ext cx="0" cy="36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6525924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 smtClean="0">
                <a:solidFill>
                  <a:srgbClr val="756B5F"/>
                </a:solidFill>
              </a:rPr>
              <a:t>L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ibr</a:t>
            </a:r>
            <a:r>
              <a:rPr lang="en-US" altLang="ko-KR" sz="800" b="1" dirty="0" err="1" smtClean="0">
                <a:solidFill>
                  <a:srgbClr val="756B5F"/>
                </a:solidFill>
              </a:rPr>
              <a:t>A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ry</a:t>
            </a:r>
            <a:r>
              <a:rPr lang="en-US" altLang="ko-KR" sz="800" b="1" dirty="0" err="1" smtClean="0">
                <a:solidFill>
                  <a:srgbClr val="5F5556"/>
                </a:solidFill>
              </a:rPr>
              <a:t>S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ystem</a:t>
            </a:r>
            <a:r>
              <a:rPr lang="en-US" altLang="ko-KR" sz="800" dirty="0" smtClean="0">
                <a:solidFill>
                  <a:srgbClr val="987C4D"/>
                </a:solidFill>
              </a:rPr>
              <a:t> </a:t>
            </a:r>
            <a:r>
              <a:rPr lang="en-US" altLang="ko-KR" sz="800" b="1" dirty="0" smtClean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3" y="6369148"/>
            <a:ext cx="491197" cy="444228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 smtClean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" y="1179750"/>
            <a:ext cx="823905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2043846"/>
            <a:ext cx="1466656" cy="151464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091128" y="2707614"/>
            <a:ext cx="4633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 err="1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r>
              <a:rPr lang="en-US" altLang="ko-KR" sz="28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  </a:t>
            </a:r>
            <a:r>
              <a:rPr lang="ko-KR" altLang="en-US" sz="2800" b="1" spc="-300" dirty="0" err="1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간략</a:t>
            </a:r>
            <a:r>
              <a:rPr lang="ko-KR" altLang="en-US" sz="28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설명</a:t>
            </a:r>
            <a:r>
              <a:rPr lang="en-US" altLang="ko-KR" sz="28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2133856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3754036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455167"/>
            <a:ext cx="40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가는안상수체" pitchFamily="2" charset="-127"/>
                <a:ea typeface="가는안상수체" pitchFamily="2" charset="-127"/>
              </a:rPr>
              <a:t>2020</a:t>
            </a:r>
            <a:r>
              <a:rPr lang="ko-KR" altLang="en-US" sz="1200" dirty="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05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6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수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2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30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07704" y="3861048"/>
            <a:ext cx="5958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C000"/>
                </a:solidFill>
              </a:rPr>
              <a:t>[</a:t>
            </a:r>
            <a:r>
              <a:rPr lang="ko-KR" altLang="en-US" b="1" dirty="0" err="1" smtClean="0">
                <a:solidFill>
                  <a:srgbClr val="FFC000"/>
                </a:solidFill>
              </a:rPr>
              <a:t>과정평가형</a:t>
            </a:r>
            <a:r>
              <a:rPr lang="en-US" altLang="ko-KR" b="1" dirty="0" smtClean="0">
                <a:solidFill>
                  <a:srgbClr val="FFC000"/>
                </a:solidFill>
              </a:rPr>
              <a:t>]</a:t>
            </a:r>
            <a:r>
              <a:rPr lang="ko-KR" altLang="en-US" b="1" dirty="0" smtClean="0">
                <a:solidFill>
                  <a:srgbClr val="FFC000"/>
                </a:solidFill>
              </a:rPr>
              <a:t> 자바기반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하이브리드</a:t>
            </a:r>
            <a:r>
              <a:rPr lang="ko-KR" altLang="en-US" b="1" dirty="0" smtClean="0">
                <a:solidFill>
                  <a:srgbClr val="FFC000"/>
                </a:solidFill>
              </a:rPr>
              <a:t> 개발자 양성과정</a:t>
            </a:r>
            <a:endParaRPr lang="en-US" altLang="ko-KR" b="1" dirty="0" smtClean="0">
              <a:solidFill>
                <a:srgbClr val="FFC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b="1" dirty="0" smtClean="0">
                <a:solidFill>
                  <a:srgbClr val="FFC000"/>
                </a:solidFill>
              </a:rPr>
              <a:t>홍길동</a:t>
            </a:r>
            <a:r>
              <a:rPr lang="en-US" altLang="ko-KR" b="1" dirty="0" smtClean="0">
                <a:solidFill>
                  <a:srgbClr val="FFC000"/>
                </a:solidFill>
              </a:rPr>
              <a:t>, </a:t>
            </a:r>
            <a:r>
              <a:rPr lang="ko-KR" altLang="en-US" b="1" dirty="0" smtClean="0">
                <a:solidFill>
                  <a:srgbClr val="FFC000"/>
                </a:solidFill>
              </a:rPr>
              <a:t>윤길동</a:t>
            </a:r>
            <a:r>
              <a:rPr lang="en-US" altLang="ko-KR" b="1" dirty="0" smtClean="0">
                <a:solidFill>
                  <a:srgbClr val="FFC000"/>
                </a:solidFill>
              </a:rPr>
              <a:t>, </a:t>
            </a:r>
            <a:r>
              <a:rPr lang="ko-KR" altLang="en-US" b="1" dirty="0" smtClean="0">
                <a:solidFill>
                  <a:srgbClr val="FFC000"/>
                </a:solidFill>
              </a:rPr>
              <a:t>이길동</a:t>
            </a:r>
            <a:r>
              <a:rPr lang="en-US" altLang="ko-KR" b="1" dirty="0" smtClean="0">
                <a:solidFill>
                  <a:srgbClr val="FFC000"/>
                </a:solidFill>
              </a:rPr>
              <a:t>, </a:t>
            </a:r>
            <a:r>
              <a:rPr lang="ko-KR" altLang="en-US" b="1" dirty="0" smtClean="0">
                <a:solidFill>
                  <a:srgbClr val="FFC000"/>
                </a:solidFill>
              </a:rPr>
              <a:t>박길동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6736966" y="4756169"/>
            <a:ext cx="2258852" cy="201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6.  </a:t>
            </a:r>
            <a:r>
              <a:rPr lang="ko-KR" altLang="en-US" b="1" dirty="0" smtClean="0">
                <a:solidFill>
                  <a:srgbClr val="756B5F"/>
                </a:solidFill>
              </a:rPr>
              <a:t>요구사항분석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3528" y="868650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9552" y="1340768"/>
            <a:ext cx="8496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회원가입과 </a:t>
            </a:r>
            <a:r>
              <a:rPr lang="ko-KR" altLang="en-US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로그인을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마친 회원은 </a:t>
            </a:r>
            <a:r>
              <a:rPr lang="ko-KR" altLang="en-US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내서재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메뉴를 이용할 수 있으며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메뉴를 통해 회원정보수정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탈퇴 및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대출도서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예약도서확인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자리예약 확인할 수 있다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웹페이지를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가입한 회원은 기본적으로 준회원 등급을 획득하며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방문을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전환이 가능하고</a:t>
            </a:r>
            <a:r>
              <a:rPr lang="en-US" altLang="ko-KR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en-US" altLang="ko-KR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10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권 이상의 대출기록이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있는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우수회원으로 </a:t>
            </a:r>
            <a:r>
              <a:rPr lang="ko-KR" altLang="en-US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자동등업된다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도서검색은 서명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저자명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출판사명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키워드로 검색할 수 있다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도서검색을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원하는 도서에 대한 상세정보를 확인할 수 있으며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이상은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관리자를 통해 도서를 대출할 수 있으며 이미 대출된 도서예약 할 수 있다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당일에 한하여 도서관 자리 예약도 가능하다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준회원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이상은 자유게시판 열람이 가능하며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게시판 글 작성 및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댓글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및 </a:t>
            </a:r>
            <a:r>
              <a:rPr lang="ko-KR" altLang="en-US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답글달기를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할 수 있으며 </a:t>
            </a:r>
            <a:r>
              <a:rPr lang="ko-KR" altLang="en-US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인기글은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표시를 붙인다 </a:t>
            </a:r>
            <a:endParaRPr lang="en-US" altLang="ko-KR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이상은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사진파일을 첨부할 수 있는 도서신청 </a:t>
            </a:r>
            <a:r>
              <a:rPr lang="ko-KR" altLang="en-US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게시판 이용이 </a:t>
            </a:r>
            <a:r>
              <a:rPr lang="ko-KR" altLang="en-US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할 수 있다</a:t>
            </a:r>
            <a:r>
              <a:rPr lang="en-US" altLang="ko-KR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702574"/>
            <a:ext cx="323850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2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6.  </a:t>
            </a:r>
            <a:r>
              <a:rPr lang="ko-KR" altLang="en-US" b="1" dirty="0" smtClean="0">
                <a:solidFill>
                  <a:srgbClr val="756B5F"/>
                </a:solidFill>
              </a:rPr>
              <a:t>요구사항분석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3528" y="866363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1351721"/>
            <a:ext cx="8136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ADMIN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계정을 통해 관리자 계정 </a:t>
            </a: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생성 및 삭제를 할 수 있다</a:t>
            </a:r>
            <a:r>
              <a:rPr lang="en-US" altLang="ko-KR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계정 로그인 시</a:t>
            </a:r>
            <a:r>
              <a:rPr lang="en-US" altLang="ko-KR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관리자모드로 전환 가능한 버튼을 통해 관리자모드로 진입할 수 있게 한다</a:t>
            </a:r>
            <a:r>
              <a:rPr lang="en-US" altLang="ko-KR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관리자모드에서는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대출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반납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목록 출력 등의 회원관리와 </a:t>
            </a: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등록</a:t>
            </a:r>
            <a:r>
              <a:rPr lang="en-US" altLang="ko-KR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 등의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도서관리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 게시판 관리 기능을 이용 </a:t>
            </a: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가능하게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한다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 우수회원이나 인기도서 등의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전체적인 통계 현황을 확인할 수 있게 </a:t>
            </a: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하며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우수회원에 한하여 도서추천을 할 수 있다</a:t>
            </a:r>
            <a:r>
              <a:rPr lang="en-US" altLang="ko-KR" sz="18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endParaRPr lang="ko-KR" altLang="en-US" sz="1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150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539552" y="1772816"/>
            <a:ext cx="7776864" cy="2391548"/>
            <a:chOff x="971600" y="1556792"/>
            <a:chExt cx="7776864" cy="2082961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비회원</a:t>
              </a:r>
              <a:endParaRPr lang="ko-KR" altLang="en-US" sz="1400" b="1" dirty="0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준회원</a:t>
              </a:r>
              <a:endParaRPr lang="ko-KR" altLang="en-US" sz="1400" b="1" dirty="0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정</a:t>
              </a:r>
              <a:r>
                <a:rPr lang="ko-KR" altLang="en-US" sz="1400" b="1" smtClean="0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회원</a:t>
              </a:r>
              <a:endParaRPr lang="ko-KR" altLang="en-US" sz="1400" b="1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mtClean="0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우수회원</a:t>
              </a:r>
              <a:endParaRPr lang="ko-KR" altLang="en-US" sz="1400" b="1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bg1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</a:rPr>
                <a:t>관리자</a:t>
              </a:r>
              <a:endParaRPr lang="ko-KR" altLang="en-US" sz="1200" b="1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240862" y="1768939"/>
              <a:ext cx="627787" cy="167843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1600" y="2186729"/>
              <a:ext cx="1189078" cy="294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도서검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78565" y="2186729"/>
              <a:ext cx="1276029" cy="294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게시판 이용</a:t>
              </a:r>
              <a:endParaRPr lang="ko-KR" altLang="en-US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539141" cy="583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자리 예약</a:t>
              </a:r>
              <a:endParaRPr lang="en-US" altLang="ko-KR" sz="1600" b="1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 예약</a:t>
              </a:r>
              <a:endParaRPr lang="en-US" altLang="ko-KR" sz="1600" b="1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 신청</a:t>
              </a:r>
              <a:endParaRPr lang="ko-KR" altLang="en-US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39947" y="2126613"/>
              <a:ext cx="2108517" cy="46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대출 제약조건 완화</a:t>
              </a:r>
              <a:endParaRPr lang="en-US" altLang="ko-KR" sz="1600" b="1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err="1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도서추천받기</a:t>
              </a:r>
              <a:endParaRPr lang="en-US" altLang="ko-KR" sz="1600" b="1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4117586" y="1777323"/>
              <a:ext cx="627787" cy="167843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6012160" y="1768937"/>
              <a:ext cx="627787" cy="167843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5484183" cy="50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회원관리  </a:t>
              </a:r>
              <a:r>
                <a:rPr lang="ko-KR" altLang="en-US" sz="1600" b="1" smtClean="0">
                  <a:solidFill>
                    <a:srgbClr val="464646"/>
                  </a:solidFill>
                  <a:latin typeface="맑은 고딕"/>
                  <a:ea typeface="맑은 고딕"/>
                </a:rPr>
                <a:t>∙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도서관리 </a:t>
              </a:r>
              <a:endParaRPr lang="en-US" altLang="ko-KR" sz="1600" b="1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r>
                <a:rPr lang="ko-KR" altLang="en-US" sz="1600" b="1" dirty="0" smtClean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대출</a:t>
              </a:r>
              <a:r>
                <a:rPr lang="en-US" altLang="ko-KR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/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반납 </a:t>
              </a: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게시판 관리</a:t>
              </a:r>
              <a:r>
                <a:rPr lang="ko-KR" altLang="en-US" sz="1600" b="1" dirty="0">
                  <a:solidFill>
                    <a:srgbClr val="464646"/>
                  </a:solidFill>
                </a:rPr>
                <a:t> 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통계현황</a:t>
              </a:r>
              <a:endParaRPr lang="ko-KR" altLang="en-US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7564" y="1268759"/>
            <a:ext cx="1044116" cy="40814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블랙회원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2211745" y="952769"/>
            <a:ext cx="299984" cy="13401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3155593" y="8922"/>
            <a:ext cx="299983" cy="322780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0"/>
            <a:endCxn id="23" idx="3"/>
          </p:cNvCxnSpPr>
          <p:nvPr/>
        </p:nvCxnSpPr>
        <p:spPr>
          <a:xfrm rot="16200000" flipV="1">
            <a:off x="4107417" y="-942903"/>
            <a:ext cx="299982" cy="513145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6.  </a:t>
            </a:r>
            <a:r>
              <a:rPr lang="ko-KR" altLang="en-US" b="1" dirty="0" smtClean="0">
                <a:solidFill>
                  <a:srgbClr val="756B5F"/>
                </a:solidFill>
              </a:rPr>
              <a:t>요구사항 분석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7544" y="620688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11358" y="4365104"/>
            <a:ext cx="60227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용어정리</a:t>
            </a:r>
            <a:endParaRPr lang="ko-KR" altLang="en-US" sz="1600" dirty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 시스템을 이용하고자 하는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모든 사람들</a:t>
            </a:r>
            <a:endParaRPr lang="en-US" altLang="ko-KR" sz="1600" dirty="0" smtClean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권한을 부여 받은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서</a:t>
            </a:r>
            <a:endParaRPr lang="en-US" altLang="ko-KR" sz="1600" dirty="0" smtClean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시스템 내에서 회원가입 절차를 거쳐 가입한 이용자로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관리자에 의해 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네  등급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준회원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으로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구분된다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비회원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회원가입 절차를 거치지 않고 시스템을 이용하는 이용자</a:t>
            </a:r>
          </a:p>
          <a:p>
            <a:pPr>
              <a:lnSpc>
                <a:spcPts val="2400"/>
              </a:lnSpc>
            </a:pPr>
            <a:endParaRPr lang="ko-KR" altLang="en-US" sz="1600" dirty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73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2286091"/>
            <a:ext cx="428322" cy="702963"/>
            <a:chOff x="934391" y="2362099"/>
            <a:chExt cx="428322" cy="702963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</a:t>
              </a:r>
              <a:r>
                <a:rPr lang="en-US" altLang="ko-KR" sz="1000" dirty="0" smtClean="0"/>
                <a:t>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3187" y="1349987"/>
            <a:ext cx="893193" cy="702963"/>
            <a:chOff x="692060" y="2362099"/>
            <a:chExt cx="893193" cy="702963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266" y="3158085"/>
            <a:ext cx="668773" cy="702963"/>
            <a:chOff x="810398" y="2362099"/>
            <a:chExt cx="668773" cy="702963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82035" y="3153601"/>
            <a:ext cx="732893" cy="856852"/>
            <a:chOff x="789320" y="2362099"/>
            <a:chExt cx="732893" cy="856852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1"/>
              <a:ext cx="7328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admin</a:t>
              </a:r>
            </a:p>
            <a:p>
              <a:r>
                <a:rPr lang="en-US" altLang="ko-KR" sz="1000" dirty="0" smtClean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582970" y="1614187"/>
            <a:ext cx="191773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1385757" y="1099889"/>
            <a:ext cx="1458051" cy="56936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43808" y="980729"/>
            <a:ext cx="756084" cy="23831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회원가입</a:t>
            </a:r>
            <a:endParaRPr lang="ko-KR" altLang="en-US" sz="1000" b="1" dirty="0"/>
          </a:p>
        </p:txBody>
      </p:sp>
      <p:sp>
        <p:nvSpPr>
          <p:cNvPr id="41" name="타원 40"/>
          <p:cNvSpPr/>
          <p:nvPr/>
        </p:nvSpPr>
        <p:spPr>
          <a:xfrm>
            <a:off x="2883221" y="2608848"/>
            <a:ext cx="756084" cy="23831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endParaRPr lang="ko-KR" altLang="en-US" sz="1000" b="1" dirty="0"/>
          </a:p>
        </p:txBody>
      </p:sp>
      <p:sp>
        <p:nvSpPr>
          <p:cNvPr id="42" name="타원 41"/>
          <p:cNvSpPr/>
          <p:nvPr/>
        </p:nvSpPr>
        <p:spPr>
          <a:xfrm>
            <a:off x="4755429" y="2599179"/>
            <a:ext cx="756084" cy="23831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정보수정</a:t>
            </a:r>
            <a:endParaRPr lang="ko-KR" altLang="en-US" sz="1000" b="1" dirty="0"/>
          </a:p>
        </p:txBody>
      </p:sp>
      <p:sp>
        <p:nvSpPr>
          <p:cNvPr id="43" name="타원 42"/>
          <p:cNvSpPr/>
          <p:nvPr/>
        </p:nvSpPr>
        <p:spPr>
          <a:xfrm>
            <a:off x="5691533" y="2564904"/>
            <a:ext cx="756084" cy="23831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회원탈퇴</a:t>
            </a:r>
            <a:endParaRPr lang="ko-KR" altLang="en-US" sz="1000" b="1" dirty="0"/>
          </a:p>
        </p:txBody>
      </p:sp>
      <p:sp>
        <p:nvSpPr>
          <p:cNvPr id="44" name="타원 43"/>
          <p:cNvSpPr/>
          <p:nvPr/>
        </p:nvSpPr>
        <p:spPr>
          <a:xfrm>
            <a:off x="3783321" y="2599180"/>
            <a:ext cx="756084" cy="23831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비</a:t>
            </a:r>
            <a:r>
              <a:rPr lang="ko-KR" altLang="en-US" sz="1000" b="1" dirty="0" err="1"/>
              <a:t>번</a:t>
            </a:r>
            <a:r>
              <a:rPr lang="ko-KR" altLang="en-US" sz="1000" b="1" dirty="0" err="1" smtClean="0"/>
              <a:t>찾기</a:t>
            </a:r>
            <a:endParaRPr lang="ko-KR" altLang="en-US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3022786" y="3786072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  <a:endParaRPr lang="ko-KR" altLang="en-US" sz="1000" b="1" dirty="0"/>
          </a:p>
        </p:txBody>
      </p:sp>
      <p:sp>
        <p:nvSpPr>
          <p:cNvPr id="46" name="타원 45"/>
          <p:cNvSpPr/>
          <p:nvPr/>
        </p:nvSpPr>
        <p:spPr>
          <a:xfrm>
            <a:off x="2967630" y="5426697"/>
            <a:ext cx="908491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  <a:endParaRPr lang="ko-KR" altLang="en-US" sz="1000" b="1" dirty="0"/>
          </a:p>
        </p:txBody>
      </p:sp>
      <p:sp>
        <p:nvSpPr>
          <p:cNvPr id="48" name="타원 47"/>
          <p:cNvSpPr/>
          <p:nvPr/>
        </p:nvSpPr>
        <p:spPr>
          <a:xfrm>
            <a:off x="5802259" y="4509120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도서대출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반납</a:t>
            </a:r>
            <a:endParaRPr lang="ko-KR" altLang="en-US" sz="1000" b="1" dirty="0"/>
          </a:p>
        </p:txBody>
      </p:sp>
      <p:sp>
        <p:nvSpPr>
          <p:cNvPr id="50" name="타원 49"/>
          <p:cNvSpPr/>
          <p:nvPr/>
        </p:nvSpPr>
        <p:spPr>
          <a:xfrm>
            <a:off x="5544108" y="980728"/>
            <a:ext cx="972108" cy="23831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관리자등록</a:t>
            </a:r>
            <a:endParaRPr lang="ko-KR" altLang="en-US" sz="1000" b="1" dirty="0"/>
          </a:p>
        </p:txBody>
      </p:sp>
      <p:sp>
        <p:nvSpPr>
          <p:cNvPr id="55" name="타원 54"/>
          <p:cNvSpPr/>
          <p:nvPr/>
        </p:nvSpPr>
        <p:spPr>
          <a:xfrm>
            <a:off x="5829546" y="4957649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</a:t>
            </a:r>
            <a:endParaRPr lang="en-US" altLang="ko-KR" sz="1000" b="1" dirty="0" smtClean="0"/>
          </a:p>
        </p:txBody>
      </p:sp>
      <p:sp>
        <p:nvSpPr>
          <p:cNvPr id="56" name="타원 55"/>
          <p:cNvSpPr/>
          <p:nvPr/>
        </p:nvSpPr>
        <p:spPr>
          <a:xfrm>
            <a:off x="2992019" y="4344699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/>
              <a:t>내서재</a:t>
            </a:r>
            <a:endParaRPr lang="ko-KR" altLang="en-US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3003833" y="4885641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내예약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도서보기</a:t>
            </a:r>
            <a:endParaRPr lang="ko-KR" altLang="en-US" sz="1000" b="1" dirty="0"/>
          </a:p>
        </p:txBody>
      </p:sp>
      <p:sp>
        <p:nvSpPr>
          <p:cNvPr id="58" name="타원 57"/>
          <p:cNvSpPr/>
          <p:nvPr/>
        </p:nvSpPr>
        <p:spPr>
          <a:xfrm>
            <a:off x="3864174" y="4872026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내대출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도서보기</a:t>
            </a:r>
            <a:endParaRPr lang="ko-KR" altLang="en-US" sz="1000" b="1" dirty="0"/>
          </a:p>
        </p:txBody>
      </p:sp>
      <p:sp>
        <p:nvSpPr>
          <p:cNvPr id="59" name="타원 58"/>
          <p:cNvSpPr/>
          <p:nvPr/>
        </p:nvSpPr>
        <p:spPr>
          <a:xfrm>
            <a:off x="5802259" y="4043311"/>
            <a:ext cx="756084" cy="39380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등록관리</a:t>
            </a:r>
            <a:endParaRPr lang="ko-KR" altLang="en-US" sz="1000" b="1" dirty="0"/>
          </a:p>
        </p:txBody>
      </p:sp>
      <p:sp>
        <p:nvSpPr>
          <p:cNvPr id="60" name="타원 59"/>
          <p:cNvSpPr/>
          <p:nvPr/>
        </p:nvSpPr>
        <p:spPr>
          <a:xfrm>
            <a:off x="5658243" y="3501008"/>
            <a:ext cx="1001989" cy="422887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회원강등</a:t>
            </a:r>
            <a:r>
              <a:rPr lang="en-US" altLang="ko-KR" sz="1000" b="1" dirty="0" smtClean="0"/>
              <a:t>,</a:t>
            </a:r>
          </a:p>
          <a:p>
            <a:pPr algn="ctr"/>
            <a:r>
              <a:rPr lang="ko-KR" altLang="en-US" sz="1000" b="1" dirty="0" err="1" smtClean="0"/>
              <a:t>레벨별</a:t>
            </a:r>
            <a:r>
              <a:rPr lang="en-US" altLang="ko-KR" sz="1000" b="1" dirty="0" smtClean="0"/>
              <a:t>list</a:t>
            </a:r>
            <a:endParaRPr lang="ko-KR" altLang="en-US" sz="1000" b="1" dirty="0"/>
          </a:p>
        </p:txBody>
      </p:sp>
      <p:sp>
        <p:nvSpPr>
          <p:cNvPr id="61" name="타원 60"/>
          <p:cNvSpPr/>
          <p:nvPr/>
        </p:nvSpPr>
        <p:spPr>
          <a:xfrm>
            <a:off x="5839140" y="5389697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통계</a:t>
            </a:r>
            <a:endParaRPr lang="en-US" altLang="ko-KR" sz="1000" b="1" dirty="0" smtClean="0"/>
          </a:p>
        </p:txBody>
      </p:sp>
      <p:cxnSp>
        <p:nvCxnSpPr>
          <p:cNvPr id="62" name="직선 연결선 61"/>
          <p:cNvCxnSpPr>
            <a:stCxn id="50" idx="6"/>
          </p:cNvCxnSpPr>
          <p:nvPr/>
        </p:nvCxnSpPr>
        <p:spPr>
          <a:xfrm>
            <a:off x="6516216" y="1099888"/>
            <a:ext cx="1648099" cy="234315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540582" y="2923106"/>
            <a:ext cx="235972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2915816" y="1484784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  <a:endParaRPr lang="ko-KR" altLang="en-US" sz="1000" b="1" dirty="0"/>
          </a:p>
        </p:txBody>
      </p:sp>
      <p:sp>
        <p:nvSpPr>
          <p:cNvPr id="49" name="타원 48"/>
          <p:cNvSpPr/>
          <p:nvPr/>
        </p:nvSpPr>
        <p:spPr>
          <a:xfrm>
            <a:off x="2922249" y="2054497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도서예약</a:t>
            </a:r>
            <a:endParaRPr lang="ko-KR" altLang="en-US" sz="1000" b="1" dirty="0"/>
          </a:p>
        </p:txBody>
      </p:sp>
      <p:cxnSp>
        <p:nvCxnSpPr>
          <p:cNvPr id="51" name="직선 연결선 50"/>
          <p:cNvCxnSpPr>
            <a:stCxn id="47" idx="4"/>
            <a:endCxn id="49" idx="0"/>
          </p:cNvCxnSpPr>
          <p:nvPr/>
        </p:nvCxnSpPr>
        <p:spPr>
          <a:xfrm>
            <a:off x="3293858" y="1828343"/>
            <a:ext cx="6433" cy="22615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4164217" y="2054497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예약가능확인</a:t>
            </a:r>
            <a:endParaRPr lang="ko-KR" alt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594824" y="2078473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stCxn id="49" idx="6"/>
            <a:endCxn id="52" idx="2"/>
          </p:cNvCxnSpPr>
          <p:nvPr/>
        </p:nvCxnSpPr>
        <p:spPr>
          <a:xfrm>
            <a:off x="3678333" y="2226277"/>
            <a:ext cx="48588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82289" y="1856910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2915816" y="3229457"/>
            <a:ext cx="908491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자유게시판</a:t>
            </a:r>
            <a:endParaRPr lang="ko-KR" altLang="en-US" sz="1000" b="1" dirty="0"/>
          </a:p>
        </p:txBody>
      </p:sp>
      <p:sp>
        <p:nvSpPr>
          <p:cNvPr id="66" name="직사각형 65"/>
          <p:cNvSpPr/>
          <p:nvPr/>
        </p:nvSpPr>
        <p:spPr>
          <a:xfrm>
            <a:off x="1794269" y="911586"/>
            <a:ext cx="5910079" cy="5397734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endCxn id="47" idx="2"/>
          </p:cNvCxnSpPr>
          <p:nvPr/>
        </p:nvCxnSpPr>
        <p:spPr>
          <a:xfrm flipV="1">
            <a:off x="1324159" y="1656564"/>
            <a:ext cx="1591657" cy="175763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7" idx="2"/>
          </p:cNvCxnSpPr>
          <p:nvPr/>
        </p:nvCxnSpPr>
        <p:spPr>
          <a:xfrm flipV="1">
            <a:off x="1385757" y="1656564"/>
            <a:ext cx="1530059" cy="126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9" idx="2"/>
          </p:cNvCxnSpPr>
          <p:nvPr/>
        </p:nvCxnSpPr>
        <p:spPr>
          <a:xfrm flipV="1">
            <a:off x="1324159" y="2226277"/>
            <a:ext cx="1598090" cy="118792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5" idx="2"/>
          </p:cNvCxnSpPr>
          <p:nvPr/>
        </p:nvCxnSpPr>
        <p:spPr>
          <a:xfrm>
            <a:off x="1385757" y="3430197"/>
            <a:ext cx="1637029" cy="5276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44" idx="3"/>
          </p:cNvCxnSpPr>
          <p:nvPr/>
        </p:nvCxnSpPr>
        <p:spPr>
          <a:xfrm>
            <a:off x="1385757" y="1710027"/>
            <a:ext cx="2508290" cy="109257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42" idx="3"/>
          </p:cNvCxnSpPr>
          <p:nvPr/>
        </p:nvCxnSpPr>
        <p:spPr>
          <a:xfrm>
            <a:off x="1385757" y="1710027"/>
            <a:ext cx="3480398" cy="109257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43" idx="3"/>
          </p:cNvCxnSpPr>
          <p:nvPr/>
        </p:nvCxnSpPr>
        <p:spPr>
          <a:xfrm flipV="1">
            <a:off x="1354509" y="2768322"/>
            <a:ext cx="4447750" cy="63291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41" idx="4"/>
          </p:cNvCxnSpPr>
          <p:nvPr/>
        </p:nvCxnSpPr>
        <p:spPr>
          <a:xfrm flipH="1" flipV="1">
            <a:off x="3261263" y="2847167"/>
            <a:ext cx="4903052" cy="59588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44" idx="4"/>
          </p:cNvCxnSpPr>
          <p:nvPr/>
        </p:nvCxnSpPr>
        <p:spPr>
          <a:xfrm flipH="1" flipV="1">
            <a:off x="4161363" y="2837499"/>
            <a:ext cx="4002952" cy="60554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42" idx="4"/>
          </p:cNvCxnSpPr>
          <p:nvPr/>
        </p:nvCxnSpPr>
        <p:spPr>
          <a:xfrm flipH="1" flipV="1">
            <a:off x="5133471" y="2837498"/>
            <a:ext cx="3030844" cy="60554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580112" y="1390481"/>
            <a:ext cx="972108" cy="23831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관리자삭제</a:t>
            </a:r>
            <a:endParaRPr lang="ko-KR" altLang="en-US" sz="1000" b="1" dirty="0"/>
          </a:p>
        </p:txBody>
      </p:sp>
      <p:cxnSp>
        <p:nvCxnSpPr>
          <p:cNvPr id="102" name="직선 연결선 101"/>
          <p:cNvCxnSpPr>
            <a:endCxn id="100" idx="6"/>
          </p:cNvCxnSpPr>
          <p:nvPr/>
        </p:nvCxnSpPr>
        <p:spPr>
          <a:xfrm flipH="1" flipV="1">
            <a:off x="6552220" y="1509641"/>
            <a:ext cx="1612095" cy="193340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65" idx="6"/>
          </p:cNvCxnSpPr>
          <p:nvPr/>
        </p:nvCxnSpPr>
        <p:spPr>
          <a:xfrm flipH="1" flipV="1">
            <a:off x="3824307" y="3401237"/>
            <a:ext cx="4361524" cy="2569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1338445" y="3401237"/>
            <a:ext cx="1577371" cy="2896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817270" y="4746049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3" name="직선 화살표 연결선 112"/>
          <p:cNvCxnSpPr>
            <a:stCxn id="57" idx="0"/>
            <a:endCxn id="56" idx="4"/>
          </p:cNvCxnSpPr>
          <p:nvPr/>
        </p:nvCxnSpPr>
        <p:spPr>
          <a:xfrm flipH="1" flipV="1">
            <a:off x="3370061" y="4688258"/>
            <a:ext cx="11814" cy="19738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58" idx="0"/>
            <a:endCxn id="56" idx="5"/>
          </p:cNvCxnSpPr>
          <p:nvPr/>
        </p:nvCxnSpPr>
        <p:spPr>
          <a:xfrm flipH="1" flipV="1">
            <a:off x="3637377" y="4637945"/>
            <a:ext cx="604839" cy="234081"/>
          </a:xfrm>
          <a:prstGeom prst="straightConnector1">
            <a:avLst/>
          </a:prstGeom>
          <a:ln w="12700">
            <a:solidFill>
              <a:srgbClr val="802323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825382" y="4697791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2" name="직선 연결선 121"/>
          <p:cNvCxnSpPr>
            <a:endCxn id="46" idx="2"/>
          </p:cNvCxnSpPr>
          <p:nvPr/>
        </p:nvCxnSpPr>
        <p:spPr>
          <a:xfrm>
            <a:off x="1338445" y="3401236"/>
            <a:ext cx="1629185" cy="219724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6" idx="2"/>
          </p:cNvCxnSpPr>
          <p:nvPr/>
        </p:nvCxnSpPr>
        <p:spPr>
          <a:xfrm flipH="1" flipV="1">
            <a:off x="1338445" y="3426936"/>
            <a:ext cx="1653574" cy="108954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endCxn id="60" idx="6"/>
          </p:cNvCxnSpPr>
          <p:nvPr/>
        </p:nvCxnSpPr>
        <p:spPr>
          <a:xfrm flipH="1">
            <a:off x="6660232" y="3430197"/>
            <a:ext cx="1504083" cy="2822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59" idx="6"/>
          </p:cNvCxnSpPr>
          <p:nvPr/>
        </p:nvCxnSpPr>
        <p:spPr>
          <a:xfrm flipH="1">
            <a:off x="6558343" y="3424601"/>
            <a:ext cx="1627488" cy="81561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48" idx="6"/>
          </p:cNvCxnSpPr>
          <p:nvPr/>
        </p:nvCxnSpPr>
        <p:spPr>
          <a:xfrm flipH="1">
            <a:off x="6558343" y="3408120"/>
            <a:ext cx="1627488" cy="127278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55" idx="6"/>
          </p:cNvCxnSpPr>
          <p:nvPr/>
        </p:nvCxnSpPr>
        <p:spPr>
          <a:xfrm flipH="1">
            <a:off x="6585630" y="3420117"/>
            <a:ext cx="1578685" cy="170931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endCxn id="61" idx="6"/>
          </p:cNvCxnSpPr>
          <p:nvPr/>
        </p:nvCxnSpPr>
        <p:spPr>
          <a:xfrm flipH="1">
            <a:off x="6595224" y="3424601"/>
            <a:ext cx="1569091" cy="213687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5832140" y="5890887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인기도서리스트</a:t>
            </a:r>
            <a:endParaRPr lang="ko-KR" altLang="en-US" sz="1000" b="1" dirty="0"/>
          </a:p>
        </p:txBody>
      </p:sp>
      <p:sp>
        <p:nvSpPr>
          <p:cNvPr id="138" name="타원 137"/>
          <p:cNvSpPr/>
          <p:nvPr/>
        </p:nvSpPr>
        <p:spPr>
          <a:xfrm>
            <a:off x="6720038" y="5863854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도서추</a:t>
            </a:r>
            <a:r>
              <a:rPr lang="ko-KR" altLang="en-US" sz="1000" b="1" dirty="0"/>
              <a:t>천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816214" y="5663294"/>
            <a:ext cx="5305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&lt;&lt;extend&gt;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8" name="직선 화살표 연결선 147"/>
          <p:cNvCxnSpPr>
            <a:stCxn id="138" idx="0"/>
            <a:endCxn id="61" idx="6"/>
          </p:cNvCxnSpPr>
          <p:nvPr/>
        </p:nvCxnSpPr>
        <p:spPr>
          <a:xfrm flipH="1" flipV="1">
            <a:off x="6595224" y="5561477"/>
            <a:ext cx="502856" cy="302377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37" idx="0"/>
            <a:endCxn id="61" idx="4"/>
          </p:cNvCxnSpPr>
          <p:nvPr/>
        </p:nvCxnSpPr>
        <p:spPr>
          <a:xfrm flipV="1">
            <a:off x="6210182" y="5733256"/>
            <a:ext cx="7000" cy="15763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5580112" y="5733256"/>
            <a:ext cx="5305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&lt;&lt;extend&gt;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275856" y="153506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 smtClean="0">
                <a:solidFill>
                  <a:srgbClr val="756B5F"/>
                </a:solidFill>
              </a:rPr>
              <a:t>usecase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err="1" smtClean="0">
                <a:solidFill>
                  <a:srgbClr val="756B5F"/>
                </a:solidFill>
              </a:rPr>
              <a:t>유스케이스</a:t>
            </a:r>
            <a:r>
              <a:rPr lang="ko-KR" altLang="en-US" b="1" dirty="0" smtClean="0">
                <a:solidFill>
                  <a:srgbClr val="756B5F"/>
                </a:solidFill>
              </a:rPr>
              <a:t>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4716016" y="4534291"/>
            <a:ext cx="756084" cy="34355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대출반납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가능확인</a:t>
            </a:r>
            <a:endParaRPr lang="ko-KR" altLang="en-US" sz="1000" b="1" dirty="0"/>
          </a:p>
        </p:txBody>
      </p:sp>
      <p:cxnSp>
        <p:nvCxnSpPr>
          <p:cNvPr id="99" name="직선 화살표 연결선 98"/>
          <p:cNvCxnSpPr>
            <a:stCxn id="48" idx="2"/>
            <a:endCxn id="98" idx="6"/>
          </p:cNvCxnSpPr>
          <p:nvPr/>
        </p:nvCxnSpPr>
        <p:spPr>
          <a:xfrm flipH="1">
            <a:off x="5472100" y="4680900"/>
            <a:ext cx="330159" cy="2517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16583" y="4509120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1" name="직선 연결선 100"/>
          <p:cNvCxnSpPr>
            <a:endCxn id="41" idx="2"/>
          </p:cNvCxnSpPr>
          <p:nvPr/>
        </p:nvCxnSpPr>
        <p:spPr>
          <a:xfrm>
            <a:off x="1385757" y="1710027"/>
            <a:ext cx="1497464" cy="101798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65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8. </a:t>
            </a:r>
            <a:r>
              <a:rPr lang="ko-KR" altLang="en-US" b="1" dirty="0" smtClean="0">
                <a:solidFill>
                  <a:srgbClr val="756B5F"/>
                </a:solidFill>
              </a:rPr>
              <a:t>클래스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387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6448251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9.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699792" y="153506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95536" y="836712"/>
            <a:ext cx="8208912" cy="5328592"/>
            <a:chOff x="395536" y="836712"/>
            <a:chExt cx="8208912" cy="5328592"/>
          </a:xfrm>
        </p:grpSpPr>
        <p:sp>
          <p:nvSpPr>
            <p:cNvPr id="78" name="직사각형 77"/>
            <p:cNvSpPr/>
            <p:nvPr/>
          </p:nvSpPr>
          <p:spPr>
            <a:xfrm>
              <a:off x="7884368" y="83671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게시판</a:t>
              </a: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8244408" y="1340768"/>
              <a:ext cx="0" cy="4824536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/>
            <p:cNvSpPr/>
            <p:nvPr/>
          </p:nvSpPr>
          <p:spPr>
            <a:xfrm>
              <a:off x="6948264" y="83671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err="1" smtClean="0"/>
                <a:t>내서재</a:t>
              </a:r>
              <a:endParaRPr lang="ko-KR" altLang="en-US" sz="1000" b="1" dirty="0" smtClean="0"/>
            </a:p>
          </p:txBody>
        </p:sp>
        <p:cxnSp>
          <p:nvCxnSpPr>
            <p:cNvPr id="81" name="직선 화살표 연결선 80"/>
            <p:cNvCxnSpPr/>
            <p:nvPr/>
          </p:nvCxnSpPr>
          <p:spPr>
            <a:xfrm flipH="1">
              <a:off x="878605" y="1884933"/>
              <a:ext cx="6796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직사각형 81"/>
            <p:cNvSpPr/>
            <p:nvPr/>
          </p:nvSpPr>
          <p:spPr>
            <a:xfrm>
              <a:off x="395536" y="83671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b="1" dirty="0" smtClean="0"/>
                <a:t>방문이용자</a:t>
              </a: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1331640" y="83671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가입</a:t>
              </a: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267744" y="83671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로그인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아웃</a:t>
              </a: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203848" y="83671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도서검색</a:t>
              </a: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5076056" y="83671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도서예약</a:t>
              </a: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6012160" y="83671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도서신청</a:t>
              </a: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139952" y="83671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자리예약</a:t>
              </a:r>
            </a:p>
          </p:txBody>
        </p:sp>
        <p:cxnSp>
          <p:nvCxnSpPr>
            <p:cNvPr id="101" name="직선 연결선 100"/>
            <p:cNvCxnSpPr>
              <a:stCxn id="95" idx="2"/>
            </p:cNvCxnSpPr>
            <p:nvPr/>
          </p:nvCxnSpPr>
          <p:spPr>
            <a:xfrm>
              <a:off x="1691680" y="1340768"/>
              <a:ext cx="0" cy="4824536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2627784" y="1340768"/>
              <a:ext cx="0" cy="4824536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3563888" y="1340768"/>
              <a:ext cx="0" cy="4824536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755576" y="1340768"/>
              <a:ext cx="0" cy="4824536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4499992" y="1340768"/>
              <a:ext cx="0" cy="4824536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7308304" y="1340768"/>
              <a:ext cx="0" cy="4824536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5436096" y="1340768"/>
              <a:ext cx="0" cy="4824536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6372200" y="1340768"/>
              <a:ext cx="0" cy="4824536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직사각형 108"/>
            <p:cNvSpPr/>
            <p:nvPr/>
          </p:nvSpPr>
          <p:spPr>
            <a:xfrm>
              <a:off x="600927" y="170080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110" name="직선 화살표 연결선 109"/>
            <p:cNvCxnSpPr/>
            <p:nvPr/>
          </p:nvCxnSpPr>
          <p:spPr>
            <a:xfrm>
              <a:off x="908359" y="1772816"/>
              <a:ext cx="63930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/>
            <p:cNvSpPr/>
            <p:nvPr/>
          </p:nvSpPr>
          <p:spPr>
            <a:xfrm>
              <a:off x="1547664" y="170080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83568" y="1526595"/>
              <a:ext cx="1098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1. </a:t>
              </a:r>
              <a:r>
                <a:rPr lang="ko-KR" altLang="en-US" sz="1000" dirty="0" smtClean="0"/>
                <a:t>회원정보입력</a:t>
              </a:r>
              <a:endParaRPr lang="ko-KR" altLang="en-US" sz="1000" dirty="0"/>
            </a:p>
          </p:txBody>
        </p:sp>
        <p:cxnSp>
          <p:nvCxnSpPr>
            <p:cNvPr id="113" name="직선 화살표 연결선 112"/>
            <p:cNvCxnSpPr/>
            <p:nvPr/>
          </p:nvCxnSpPr>
          <p:spPr>
            <a:xfrm>
              <a:off x="888959" y="2268662"/>
              <a:ext cx="15948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683568" y="1844824"/>
              <a:ext cx="1098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2. </a:t>
              </a:r>
              <a:r>
                <a:rPr lang="ko-KR" altLang="en-US" sz="1000" dirty="0" smtClean="0"/>
                <a:t>회원정보확인</a:t>
              </a:r>
              <a:endParaRPr lang="ko-KR" altLang="en-US" sz="1000" dirty="0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611560" y="2204864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116" name="직선 화살표 연결선 115"/>
            <p:cNvCxnSpPr/>
            <p:nvPr/>
          </p:nvCxnSpPr>
          <p:spPr>
            <a:xfrm flipH="1">
              <a:off x="869534" y="2370146"/>
              <a:ext cx="16142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/>
            <p:cNvSpPr/>
            <p:nvPr/>
          </p:nvSpPr>
          <p:spPr>
            <a:xfrm>
              <a:off x="2483768" y="2204864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403648" y="2060848"/>
              <a:ext cx="7136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3. </a:t>
              </a:r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43608" y="2348880"/>
              <a:ext cx="13548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회원정보확인승인</a:t>
              </a:r>
              <a:endParaRPr lang="ko-KR" altLang="en-US" sz="1000" dirty="0"/>
            </a:p>
          </p:txBody>
        </p:sp>
        <p:cxnSp>
          <p:nvCxnSpPr>
            <p:cNvPr id="120" name="직선 화살표 연결선 119"/>
            <p:cNvCxnSpPr/>
            <p:nvPr/>
          </p:nvCxnSpPr>
          <p:spPr>
            <a:xfrm>
              <a:off x="899872" y="2823460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611560" y="2759662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122" name="직선 화살표 연결선 121"/>
            <p:cNvCxnSpPr/>
            <p:nvPr/>
          </p:nvCxnSpPr>
          <p:spPr>
            <a:xfrm flipH="1">
              <a:off x="880448" y="2924944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직사각형 122"/>
            <p:cNvSpPr/>
            <p:nvPr/>
          </p:nvSpPr>
          <p:spPr>
            <a:xfrm>
              <a:off x="3419872" y="2759662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835696" y="2615099"/>
              <a:ext cx="8418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5. </a:t>
              </a:r>
              <a:r>
                <a:rPr lang="ko-KR" altLang="en-US" sz="1000" dirty="0" smtClean="0"/>
                <a:t>도서검색</a:t>
              </a:r>
              <a:endParaRPr lang="ko-KR" altLang="en-US" sz="1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673422" y="2894747"/>
              <a:ext cx="1098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6. </a:t>
              </a:r>
              <a:r>
                <a:rPr lang="ko-KR" altLang="en-US" sz="1000" dirty="0" smtClean="0"/>
                <a:t>도서정보확</a:t>
              </a:r>
              <a:r>
                <a:rPr lang="ko-KR" altLang="en-US" sz="1000" dirty="0"/>
                <a:t>인</a:t>
              </a:r>
            </a:p>
          </p:txBody>
        </p:sp>
        <p:cxnSp>
          <p:nvCxnSpPr>
            <p:cNvPr id="126" name="직선 화살표 연결선 125"/>
            <p:cNvCxnSpPr/>
            <p:nvPr/>
          </p:nvCxnSpPr>
          <p:spPr>
            <a:xfrm>
              <a:off x="3707976" y="3204766"/>
              <a:ext cx="64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직사각형 126"/>
            <p:cNvSpPr/>
            <p:nvPr/>
          </p:nvSpPr>
          <p:spPr>
            <a:xfrm>
              <a:off x="3419872" y="314096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128" name="직선 화살표 연결선 127"/>
            <p:cNvCxnSpPr/>
            <p:nvPr/>
          </p:nvCxnSpPr>
          <p:spPr>
            <a:xfrm flipH="1">
              <a:off x="3688552" y="3306250"/>
              <a:ext cx="64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직사각형 128"/>
            <p:cNvSpPr/>
            <p:nvPr/>
          </p:nvSpPr>
          <p:spPr>
            <a:xfrm>
              <a:off x="4355976" y="314096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130" name="직선 화살표 연결선 129"/>
            <p:cNvCxnSpPr/>
            <p:nvPr/>
          </p:nvCxnSpPr>
          <p:spPr>
            <a:xfrm>
              <a:off x="3727328" y="3759017"/>
              <a:ext cx="154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직사각형 130"/>
            <p:cNvSpPr/>
            <p:nvPr/>
          </p:nvSpPr>
          <p:spPr>
            <a:xfrm>
              <a:off x="3419872" y="3695219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132" name="직선 화살표 연결선 131"/>
            <p:cNvCxnSpPr/>
            <p:nvPr/>
          </p:nvCxnSpPr>
          <p:spPr>
            <a:xfrm flipH="1">
              <a:off x="3707904" y="3860501"/>
              <a:ext cx="154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직사각형 132"/>
            <p:cNvSpPr/>
            <p:nvPr/>
          </p:nvSpPr>
          <p:spPr>
            <a:xfrm>
              <a:off x="5292080" y="3695219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997412" y="3550656"/>
              <a:ext cx="8418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9. </a:t>
              </a:r>
              <a:r>
                <a:rPr lang="ko-KR" altLang="en-US" sz="1000" dirty="0" smtClean="0"/>
                <a:t>도서예약</a:t>
              </a:r>
              <a:endParaRPr lang="ko-KR" altLang="en-US" sz="10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907146" y="3830304"/>
              <a:ext cx="11689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10. </a:t>
              </a:r>
              <a:r>
                <a:rPr lang="ko-KR" altLang="en-US" sz="1000" dirty="0" smtClean="0"/>
                <a:t>도서예약확인</a:t>
              </a:r>
              <a:endParaRPr lang="ko-KR" altLang="en-US" sz="1000" dirty="0"/>
            </a:p>
          </p:txBody>
        </p:sp>
        <p:cxnSp>
          <p:nvCxnSpPr>
            <p:cNvPr id="136" name="직선 화살표 연결선 135"/>
            <p:cNvCxnSpPr/>
            <p:nvPr/>
          </p:nvCxnSpPr>
          <p:spPr>
            <a:xfrm>
              <a:off x="3708184" y="4356894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직사각형 136"/>
            <p:cNvSpPr/>
            <p:nvPr/>
          </p:nvSpPr>
          <p:spPr>
            <a:xfrm>
              <a:off x="3419872" y="4293096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138" name="직선 화살표 연결선 137"/>
            <p:cNvCxnSpPr/>
            <p:nvPr/>
          </p:nvCxnSpPr>
          <p:spPr>
            <a:xfrm flipH="1">
              <a:off x="3688760" y="4458378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직사각형 138"/>
            <p:cNvSpPr/>
            <p:nvPr/>
          </p:nvSpPr>
          <p:spPr>
            <a:xfrm>
              <a:off x="6228184" y="4293096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573476" y="4149080"/>
              <a:ext cx="8418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9. </a:t>
              </a:r>
              <a:r>
                <a:rPr lang="ko-KR" altLang="en-US" sz="1000" dirty="0" smtClean="0"/>
                <a:t>도서예약</a:t>
              </a:r>
              <a:endParaRPr lang="ko-KR" altLang="en-US" sz="10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483210" y="4428181"/>
              <a:ext cx="11689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10. </a:t>
              </a:r>
              <a:r>
                <a:rPr lang="ko-KR" altLang="en-US" sz="1000" dirty="0" smtClean="0"/>
                <a:t>도서예약확인</a:t>
              </a:r>
              <a:endParaRPr lang="ko-KR" altLang="en-US" sz="10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583251" y="2996405"/>
              <a:ext cx="7761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자리예</a:t>
              </a:r>
              <a:r>
                <a:rPr lang="ko-KR" altLang="en-US" sz="900" dirty="0"/>
                <a:t>약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492985" y="3276053"/>
              <a:ext cx="10070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8. </a:t>
              </a:r>
              <a:r>
                <a:rPr lang="ko-KR" altLang="en-US" sz="900" dirty="0" smtClean="0"/>
                <a:t>자리예</a:t>
              </a:r>
              <a:r>
                <a:rPr lang="ko-KR" altLang="en-US" sz="900" dirty="0"/>
                <a:t>약</a:t>
              </a:r>
              <a:r>
                <a:rPr lang="ko-KR" altLang="en-US" sz="900" dirty="0" smtClean="0"/>
                <a:t>확인</a:t>
              </a:r>
              <a:endParaRPr lang="ko-KR" altLang="en-US" sz="900" dirty="0"/>
            </a:p>
          </p:txBody>
        </p:sp>
        <p:cxnSp>
          <p:nvCxnSpPr>
            <p:cNvPr id="144" name="직선 화살표 연결선 143"/>
            <p:cNvCxnSpPr/>
            <p:nvPr/>
          </p:nvCxnSpPr>
          <p:spPr>
            <a:xfrm>
              <a:off x="899872" y="5004966"/>
              <a:ext cx="630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직사각형 144"/>
            <p:cNvSpPr/>
            <p:nvPr/>
          </p:nvSpPr>
          <p:spPr>
            <a:xfrm>
              <a:off x="611560" y="494116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146" name="직선 화살표 연결선 145"/>
            <p:cNvCxnSpPr/>
            <p:nvPr/>
          </p:nvCxnSpPr>
          <p:spPr>
            <a:xfrm flipH="1">
              <a:off x="880448" y="5106450"/>
              <a:ext cx="630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직사각형 146"/>
            <p:cNvSpPr/>
            <p:nvPr/>
          </p:nvSpPr>
          <p:spPr>
            <a:xfrm>
              <a:off x="7164288" y="494116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771800" y="4796605"/>
              <a:ext cx="37048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11. </a:t>
              </a:r>
              <a:r>
                <a:rPr lang="ko-KR" altLang="en-US" sz="1000" dirty="0" smtClean="0"/>
                <a:t>내 대출도서</a:t>
              </a:r>
              <a:r>
                <a:rPr lang="en-US" altLang="ko-KR" sz="1000" dirty="0" smtClean="0"/>
                <a:t>, </a:t>
              </a:r>
              <a:r>
                <a:rPr lang="ko-KR" altLang="en-US" sz="1000" dirty="0" err="1" smtClean="0"/>
                <a:t>내예약도서</a:t>
              </a:r>
              <a:r>
                <a:rPr lang="en-US" altLang="ko-KR" sz="1000" dirty="0" smtClean="0"/>
                <a:t>, </a:t>
              </a:r>
              <a:r>
                <a:rPr lang="ko-KR" altLang="en-US" sz="1000" dirty="0" err="1" smtClean="0"/>
                <a:t>내도서신청정보</a:t>
              </a:r>
              <a:r>
                <a:rPr lang="en-US" altLang="ko-KR" sz="1000" dirty="0" smtClean="0"/>
                <a:t>, </a:t>
              </a:r>
              <a:r>
                <a:rPr lang="ko-KR" altLang="en-US" sz="1000" dirty="0" err="1" smtClean="0"/>
                <a:t>내정보</a:t>
              </a:r>
              <a:r>
                <a:rPr lang="ko-KR" altLang="en-US" sz="1000" dirty="0" smtClean="0"/>
                <a:t> 등 조회</a:t>
              </a:r>
              <a:endParaRPr lang="ko-KR" altLang="en-US" sz="10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771800" y="5076253"/>
              <a:ext cx="37048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12. </a:t>
              </a:r>
              <a:r>
                <a:rPr lang="ko-KR" altLang="en-US" sz="1000" dirty="0"/>
                <a:t>내 대출도서</a:t>
              </a:r>
              <a:r>
                <a:rPr lang="en-US" altLang="ko-KR" sz="1000" dirty="0"/>
                <a:t>, </a:t>
              </a:r>
              <a:r>
                <a:rPr lang="ko-KR" altLang="en-US" sz="1000" dirty="0" err="1"/>
                <a:t>내예약도서</a:t>
              </a:r>
              <a:r>
                <a:rPr lang="en-US" altLang="ko-KR" sz="1000" dirty="0"/>
                <a:t>, </a:t>
              </a:r>
              <a:r>
                <a:rPr lang="ko-KR" altLang="en-US" sz="1000" dirty="0" err="1"/>
                <a:t>내도서신청정보</a:t>
              </a:r>
              <a:r>
                <a:rPr lang="en-US" altLang="ko-KR" sz="1000" dirty="0"/>
                <a:t>, </a:t>
              </a:r>
              <a:r>
                <a:rPr lang="ko-KR" altLang="en-US" sz="1000" dirty="0" err="1"/>
                <a:t>내정보</a:t>
              </a:r>
              <a:r>
                <a:rPr lang="ko-KR" altLang="en-US" sz="1000" dirty="0"/>
                <a:t> 등 </a:t>
              </a:r>
              <a:r>
                <a:rPr lang="ko-KR" altLang="en-US" sz="1000" dirty="0" smtClean="0"/>
                <a:t>확</a:t>
              </a:r>
              <a:r>
                <a:rPr lang="ko-KR" altLang="en-US" sz="1000" dirty="0"/>
                <a:t>인</a:t>
              </a:r>
            </a:p>
          </p:txBody>
        </p:sp>
        <p:cxnSp>
          <p:nvCxnSpPr>
            <p:cNvPr id="150" name="직선 화살표 연결선 149"/>
            <p:cNvCxnSpPr/>
            <p:nvPr/>
          </p:nvCxnSpPr>
          <p:spPr>
            <a:xfrm>
              <a:off x="899872" y="5725046"/>
              <a:ext cx="720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직사각형 150"/>
            <p:cNvSpPr/>
            <p:nvPr/>
          </p:nvSpPr>
          <p:spPr>
            <a:xfrm>
              <a:off x="611560" y="566124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152" name="직선 화살표 연결선 151"/>
            <p:cNvCxnSpPr/>
            <p:nvPr/>
          </p:nvCxnSpPr>
          <p:spPr>
            <a:xfrm flipH="1">
              <a:off x="880448" y="5826530"/>
              <a:ext cx="720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직사각형 152"/>
            <p:cNvSpPr/>
            <p:nvPr/>
          </p:nvSpPr>
          <p:spPr>
            <a:xfrm>
              <a:off x="8100392" y="566124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771800" y="5516685"/>
              <a:ext cx="29770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13. </a:t>
              </a:r>
              <a:r>
                <a:rPr lang="ko-KR" altLang="en-US" sz="1000" dirty="0" smtClean="0"/>
                <a:t>글 작성 </a:t>
              </a:r>
              <a:r>
                <a:rPr lang="en-US" altLang="ko-KR" sz="1000" dirty="0" smtClean="0"/>
                <a:t>/ </a:t>
              </a:r>
              <a:r>
                <a:rPr lang="ko-KR" altLang="en-US" sz="1000" dirty="0" err="1" smtClean="0"/>
                <a:t>답글</a:t>
              </a:r>
              <a:r>
                <a:rPr lang="ko-KR" altLang="en-US" sz="1000" dirty="0" smtClean="0"/>
                <a:t> 달기</a:t>
              </a:r>
              <a:r>
                <a:rPr lang="en-US" altLang="ko-KR" sz="1000" dirty="0" smtClean="0"/>
                <a:t>/ </a:t>
              </a:r>
              <a:r>
                <a:rPr lang="ko-KR" altLang="en-US" sz="1000" dirty="0" err="1" smtClean="0"/>
                <a:t>댓글</a:t>
              </a:r>
              <a:r>
                <a:rPr lang="ko-KR" altLang="en-US" sz="1000" dirty="0" smtClean="0"/>
                <a:t> 달기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조회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삭제</a:t>
              </a:r>
              <a:endParaRPr lang="ko-KR" altLang="en-US" sz="10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275856" y="5703059"/>
              <a:ext cx="10855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14. </a:t>
              </a:r>
              <a:r>
                <a:rPr lang="ko-KR" altLang="en-US" sz="1000" dirty="0" smtClean="0"/>
                <a:t>게시판 확인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850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6448251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53506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9.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899592" y="908720"/>
            <a:ext cx="7200800" cy="4824056"/>
            <a:chOff x="899592" y="1197232"/>
            <a:chExt cx="7200800" cy="4824056"/>
          </a:xfrm>
        </p:grpSpPr>
        <p:cxnSp>
          <p:nvCxnSpPr>
            <p:cNvPr id="56" name="직선 화살표 연결선 55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관리자</a:t>
              </a:r>
              <a:endParaRPr lang="en-US" altLang="ko-KR" sz="1000" b="1" dirty="0" smtClean="0"/>
            </a:p>
            <a:p>
              <a:pPr algn="ctr"/>
              <a:r>
                <a:rPr lang="en-US" altLang="ko-KR" sz="1000" b="1" dirty="0" smtClean="0"/>
                <a:t>(</a:t>
              </a:r>
              <a:r>
                <a:rPr lang="ko-KR" altLang="en-US" sz="1000" b="1" dirty="0" smtClean="0"/>
                <a:t>사서</a:t>
              </a:r>
              <a:r>
                <a:rPr lang="en-US" altLang="ko-KR" sz="1000" b="1" dirty="0" smtClean="0"/>
                <a:t>)</a:t>
              </a:r>
              <a:endParaRPr lang="ko-KR" altLang="en-US" sz="1000" b="1" dirty="0" smtClean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로그인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아웃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대출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반납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공지사항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회원관리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3803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통계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도서관</a:t>
              </a:r>
              <a:r>
                <a:rPr lang="ko-KR" altLang="en-US" sz="1000" b="1" dirty="0"/>
                <a:t>리</a:t>
              </a:r>
              <a:endParaRPr lang="ko-KR" altLang="en-US" sz="1000" b="1" dirty="0" smtClean="0"/>
            </a:p>
          </p:txBody>
        </p:sp>
        <p:cxnSp>
          <p:nvCxnSpPr>
            <p:cNvPr id="79" name="직선 연결선 78"/>
            <p:cNvCxnSpPr>
              <a:stCxn id="63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77403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87" name="직선 화살표 연결선 86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직사각형 87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410071" y="1958643"/>
              <a:ext cx="7136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1. </a:t>
              </a:r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  <p:cxnSp>
          <p:nvCxnSpPr>
            <p:cNvPr id="90" name="직선 화살표 연결선 89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331640" y="2205344"/>
              <a:ext cx="9701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2. </a:t>
              </a:r>
              <a:r>
                <a:rPr lang="ko-KR" altLang="en-US" sz="1000" dirty="0" smtClean="0"/>
                <a:t>관리자승</a:t>
              </a:r>
              <a:r>
                <a:rPr lang="ko-KR" altLang="en-US" sz="1000" dirty="0"/>
                <a:t>인</a:t>
              </a:r>
            </a:p>
          </p:txBody>
        </p:sp>
        <p:cxnSp>
          <p:nvCxnSpPr>
            <p:cNvPr id="92" name="직선 화살표 연결선 9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직사각형 9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619672" y="2543571"/>
              <a:ext cx="11496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</a:t>
              </a:r>
              <a:endParaRPr lang="ko-KR" altLang="en-US" sz="10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403648" y="2801406"/>
              <a:ext cx="19255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 승인 및 확인</a:t>
              </a:r>
              <a:endParaRPr lang="ko-KR" altLang="en-US" sz="1000" dirty="0"/>
            </a:p>
          </p:txBody>
        </p:sp>
        <p:cxnSp>
          <p:nvCxnSpPr>
            <p:cNvPr id="96" name="직선 화살표 연결선 95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619672" y="3241838"/>
              <a:ext cx="2335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5. </a:t>
              </a:r>
              <a:r>
                <a:rPr lang="ko-KR" altLang="en-US" sz="1000" dirty="0" smtClean="0"/>
                <a:t>공지사항 작성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수정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조회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삭제</a:t>
              </a:r>
              <a:endParaRPr lang="ko-KR" altLang="en-US" sz="10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979712" y="3521486"/>
              <a:ext cx="1444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6. </a:t>
              </a:r>
              <a:r>
                <a:rPr lang="ko-KR" altLang="en-US" sz="1000" dirty="0" smtClean="0"/>
                <a:t>공지사항 목록 확인</a:t>
              </a:r>
              <a:endParaRPr lang="ko-KR" altLang="en-US" sz="1000" dirty="0"/>
            </a:p>
          </p:txBody>
        </p:sp>
        <p:cxnSp>
          <p:nvCxnSpPr>
            <p:cNvPr id="101" name="직선 화살표 연결선 100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직사각형 102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104" name="직선 화살표 연결선 10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555776" y="4559795"/>
              <a:ext cx="33810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9. </a:t>
              </a:r>
              <a:r>
                <a:rPr lang="ko-KR" altLang="en-US" sz="1000" dirty="0" err="1" smtClean="0"/>
                <a:t>회원레벨별</a:t>
              </a:r>
              <a:r>
                <a:rPr lang="ko-KR" altLang="en-US" sz="1000" dirty="0" smtClean="0"/>
                <a:t> 다수 이용 순으로 조회 및 회원 레벨 조정</a:t>
              </a:r>
              <a:endParaRPr lang="ko-KR" altLang="en-US" sz="1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347864" y="4839443"/>
              <a:ext cx="12586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10. </a:t>
              </a:r>
              <a:r>
                <a:rPr lang="ko-KR" altLang="en-US" sz="1000" dirty="0" smtClean="0"/>
                <a:t>회원 목록 확인</a:t>
              </a:r>
              <a:endParaRPr lang="ko-KR" altLang="en-US" sz="1000" dirty="0"/>
            </a:p>
          </p:txBody>
        </p:sp>
        <p:cxnSp>
          <p:nvCxnSpPr>
            <p:cNvPr id="109" name="직선 화살표 연결선 108"/>
            <p:cNvCxnSpPr/>
            <p:nvPr/>
          </p:nvCxnSpPr>
          <p:spPr>
            <a:xfrm>
              <a:off x="1423072" y="5509502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/>
            <p:cNvSpPr/>
            <p:nvPr/>
          </p:nvSpPr>
          <p:spPr>
            <a:xfrm>
              <a:off x="7596336" y="5445704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113991" y="5301688"/>
              <a:ext cx="26821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11. </a:t>
              </a:r>
              <a:r>
                <a:rPr lang="ko-KR" altLang="en-US" sz="1000" dirty="0" smtClean="0"/>
                <a:t>인기도서 통계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우수회원에게 도서추천</a:t>
              </a:r>
              <a:endParaRPr lang="ko-KR" altLang="en-US" sz="10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707904" y="5580789"/>
              <a:ext cx="12586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12. </a:t>
              </a:r>
              <a:r>
                <a:rPr lang="ko-KR" altLang="en-US" sz="1000" dirty="0" smtClean="0"/>
                <a:t>통계 결과 확인</a:t>
              </a:r>
              <a:endParaRPr lang="ko-KR" altLang="en-US" sz="10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935179" y="3840296"/>
              <a:ext cx="15311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도서 등록 </a:t>
              </a:r>
              <a:r>
                <a:rPr lang="en-US" altLang="ko-KR" sz="900" dirty="0" smtClean="0"/>
                <a:t>/ </a:t>
              </a:r>
              <a:r>
                <a:rPr lang="ko-KR" altLang="en-US" sz="900" dirty="0" smtClean="0"/>
                <a:t>수정</a:t>
              </a:r>
              <a:r>
                <a:rPr lang="en-US" altLang="ko-KR" sz="900" dirty="0" smtClean="0"/>
                <a:t> / </a:t>
              </a:r>
              <a:r>
                <a:rPr lang="ko-KR" altLang="en-US" sz="900" dirty="0" smtClean="0"/>
                <a:t>삭</a:t>
              </a:r>
              <a:r>
                <a:rPr lang="ko-KR" altLang="en-US" sz="900" dirty="0"/>
                <a:t>제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124803" y="4134752"/>
              <a:ext cx="10871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8. </a:t>
              </a:r>
              <a:r>
                <a:rPr lang="ko-KR" altLang="en-US" sz="900" dirty="0" smtClean="0"/>
                <a:t>도서 목록 확인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836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3" name="그림 2" descr="dfd검색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95941"/>
            <a:ext cx="6984776" cy="5011757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  <a:lumOff val="0"/>
              </a:schemeClr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23527" y="107340"/>
            <a:ext cx="489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10. </a:t>
            </a:r>
            <a:r>
              <a:rPr lang="ko-KR" altLang="en-US" b="1" dirty="0" smtClean="0">
                <a:solidFill>
                  <a:srgbClr val="756B5F"/>
                </a:solidFill>
              </a:rPr>
              <a:t>핵심 기능 </a:t>
            </a:r>
            <a:r>
              <a:rPr lang="en-US" altLang="ko-KR" b="1" dirty="0" smtClean="0">
                <a:solidFill>
                  <a:srgbClr val="756B5F"/>
                </a:solidFill>
              </a:rPr>
              <a:t>DFD – </a:t>
            </a:r>
            <a:r>
              <a:rPr lang="ko-KR" altLang="en-US" b="1" dirty="0" smtClean="0">
                <a:solidFill>
                  <a:srgbClr val="756B5F"/>
                </a:solidFill>
              </a:rPr>
              <a:t>도서</a:t>
            </a:r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 smtClean="0">
                <a:solidFill>
                  <a:srgbClr val="756B5F"/>
                </a:solidFill>
              </a:rPr>
              <a:t>검색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76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7" y="107340"/>
            <a:ext cx="450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10. </a:t>
            </a:r>
            <a:r>
              <a:rPr lang="ko-KR" altLang="en-US" b="1" dirty="0" smtClean="0">
                <a:solidFill>
                  <a:srgbClr val="756B5F"/>
                </a:solidFill>
              </a:rPr>
              <a:t>핵심 기능 </a:t>
            </a:r>
            <a:r>
              <a:rPr lang="en-US" altLang="ko-KR" b="1" dirty="0" smtClean="0">
                <a:solidFill>
                  <a:srgbClr val="756B5F"/>
                </a:solidFill>
              </a:rPr>
              <a:t>DFD – </a:t>
            </a:r>
            <a:r>
              <a:rPr lang="ko-KR" altLang="en-US" b="1" dirty="0" smtClean="0">
                <a:solidFill>
                  <a:srgbClr val="756B5F"/>
                </a:solidFill>
              </a:rPr>
              <a:t>도서</a:t>
            </a:r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 smtClean="0">
                <a:solidFill>
                  <a:srgbClr val="756B5F"/>
                </a:solidFill>
              </a:rPr>
              <a:t>검색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5" name="그림 4" descr="dfd반납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908719"/>
            <a:ext cx="3672408" cy="5033123"/>
          </a:xfrm>
          <a:prstGeom prst="rect">
            <a:avLst/>
          </a:prstGeom>
          <a:noFill/>
          <a:ln w="6350">
            <a:solidFill>
              <a:srgbClr val="A5A5A5"/>
            </a:solidFill>
            <a:miter lim="800000"/>
            <a:headEnd/>
            <a:tailEnd/>
          </a:ln>
          <a:effectLst/>
        </p:spPr>
      </p:pic>
      <p:pic>
        <p:nvPicPr>
          <p:cNvPr id="6" name="그림 5" descr="dfd대출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4141226" cy="5033123"/>
          </a:xfrm>
          <a:prstGeom prst="rect">
            <a:avLst/>
          </a:prstGeom>
          <a:noFill/>
          <a:ln w="6350">
            <a:solidFill>
              <a:srgbClr val="A5A5A5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201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</a:t>
            </a:r>
            <a:r>
              <a:rPr lang="en-US" altLang="ko-KR" b="1" dirty="0" smtClean="0">
                <a:solidFill>
                  <a:srgbClr val="756B5F"/>
                </a:solidFill>
              </a:rPr>
              <a:t>DB </a:t>
            </a:r>
            <a:r>
              <a:rPr lang="ko-KR" altLang="en-US" b="1" dirty="0" smtClean="0">
                <a:solidFill>
                  <a:srgbClr val="756B5F"/>
                </a:solidFill>
              </a:rPr>
              <a:t>설계 </a:t>
            </a:r>
            <a:r>
              <a:rPr lang="en-US" altLang="ko-KR" b="1" dirty="0" smtClean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44000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5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88" y="274638"/>
            <a:ext cx="2530475" cy="77787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 smtClean="0">
                <a:solidFill>
                  <a:srgbClr val="756B5F"/>
                </a:solidFill>
              </a:rPr>
              <a:t>INDEX</a:t>
            </a:r>
            <a:endParaRPr lang="ko-KR" altLang="en-US" sz="3200" b="1" dirty="0" smtClean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230013"/>
            <a:ext cx="5904012" cy="6511355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816994" y="230014"/>
            <a:ext cx="5796062" cy="6511353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계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획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작업분할 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구조도 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(WBS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업무분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장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작업일정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7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100" b="1" dirty="0" err="1" smtClean="0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 다이어그램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100" b="1" dirty="0" err="1" smtClean="0">
                <a:solidFill>
                  <a:schemeClr val="bg1"/>
                </a:solidFill>
                <a:latin typeface="+mn-ea"/>
              </a:rPr>
              <a:t>Usecase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8. 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클래스 다이어그램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(Class Diagram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9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순차다이어그램 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10. 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주요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 DFD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11. 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(ERD)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기능정의 및 설계 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13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. Project Explorer</a:t>
            </a:r>
          </a:p>
          <a:p>
            <a:pPr indent="-285750"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14. UI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시연 및 핵심코드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15.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차후 개발 내용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16.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후기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7" y="107340"/>
            <a:ext cx="864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12.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 및 설계 </a:t>
            </a:r>
            <a:r>
              <a:rPr lang="en-US" altLang="ko-KR" dirty="0" smtClean="0">
                <a:solidFill>
                  <a:srgbClr val="FF0000"/>
                </a:solidFill>
              </a:rPr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아래의 글씨가 잘 안 보일 경우 비회원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관리자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회원 분할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692696"/>
            <a:ext cx="8496945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947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700808"/>
            <a:ext cx="8259287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23528" y="116632"/>
            <a:ext cx="3789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12.  </a:t>
            </a:r>
            <a:r>
              <a:rPr lang="ko-KR" altLang="en-US" b="1" dirty="0">
                <a:solidFill>
                  <a:srgbClr val="756B5F"/>
                </a:solidFill>
              </a:rPr>
              <a:t>기능정의 및 </a:t>
            </a:r>
            <a:r>
              <a:rPr lang="ko-KR" altLang="en-US" b="1" dirty="0" smtClean="0">
                <a:solidFill>
                  <a:srgbClr val="756B5F"/>
                </a:solidFill>
              </a:rPr>
              <a:t>설계 </a:t>
            </a:r>
            <a:r>
              <a:rPr lang="en-US" altLang="ko-KR" b="1" dirty="0" smtClean="0">
                <a:solidFill>
                  <a:srgbClr val="756B5F"/>
                </a:solidFill>
              </a:rPr>
              <a:t>(</a:t>
            </a:r>
            <a:r>
              <a:rPr lang="ko-KR" altLang="en-US" b="1" dirty="0" err="1" smtClean="0">
                <a:solidFill>
                  <a:srgbClr val="756B5F"/>
                </a:solidFill>
              </a:rPr>
              <a:t>비회원측</a:t>
            </a:r>
            <a:r>
              <a:rPr lang="en-US" altLang="ko-KR" b="1" dirty="0" smtClean="0">
                <a:solidFill>
                  <a:srgbClr val="756B5F"/>
                </a:solidFill>
              </a:rPr>
              <a:t>)</a:t>
            </a:r>
            <a:r>
              <a:rPr lang="ko-KR" altLang="en-US" b="1" dirty="0" smtClean="0">
                <a:solidFill>
                  <a:srgbClr val="756B5F"/>
                </a:solidFill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8707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59" y="1628800"/>
            <a:ext cx="8232057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23528" y="116632"/>
            <a:ext cx="370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12.  </a:t>
            </a:r>
            <a:r>
              <a:rPr lang="ko-KR" altLang="en-US" b="1" dirty="0">
                <a:solidFill>
                  <a:srgbClr val="756B5F"/>
                </a:solidFill>
              </a:rPr>
              <a:t>기능정의 및 </a:t>
            </a:r>
            <a:r>
              <a:rPr lang="ko-KR" altLang="en-US" b="1" dirty="0" smtClean="0">
                <a:solidFill>
                  <a:srgbClr val="756B5F"/>
                </a:solidFill>
              </a:rPr>
              <a:t>설계 </a:t>
            </a:r>
            <a:r>
              <a:rPr lang="en-US" altLang="ko-KR" b="1" dirty="0" smtClean="0">
                <a:solidFill>
                  <a:srgbClr val="756B5F"/>
                </a:solidFill>
              </a:rPr>
              <a:t>(</a:t>
            </a:r>
            <a:r>
              <a:rPr lang="ko-KR" altLang="en-US" b="1" dirty="0" err="1" smtClean="0">
                <a:solidFill>
                  <a:srgbClr val="756B5F"/>
                </a:solidFill>
              </a:rPr>
              <a:t>관리자측</a:t>
            </a:r>
            <a:r>
              <a:rPr lang="en-US" altLang="ko-KR" b="1" dirty="0" smtClean="0">
                <a:solidFill>
                  <a:srgbClr val="756B5F"/>
                </a:solidFill>
              </a:rPr>
              <a:t>)</a:t>
            </a:r>
            <a:r>
              <a:rPr lang="ko-KR" altLang="en-US" b="1" dirty="0" smtClean="0">
                <a:solidFill>
                  <a:srgbClr val="756B5F"/>
                </a:solidFill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720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3528" y="116632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12.  </a:t>
            </a:r>
            <a:r>
              <a:rPr lang="ko-KR" altLang="en-US" b="1" dirty="0">
                <a:solidFill>
                  <a:srgbClr val="756B5F"/>
                </a:solidFill>
              </a:rPr>
              <a:t>기능정의 및 </a:t>
            </a:r>
            <a:r>
              <a:rPr lang="ko-KR" altLang="en-US" b="1" dirty="0" smtClean="0">
                <a:solidFill>
                  <a:srgbClr val="756B5F"/>
                </a:solidFill>
              </a:rPr>
              <a:t>설계 </a:t>
            </a:r>
            <a:r>
              <a:rPr lang="en-US" altLang="ko-KR" b="1" dirty="0" smtClean="0">
                <a:solidFill>
                  <a:srgbClr val="756B5F"/>
                </a:solidFill>
              </a:rPr>
              <a:t>(</a:t>
            </a:r>
            <a:r>
              <a:rPr lang="ko-KR" altLang="en-US" b="1" dirty="0" err="1" smtClean="0">
                <a:solidFill>
                  <a:srgbClr val="756B5F"/>
                </a:solidFill>
              </a:rPr>
              <a:t>회원측</a:t>
            </a:r>
            <a:r>
              <a:rPr lang="en-US" altLang="ko-KR" b="1" dirty="0" smtClean="0">
                <a:solidFill>
                  <a:srgbClr val="756B5F"/>
                </a:solidFill>
              </a:rPr>
              <a:t>)</a:t>
            </a:r>
            <a:r>
              <a:rPr lang="ko-KR" altLang="en-US" b="1" dirty="0" smtClean="0">
                <a:solidFill>
                  <a:srgbClr val="756B5F"/>
                </a:solidFill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269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13. </a:t>
            </a:r>
            <a:r>
              <a:rPr lang="en-US" altLang="ko-KR" b="1" dirty="0" smtClean="0">
                <a:solidFill>
                  <a:srgbClr val="756B5F"/>
                </a:solidFill>
              </a:rPr>
              <a:t>Project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8623762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03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story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70764" cy="68580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14.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 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6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55" y="692696"/>
            <a:ext cx="8743090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14. </a:t>
            </a:r>
            <a:r>
              <a:rPr lang="ko-KR" altLang="en-US" b="1" dirty="0" smtClean="0">
                <a:solidFill>
                  <a:srgbClr val="756B5F"/>
                </a:solidFill>
              </a:rPr>
              <a:t>핵심 코드 및 시연 화</a:t>
            </a:r>
            <a:r>
              <a:rPr lang="ko-KR" altLang="en-US" b="1" dirty="0">
                <a:solidFill>
                  <a:srgbClr val="756B5F"/>
                </a:solidFill>
              </a:rPr>
              <a:t>면</a:t>
            </a:r>
          </a:p>
        </p:txBody>
      </p:sp>
    </p:spTree>
    <p:extLst>
      <p:ext uri="{BB962C8B-B14F-4D97-AF65-F5344CB8AC3E}">
        <p14:creationId xmlns:p14="http://schemas.microsoft.com/office/powerpoint/2010/main" val="60359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795338"/>
            <a:ext cx="7591425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14. </a:t>
            </a:r>
            <a:r>
              <a:rPr lang="ko-KR" altLang="en-US" b="1" dirty="0" smtClean="0">
                <a:solidFill>
                  <a:srgbClr val="756B5F"/>
                </a:solidFill>
              </a:rPr>
              <a:t>핵심 코드 및 시연 화</a:t>
            </a:r>
            <a:r>
              <a:rPr lang="ko-KR" altLang="en-US" b="1" dirty="0">
                <a:solidFill>
                  <a:srgbClr val="756B5F"/>
                </a:solidFill>
              </a:rPr>
              <a:t>면</a:t>
            </a:r>
          </a:p>
        </p:txBody>
      </p:sp>
    </p:spTree>
    <p:extLst>
      <p:ext uri="{BB962C8B-B14F-4D97-AF65-F5344CB8AC3E}">
        <p14:creationId xmlns:p14="http://schemas.microsoft.com/office/powerpoint/2010/main" val="114881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15. </a:t>
            </a:r>
            <a:r>
              <a:rPr lang="ko-KR" altLang="en-US" b="1" dirty="0" smtClean="0">
                <a:solidFill>
                  <a:srgbClr val="756B5F"/>
                </a:solidFill>
              </a:rPr>
              <a:t>차후 개발 내용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9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16. </a:t>
            </a:r>
            <a:r>
              <a:rPr lang="ko-KR" altLang="en-US" b="1" dirty="0" smtClean="0">
                <a:solidFill>
                  <a:srgbClr val="756B5F"/>
                </a:solidFill>
              </a:rPr>
              <a:t>후기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4" name="L 도형 3"/>
          <p:cNvSpPr/>
          <p:nvPr/>
        </p:nvSpPr>
        <p:spPr>
          <a:xfrm>
            <a:off x="437580" y="1185868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L 도형 4"/>
          <p:cNvSpPr/>
          <p:nvPr/>
        </p:nvSpPr>
        <p:spPr>
          <a:xfrm>
            <a:off x="437580" y="3202092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L 도형 5"/>
          <p:cNvSpPr/>
          <p:nvPr/>
        </p:nvSpPr>
        <p:spPr>
          <a:xfrm>
            <a:off x="422341" y="4210204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L 도형 6"/>
          <p:cNvSpPr/>
          <p:nvPr/>
        </p:nvSpPr>
        <p:spPr>
          <a:xfrm>
            <a:off x="430744" y="2200444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513" y="3197953"/>
            <a:ext cx="1049142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</a:rPr>
              <a:t>유아무개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7580" y="1182100"/>
            <a:ext cx="1038076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</a:rPr>
              <a:t>김아무개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512" y="2189841"/>
            <a:ext cx="104914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</a:rPr>
              <a:t>박아무개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2341" y="4206065"/>
            <a:ext cx="1053314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</a:rPr>
              <a:t>정아무개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12" name="L 도형 11"/>
          <p:cNvSpPr/>
          <p:nvPr/>
        </p:nvSpPr>
        <p:spPr>
          <a:xfrm>
            <a:off x="422341" y="5290324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2341" y="5293805"/>
            <a:ext cx="1053314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</a:rPr>
              <a:t>이아무개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3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7" y="780956"/>
            <a:ext cx="8428759" cy="1080000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본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시스템은 도서관 웹 페이지와 도서관 관리 시스템을 통합하여 하나의 프로그램으로 이용 및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관리할 수 있는 </a:t>
            </a:r>
            <a:r>
              <a:rPr lang="ko-KR" altLang="en-US" sz="2000" dirty="0" err="1" smtClean="0">
                <a:solidFill>
                  <a:srgbClr val="464646"/>
                </a:solidFill>
                <a:latin typeface="+mn-ea"/>
              </a:rPr>
              <a:t>통합형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도서관 관리 시스템이다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2032387"/>
            <a:ext cx="84287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+mn-ea"/>
              </a:rPr>
              <a:t>이용자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모든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이용자는 등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급에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따라 관리되며 최소 검색기능부터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최대 도서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대출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도서 및 자리 예약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도서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신청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회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게시판 이용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도서추천하기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이용할 수 있다</a:t>
            </a:r>
            <a:endParaRPr lang="ko-KR" altLang="en-US" sz="2000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관리자</a:t>
            </a:r>
            <a:endParaRPr lang="en-US" altLang="ko-KR" sz="20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최고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관리자를 기본으로 두고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최고 관리자를 통해서 관리자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계정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등록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삭제 </a:t>
            </a:r>
            <a:endParaRPr lang="en-US" altLang="ko-KR" sz="2000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관리자는 회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관리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도서등록 및 삭제 등의 관리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공지사항 및 회원게시판 관리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이용할 수 있다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.</a:t>
            </a:r>
            <a:endParaRPr lang="en-US" altLang="ko-KR" sz="2000" dirty="0">
              <a:solidFill>
                <a:srgbClr val="46464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8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2636912"/>
            <a:ext cx="3672408" cy="735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68" y="2426112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3548734"/>
            <a:ext cx="792088" cy="672354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 smtClean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6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4725384"/>
            <a:ext cx="9144000" cy="21600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7" y="737409"/>
            <a:ext cx="84287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20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도서분류는 한국십진분류법에 따른다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00808"/>
            <a:ext cx="4104456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1" y="5232102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 smtClean="0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 smtClean="0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 smtClean="0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 smtClean="0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 smtClean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66995"/>
            <a:ext cx="4729449" cy="2867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833182"/>
            <a:ext cx="4320480" cy="2892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5" y="980728"/>
            <a:ext cx="7345363" cy="43180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OS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10 Home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5" y="1545878"/>
            <a:ext cx="7345363" cy="43180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WAS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Tomcat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9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.0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2112615"/>
            <a:ext cx="7346950" cy="43180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DBMS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11g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677765"/>
            <a:ext cx="7345362" cy="433388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Platform 8,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3811240"/>
            <a:ext cx="7345362" cy="43180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WEB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JavaScript, jQuery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88" y="3244503"/>
            <a:ext cx="7345363" cy="43180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Framework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dirty="0" smtClean="0">
                  <a:solidFill>
                    <a:srgbClr val="3F3F48"/>
                  </a:solidFill>
                  <a:latin typeface="+mn-ea"/>
                </a:rPr>
                <a:t>전자</a:t>
              </a:r>
              <a:r>
                <a:rPr lang="ko-KR" altLang="en-US" sz="1200" dirty="0" smtClean="0">
                  <a:solidFill>
                    <a:srgbClr val="3F3F48"/>
                  </a:solidFill>
                  <a:latin typeface="+mn-ea"/>
                </a:rPr>
                <a:t>정부 표준 프레임워크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(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Spring framework), </a:t>
              </a:r>
              <a:r>
                <a:rPr kumimoji="0" lang="en-US" altLang="ko-KR" sz="1200" dirty="0" err="1" smtClean="0">
                  <a:solidFill>
                    <a:srgbClr val="3F3F48"/>
                  </a:solidFill>
                  <a:latin typeface="+mn-ea"/>
                </a:rPr>
                <a:t>Mybatis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framework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4943130"/>
            <a:ext cx="7364412" cy="718117"/>
            <a:chOff x="827088" y="5229200"/>
            <a:chExt cx="7364600" cy="431946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0"/>
              <a:ext cx="6119968" cy="4319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JavaScript jquery-3.4.1,   jquery-ui-1.11.4,   jquery-easyui-1.4.5,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0"/>
              <a:ext cx="1081115" cy="431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Source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4376390"/>
            <a:ext cx="7345362" cy="433388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Tool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Spring tool suite 3.9.7, </a:t>
              </a:r>
              <a:r>
                <a:rPr kumimoji="0" lang="en-US" altLang="ko-KR" sz="1200" dirty="0" err="1" smtClean="0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(E-R 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Modeling Tool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53506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2.  </a:t>
            </a:r>
            <a:r>
              <a:rPr lang="ko-KR" altLang="en-US" b="1" dirty="0" smtClean="0">
                <a:solidFill>
                  <a:srgbClr val="756B5F"/>
                </a:solidFill>
              </a:rPr>
              <a:t>개발환경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5" y="153506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89504" y="843573"/>
            <a:ext cx="670528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026213" y="2103749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</a:t>
            </a:r>
            <a:r>
              <a:rPr lang="ko-KR" altLang="en-US" sz="1000" b="1" dirty="0" smtClean="0"/>
              <a:t>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60432" y="2123658"/>
            <a:ext cx="576000" cy="324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36136" y="2954348"/>
            <a:ext cx="396064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9180" y="3020494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00859" y="298742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나의서재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851920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380352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58665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810481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600" y="4440279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99088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예약현황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35936" y="442290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일반검색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84208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7296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43608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78763" y="444635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대출현황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16467" y="445086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신청현황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67984" y="4428556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239037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52200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84168" y="564958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75441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신청작</a:t>
            </a:r>
            <a:r>
              <a:rPr lang="ko-KR" altLang="en-US" sz="1000" b="1" dirty="0">
                <a:solidFill>
                  <a:schemeClr val="tx1"/>
                </a:solidFill>
              </a:rPr>
              <a:t>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43369" y="445914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308344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40352" y="445086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636357" y="5649581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28119" y="566130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한줄평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380454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1167573"/>
            <a:ext cx="24744" cy="21288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127655" y="3744135"/>
            <a:ext cx="921166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560228" y="3793446"/>
            <a:ext cx="932333" cy="3944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275325" y="1981605"/>
            <a:ext cx="592745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2"/>
            <a:endCxn id="16" idx="0"/>
          </p:cNvCxnSpPr>
          <p:nvPr/>
        </p:nvCxnSpPr>
        <p:spPr>
          <a:xfrm rot="16200000" flipH="1">
            <a:off x="5063140" y="-321178"/>
            <a:ext cx="526599" cy="6024452"/>
          </a:xfrm>
          <a:prstGeom prst="bentConnector3">
            <a:avLst>
              <a:gd name="adj1" fmla="val 56202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5" idx="2"/>
            <a:endCxn id="32" idx="0"/>
          </p:cNvCxnSpPr>
          <p:nvPr/>
        </p:nvCxnSpPr>
        <p:spPr>
          <a:xfrm rot="16200000" flipH="1">
            <a:off x="7441463" y="3577236"/>
            <a:ext cx="1000794" cy="76301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6807012" y="3706778"/>
            <a:ext cx="1001770" cy="5049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2" idx="2"/>
            <a:endCxn id="35" idx="0"/>
          </p:cNvCxnSpPr>
          <p:nvPr/>
        </p:nvCxnSpPr>
        <p:spPr>
          <a:xfrm rot="5400000">
            <a:off x="7726644" y="5052855"/>
            <a:ext cx="686439" cy="5070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2" idx="2"/>
            <a:endCxn id="36" idx="0"/>
          </p:cNvCxnSpPr>
          <p:nvPr/>
        </p:nvCxnSpPr>
        <p:spPr>
          <a:xfrm rot="16200000" flipH="1">
            <a:off x="8066663" y="5219848"/>
            <a:ext cx="698162" cy="1847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5400000" flipH="1" flipV="1">
            <a:off x="7023463" y="3923229"/>
            <a:ext cx="1001770" cy="720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5" idx="2"/>
            <a:endCxn id="34" idx="0"/>
          </p:cNvCxnSpPr>
          <p:nvPr/>
        </p:nvCxnSpPr>
        <p:spPr>
          <a:xfrm rot="16200000" flipH="1">
            <a:off x="7244095" y="3774605"/>
            <a:ext cx="992514" cy="3600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5455532" y="3636984"/>
            <a:ext cx="987312" cy="6300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4810215" y="3638615"/>
            <a:ext cx="1004220" cy="64368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5232299" y="3860217"/>
            <a:ext cx="1001770" cy="1980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5024493" y="3852893"/>
            <a:ext cx="1004220" cy="21513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3654848" y="3835420"/>
            <a:ext cx="97020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3441648" y="3832636"/>
            <a:ext cx="96456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308943" y="3763337"/>
            <a:ext cx="959441" cy="4156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892345" y="3757839"/>
            <a:ext cx="954933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21" idx="2"/>
            <a:endCxn id="30" idx="0"/>
          </p:cNvCxnSpPr>
          <p:nvPr/>
        </p:nvCxnSpPr>
        <p:spPr>
          <a:xfrm rot="5400000">
            <a:off x="5914228" y="5299600"/>
            <a:ext cx="699920" cy="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6414626" y="-210148"/>
            <a:ext cx="419204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207472" y="811196"/>
            <a:ext cx="399295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V="1">
            <a:off x="2580859" y="2724121"/>
            <a:ext cx="1" cy="26330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0"/>
          </p:cNvCxnSpPr>
          <p:nvPr/>
        </p:nvCxnSpPr>
        <p:spPr>
          <a:xfrm flipV="1">
            <a:off x="4031920" y="2724121"/>
            <a:ext cx="0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5634168" y="2724121"/>
            <a:ext cx="1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7560352" y="2724121"/>
            <a:ext cx="1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0"/>
            <a:endCxn id="13" idx="2"/>
          </p:cNvCxnSpPr>
          <p:nvPr/>
        </p:nvCxnSpPr>
        <p:spPr>
          <a:xfrm flipV="1">
            <a:off x="2579088" y="3491421"/>
            <a:ext cx="1771" cy="965406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5400000">
            <a:off x="352498" y="3963596"/>
            <a:ext cx="915785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11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5" y="153506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9912" y="843573"/>
            <a:ext cx="792128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496" y="2103749"/>
            <a:ext cx="576000" cy="324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이용</a:t>
            </a:r>
            <a:r>
              <a:rPr lang="ko-KR" altLang="en-US" sz="1000" b="1" dirty="0"/>
              <a:t>자</a:t>
            </a:r>
            <a:endParaRPr lang="ko-KR" altLang="en-US" sz="10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588224" y="2123658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44248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0" y="3020494"/>
            <a:ext cx="430821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29840" y="298742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</a:t>
            </a:r>
            <a:r>
              <a:rPr lang="ko-KR" altLang="en-US" sz="1000" b="1" dirty="0"/>
              <a:t>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644008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72440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63928" y="295229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대출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반</a:t>
            </a:r>
            <a:r>
              <a:rPr lang="ko-KR" altLang="en-US" sz="1000" b="1" dirty="0"/>
              <a:t>납</a:t>
            </a:r>
            <a:endParaRPr lang="ko-KR" altLang="en-US" sz="10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5818593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9632" y="4440279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28069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강</a:t>
            </a:r>
            <a:r>
              <a:rPr lang="ko-KR" altLang="en-US" sz="1000" b="1" dirty="0">
                <a:solidFill>
                  <a:schemeClr val="tx1"/>
                </a:solidFill>
              </a:rPr>
              <a:t>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28024" y="442290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92320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5328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07744" y="444635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검</a:t>
            </a:r>
            <a:r>
              <a:rPr lang="ko-KR" altLang="en-US" sz="1000" b="1" dirty="0">
                <a:solidFill>
                  <a:schemeClr val="tx1"/>
                </a:solidFill>
              </a:rPr>
              <a:t>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45447" y="4450862"/>
            <a:ext cx="444795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레벨별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</a:t>
            </a:r>
            <a:r>
              <a:rPr lang="ko-KR" altLang="en-US" sz="1000" b="1" dirty="0">
                <a:solidFill>
                  <a:schemeClr val="tx1"/>
                </a:solidFill>
              </a:rPr>
              <a:t>록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60072" y="4428556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247149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60312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56376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389279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도서추</a:t>
            </a:r>
            <a:r>
              <a:rPr lang="ko-KR" altLang="en-US" sz="1000" b="1" dirty="0">
                <a:solidFill>
                  <a:schemeClr val="tx1"/>
                </a:solidFill>
              </a:rPr>
              <a:t>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380454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1167573"/>
            <a:ext cx="35952" cy="21288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270567" y="3889256"/>
            <a:ext cx="921166" cy="19164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495409" y="3856055"/>
            <a:ext cx="915785" cy="25266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3565180" y="-290550"/>
            <a:ext cx="572836" cy="6049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7360987" y="1962895"/>
            <a:ext cx="506690" cy="1476216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7743523" y="3851201"/>
            <a:ext cx="1001770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7959975" y="3850813"/>
            <a:ext cx="1001770" cy="21683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6454628" y="3627968"/>
            <a:ext cx="987312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5809311" y="3647631"/>
            <a:ext cx="1004220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6231395" y="3851201"/>
            <a:ext cx="1001770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023589" y="3861909"/>
            <a:ext cx="1004220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4446936" y="3835420"/>
            <a:ext cx="97020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233736" y="3832636"/>
            <a:ext cx="96456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259122" y="3742138"/>
            <a:ext cx="959441" cy="45800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821326" y="3757839"/>
            <a:ext cx="954933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478522" y="725956"/>
            <a:ext cx="419204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212113" y="-184163"/>
            <a:ext cx="399295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997606" y="566130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도서수정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29694" y="566124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995936" y="443711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3816675" y="5300373"/>
            <a:ext cx="720192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4241689" y="5293243"/>
            <a:ext cx="734340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4010590" y="3623694"/>
            <a:ext cx="978764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2026252" y="3973239"/>
            <a:ext cx="965406" cy="177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2509840" y="2734076"/>
            <a:ext cx="1" cy="25334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3743928" y="2734076"/>
            <a:ext cx="0" cy="21821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4824008" y="2734076"/>
            <a:ext cx="0" cy="22027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6624248" y="2734076"/>
            <a:ext cx="1" cy="22027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65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3" name="그룹 8"/>
          <p:cNvGrpSpPr>
            <a:grpSpLocks/>
          </p:cNvGrpSpPr>
          <p:nvPr/>
        </p:nvGrpSpPr>
        <p:grpSpPr bwMode="auto">
          <a:xfrm>
            <a:off x="682377" y="548680"/>
            <a:ext cx="3421062" cy="3024337"/>
            <a:chOff x="683568" y="908719"/>
            <a:chExt cx="3420000" cy="3023144"/>
          </a:xfrm>
        </p:grpSpPr>
        <p:sp>
          <p:nvSpPr>
            <p:cNvPr id="4" name="직사각형 3"/>
            <p:cNvSpPr/>
            <p:nvPr/>
          </p:nvSpPr>
          <p:spPr>
            <a:xfrm>
              <a:off x="683568" y="908719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/>
                <a:t>윤</a:t>
              </a:r>
              <a:r>
                <a:rPr lang="ko-KR" altLang="en-US" sz="1400" b="1" dirty="0" err="1" smtClean="0"/>
                <a:t>무개</a:t>
              </a:r>
              <a:endParaRPr lang="ko-KR" altLang="en-US" sz="1400" b="1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83568" y="1340350"/>
              <a:ext cx="3420000" cy="2591513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91914" y="980729"/>
            <a:ext cx="3348038" cy="26161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</a:t>
            </a:r>
            <a:r>
              <a:rPr lang="ko-KR" altLang="en-US" sz="1100" b="1" dirty="0" smtClean="0">
                <a:latin typeface="+mn-ea"/>
              </a:rPr>
              <a:t>소프트웨어 설계</a:t>
            </a:r>
            <a:endParaRPr lang="en-US" altLang="ko-KR" sz="11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 smtClean="0">
                <a:latin typeface="+mn-ea"/>
              </a:rPr>
              <a:t>프로젝트 전반적 설계</a:t>
            </a:r>
            <a:r>
              <a:rPr lang="en-US" altLang="ko-KR" sz="1100" dirty="0" smtClean="0">
                <a:latin typeface="+mn-ea"/>
              </a:rPr>
              <a:t>, e-r diagram</a:t>
            </a:r>
            <a:endParaRPr lang="en-US" altLang="ko-KR" sz="1100" b="1" dirty="0" smtClean="0">
              <a:latin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dirty="0" smtClean="0">
                <a:latin typeface="+mn-ea"/>
                <a:ea typeface="+mn-ea"/>
              </a:rPr>
              <a:t>■ 회원관리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사용자측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  - </a:t>
            </a:r>
            <a:r>
              <a:rPr lang="ko-KR" altLang="en-US" sz="1000" dirty="0" smtClean="0">
                <a:latin typeface="+mn-ea"/>
              </a:rPr>
              <a:t>로그인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ko-KR" altLang="en-US" sz="1000" dirty="0" smtClean="0">
                <a:latin typeface="+mn-ea"/>
              </a:rPr>
              <a:t>로그아웃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회원가입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회원탈퇴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내서재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대출현황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예약현황</a:t>
            </a:r>
            <a:r>
              <a:rPr lang="en-US" altLang="ko-KR" sz="1000" dirty="0" smtClean="0">
                <a:latin typeface="+mn-ea"/>
              </a:rPr>
              <a:t>)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자유게시판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사용자</a:t>
            </a:r>
            <a:r>
              <a:rPr lang="en-US" altLang="ko-KR" sz="1000" b="1" dirty="0" smtClean="0">
                <a:latin typeface="+mn-ea"/>
              </a:rPr>
              <a:t>, </a:t>
            </a:r>
            <a:r>
              <a:rPr lang="ko-KR" altLang="en-US" sz="1000" b="1" dirty="0" smtClean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latin typeface="+mn-ea"/>
              </a:rPr>
              <a:t>  - </a:t>
            </a:r>
            <a:r>
              <a:rPr lang="ko-KR" altLang="en-US" sz="1000" dirty="0" smtClean="0">
                <a:latin typeface="+mn-ea"/>
              </a:rPr>
              <a:t>답변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페이징</a:t>
            </a:r>
            <a:endParaRPr lang="en-US" altLang="ko-KR" sz="1000" dirty="0" smtClean="0">
              <a:latin typeface="+mn-ea"/>
            </a:endParaRPr>
          </a:p>
          <a:p>
            <a:pPr>
              <a:defRPr/>
            </a:pPr>
            <a:endParaRPr lang="en-US" altLang="ko-KR" sz="1000" dirty="0" smtClean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ko-KR" altLang="en-US" sz="1000" b="1" dirty="0" smtClean="0">
                <a:latin typeface="+mn-ea"/>
              </a:rPr>
              <a:t>관리자 등록 삭제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ko-KR" altLang="en-US" sz="1000" b="1" dirty="0" smtClean="0">
                <a:latin typeface="+mn-ea"/>
              </a:rPr>
              <a:t>회원강등</a:t>
            </a:r>
            <a:r>
              <a:rPr lang="en-US" altLang="ko-KR" sz="1000" b="1" dirty="0" smtClean="0">
                <a:latin typeface="+mn-ea"/>
              </a:rPr>
              <a:t>, </a:t>
            </a:r>
            <a:r>
              <a:rPr lang="ko-KR" altLang="en-US" sz="1000" b="1" dirty="0" err="1" smtClean="0">
                <a:latin typeface="+mn-ea"/>
              </a:rPr>
              <a:t>레벨별</a:t>
            </a:r>
            <a:r>
              <a:rPr lang="ko-KR" altLang="en-US" sz="1000" b="1" dirty="0" smtClean="0">
                <a:latin typeface="+mn-ea"/>
              </a:rPr>
              <a:t> 전체목록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err="1" smtClean="0">
                <a:latin typeface="+mn-ea"/>
              </a:rPr>
              <a:t>관리자측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공지사항 게시판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관리자기능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 smtClean="0">
              <a:latin typeface="+mn-ea"/>
            </a:endParaRPr>
          </a:p>
        </p:txBody>
      </p:sp>
      <p:grpSp>
        <p:nvGrpSpPr>
          <p:cNvPr id="7" name="그룹 4"/>
          <p:cNvGrpSpPr>
            <a:grpSpLocks/>
          </p:cNvGrpSpPr>
          <p:nvPr/>
        </p:nvGrpSpPr>
        <p:grpSpPr bwMode="auto">
          <a:xfrm>
            <a:off x="4572967" y="548681"/>
            <a:ext cx="3419475" cy="3024336"/>
            <a:chOff x="683568" y="908720"/>
            <a:chExt cx="3420000" cy="3023144"/>
          </a:xfrm>
        </p:grpSpPr>
        <p:sp>
          <p:nvSpPr>
            <p:cNvPr id="8" name="직사각형 7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아무개</a:t>
              </a:r>
              <a:endParaRPr lang="ko-KR" altLang="en-US" sz="1400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83568" y="1340349"/>
              <a:ext cx="3420000" cy="2591515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680917" y="980481"/>
            <a:ext cx="3419475" cy="25391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소프트웨어 설계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>
                <a:latin typeface="+mn-ea"/>
              </a:rPr>
              <a:t>프로젝트 전반적 설계</a:t>
            </a:r>
            <a:r>
              <a:rPr lang="en-US" altLang="ko-KR" sz="1100" dirty="0">
                <a:latin typeface="+mn-ea"/>
              </a:rPr>
              <a:t>, </a:t>
            </a:r>
            <a:r>
              <a:rPr lang="en-US" altLang="ko-KR" sz="1100" dirty="0" smtClean="0">
                <a:latin typeface="+mn-ea"/>
              </a:rPr>
              <a:t>UML</a:t>
            </a:r>
          </a:p>
          <a:p>
            <a:pPr>
              <a:defRPr/>
            </a:pPr>
            <a:endParaRPr lang="en-US" altLang="ko-KR" sz="1100" b="1" dirty="0" smtClean="0">
              <a:latin typeface="+mn-ea"/>
            </a:endParaRPr>
          </a:p>
          <a:p>
            <a:pPr>
              <a:defRPr/>
            </a:pPr>
            <a:r>
              <a:rPr lang="ko-KR" altLang="en-US" sz="1100" b="1" dirty="0" smtClean="0">
                <a:latin typeface="+mn-ea"/>
              </a:rPr>
              <a:t>■ 메인 페이지</a:t>
            </a:r>
            <a:r>
              <a:rPr lang="en-US" altLang="ko-KR" sz="1100" b="1" dirty="0" smtClean="0">
                <a:latin typeface="+mn-ea"/>
              </a:rPr>
              <a:t>(header, footer </a:t>
            </a:r>
            <a:r>
              <a:rPr lang="ko-KR" altLang="en-US" sz="1100" b="1" dirty="0" smtClean="0">
                <a:latin typeface="+mn-ea"/>
              </a:rPr>
              <a:t>포함</a:t>
            </a:r>
            <a:r>
              <a:rPr lang="en-US" altLang="ko-KR" sz="1100" b="1" dirty="0" smtClean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100" dirty="0" smtClean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-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남산도서관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한국외대도서관</a:t>
            </a:r>
            <a:r>
              <a:rPr lang="en-US" altLang="ko-KR" sz="1100" dirty="0" smtClean="0">
                <a:latin typeface="+mn-ea"/>
              </a:rPr>
              <a:t>, KOLAS </a:t>
            </a:r>
            <a:r>
              <a:rPr lang="ko-KR" altLang="en-US" sz="1100" dirty="0" smtClean="0">
                <a:latin typeface="+mn-ea"/>
              </a:rPr>
              <a:t>벤치마킹</a:t>
            </a:r>
            <a:endParaRPr lang="en-US" altLang="ko-KR" sz="1100" dirty="0" smtClean="0">
              <a:latin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dirty="0" smtClean="0">
                <a:latin typeface="+mn-ea"/>
                <a:ea typeface="+mn-ea"/>
              </a:rPr>
              <a:t>■ 도서신청 게시판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사용자기능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</a:p>
          <a:p>
            <a:pPr>
              <a:defRPr/>
            </a:pPr>
            <a:r>
              <a:rPr lang="en-US" altLang="ko-KR" sz="1000" dirty="0" smtClean="0">
                <a:latin typeface="+mn-ea"/>
                <a:ea typeface="+mn-ea"/>
              </a:rPr>
              <a:t>  </a:t>
            </a:r>
            <a:r>
              <a:rPr lang="en-US" altLang="ko-KR" sz="1000" dirty="0">
                <a:latin typeface="+mn-ea"/>
                <a:ea typeface="+mn-ea"/>
              </a:rPr>
              <a:t>-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도서이미지파일업로드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답변달기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댓글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페이징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  <a:ea typeface="+mn-ea"/>
              </a:rPr>
              <a:t>■ </a:t>
            </a:r>
            <a:r>
              <a:rPr lang="ko-KR" altLang="en-US" sz="1100" b="1" dirty="0" smtClean="0">
                <a:latin typeface="+mn-ea"/>
              </a:rPr>
              <a:t>도서검색</a:t>
            </a: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사용자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관리자 양측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en-US" altLang="ko-KR" sz="1100" b="1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도서관리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관리자기능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-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도서등록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도서수정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도서삭제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파일업로드</a:t>
            </a:r>
            <a:endParaRPr lang="en-US" altLang="ko-KR" sz="1000" dirty="0" smtClean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도서 대출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>
                <a:latin typeface="+mn-ea"/>
              </a:rPr>
              <a:t>반납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4.  </a:t>
            </a:r>
            <a:r>
              <a:rPr lang="ko-KR" altLang="en-US" b="1" dirty="0" smtClean="0">
                <a:solidFill>
                  <a:srgbClr val="756B5F"/>
                </a:solidFill>
              </a:rPr>
              <a:t>업무분장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2" name="그룹 8"/>
          <p:cNvGrpSpPr>
            <a:grpSpLocks/>
          </p:cNvGrpSpPr>
          <p:nvPr/>
        </p:nvGrpSpPr>
        <p:grpSpPr bwMode="auto">
          <a:xfrm>
            <a:off x="683568" y="3645024"/>
            <a:ext cx="3421062" cy="3024337"/>
            <a:chOff x="683568" y="908719"/>
            <a:chExt cx="3420000" cy="3023144"/>
          </a:xfrm>
        </p:grpSpPr>
        <p:sp>
          <p:nvSpPr>
            <p:cNvPr id="13" name="직사각형 12"/>
            <p:cNvSpPr/>
            <p:nvPr/>
          </p:nvSpPr>
          <p:spPr>
            <a:xfrm>
              <a:off x="683568" y="908719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/>
                <a:t>윤</a:t>
              </a:r>
              <a:r>
                <a:rPr lang="ko-KR" altLang="en-US" sz="1400" b="1" dirty="0" err="1" smtClean="0"/>
                <a:t>무개</a:t>
              </a:r>
              <a:endParaRPr lang="ko-KR" altLang="en-US" sz="1400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83568" y="1340350"/>
              <a:ext cx="3420000" cy="2591513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93105" y="4077073"/>
            <a:ext cx="3348038" cy="26161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</a:t>
            </a:r>
            <a:r>
              <a:rPr lang="ko-KR" altLang="en-US" sz="1100" b="1" dirty="0" smtClean="0">
                <a:latin typeface="+mn-ea"/>
              </a:rPr>
              <a:t>소프트웨어 설계</a:t>
            </a:r>
            <a:endParaRPr lang="en-US" altLang="ko-KR" sz="11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 smtClean="0">
                <a:latin typeface="+mn-ea"/>
              </a:rPr>
              <a:t>프로젝트 전반적 설계</a:t>
            </a:r>
            <a:r>
              <a:rPr lang="en-US" altLang="ko-KR" sz="1100" dirty="0" smtClean="0">
                <a:latin typeface="+mn-ea"/>
              </a:rPr>
              <a:t>, e-r diagram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endParaRPr lang="en-US" altLang="ko-KR" sz="11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smtClean="0">
                <a:latin typeface="+mn-ea"/>
                <a:ea typeface="+mn-ea"/>
              </a:rPr>
              <a:t>■ </a:t>
            </a:r>
            <a:r>
              <a:rPr lang="ko-KR" altLang="en-US" sz="1100" b="1" dirty="0" smtClean="0">
                <a:latin typeface="+mn-ea"/>
                <a:ea typeface="+mn-ea"/>
              </a:rPr>
              <a:t>회원관리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사용자측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  - </a:t>
            </a:r>
            <a:r>
              <a:rPr lang="ko-KR" altLang="en-US" sz="1000" dirty="0" smtClean="0">
                <a:latin typeface="+mn-ea"/>
              </a:rPr>
              <a:t>로그인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ko-KR" altLang="en-US" sz="1000" dirty="0" smtClean="0">
                <a:latin typeface="+mn-ea"/>
              </a:rPr>
              <a:t>로그아웃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회원가입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회원탈퇴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내서재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대출현황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예약현황</a:t>
            </a:r>
            <a:r>
              <a:rPr lang="en-US" altLang="ko-KR" sz="1000" dirty="0" smtClean="0">
                <a:latin typeface="+mn-ea"/>
              </a:rPr>
              <a:t>)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자유게시판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사용자</a:t>
            </a:r>
            <a:r>
              <a:rPr lang="en-US" altLang="ko-KR" sz="1000" b="1" dirty="0" smtClean="0">
                <a:latin typeface="+mn-ea"/>
              </a:rPr>
              <a:t>, </a:t>
            </a:r>
            <a:r>
              <a:rPr lang="ko-KR" altLang="en-US" sz="1000" b="1" dirty="0" smtClean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latin typeface="+mn-ea"/>
              </a:rPr>
              <a:t>  - </a:t>
            </a:r>
            <a:r>
              <a:rPr lang="ko-KR" altLang="en-US" sz="1000" dirty="0" smtClean="0">
                <a:latin typeface="+mn-ea"/>
              </a:rPr>
              <a:t>답변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페이징</a:t>
            </a:r>
            <a:endParaRPr lang="en-US" altLang="ko-KR" sz="1000" dirty="0" smtClean="0">
              <a:latin typeface="+mn-ea"/>
            </a:endParaRPr>
          </a:p>
          <a:p>
            <a:pPr>
              <a:defRPr/>
            </a:pPr>
            <a:endParaRPr lang="en-US" altLang="ko-KR" sz="1000" dirty="0" smtClean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ko-KR" altLang="en-US" sz="1000" b="1" dirty="0" smtClean="0">
                <a:latin typeface="+mn-ea"/>
              </a:rPr>
              <a:t>관리자 등록 삭제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ko-KR" altLang="en-US" sz="1000" b="1" dirty="0" smtClean="0">
                <a:latin typeface="+mn-ea"/>
              </a:rPr>
              <a:t>회원강등</a:t>
            </a:r>
            <a:r>
              <a:rPr lang="en-US" altLang="ko-KR" sz="1000" b="1" dirty="0" smtClean="0">
                <a:latin typeface="+mn-ea"/>
              </a:rPr>
              <a:t>, </a:t>
            </a:r>
            <a:r>
              <a:rPr lang="ko-KR" altLang="en-US" sz="1000" b="1" dirty="0" err="1" smtClean="0">
                <a:latin typeface="+mn-ea"/>
              </a:rPr>
              <a:t>레벨별</a:t>
            </a:r>
            <a:r>
              <a:rPr lang="ko-KR" altLang="en-US" sz="1000" b="1" dirty="0" smtClean="0">
                <a:latin typeface="+mn-ea"/>
              </a:rPr>
              <a:t> 전체목록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err="1" smtClean="0">
                <a:latin typeface="+mn-ea"/>
              </a:rPr>
              <a:t>관리자측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공지사항 게시판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관리자기능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 smtClean="0">
              <a:latin typeface="+mn-ea"/>
            </a:endParaRPr>
          </a:p>
        </p:txBody>
      </p:sp>
      <p:grpSp>
        <p:nvGrpSpPr>
          <p:cNvPr id="16" name="그룹 4"/>
          <p:cNvGrpSpPr>
            <a:grpSpLocks/>
          </p:cNvGrpSpPr>
          <p:nvPr/>
        </p:nvGrpSpPr>
        <p:grpSpPr bwMode="auto">
          <a:xfrm>
            <a:off x="4574158" y="3645025"/>
            <a:ext cx="3419475" cy="3024336"/>
            <a:chOff x="683568" y="908720"/>
            <a:chExt cx="3420000" cy="3023144"/>
          </a:xfrm>
        </p:grpSpPr>
        <p:sp>
          <p:nvSpPr>
            <p:cNvPr id="17" name="직사각형 16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아무개</a:t>
              </a:r>
              <a:endParaRPr lang="ko-KR" altLang="en-US" sz="1400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83568" y="1340349"/>
              <a:ext cx="3420000" cy="2591515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682108" y="4076825"/>
            <a:ext cx="3419475" cy="25391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소프트웨어 설계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>
                <a:latin typeface="+mn-ea"/>
              </a:rPr>
              <a:t>프로젝트 전반적 설계</a:t>
            </a:r>
            <a:r>
              <a:rPr lang="en-US" altLang="ko-KR" sz="1100" dirty="0">
                <a:latin typeface="+mn-ea"/>
              </a:rPr>
              <a:t>, </a:t>
            </a:r>
            <a:r>
              <a:rPr lang="en-US" altLang="ko-KR" sz="1100" dirty="0" smtClean="0">
                <a:latin typeface="+mn-ea"/>
              </a:rPr>
              <a:t>UML</a:t>
            </a:r>
          </a:p>
          <a:p>
            <a:pPr>
              <a:defRPr/>
            </a:pPr>
            <a:endParaRPr lang="en-US" altLang="ko-KR" sz="1100" b="1" dirty="0" smtClean="0">
              <a:latin typeface="+mn-ea"/>
            </a:endParaRPr>
          </a:p>
          <a:p>
            <a:pPr>
              <a:defRPr/>
            </a:pPr>
            <a:r>
              <a:rPr lang="ko-KR" altLang="en-US" sz="1100" b="1" dirty="0" smtClean="0">
                <a:latin typeface="+mn-ea"/>
              </a:rPr>
              <a:t>■ 메인 페이지</a:t>
            </a:r>
            <a:r>
              <a:rPr lang="en-US" altLang="ko-KR" sz="1100" b="1" dirty="0" smtClean="0">
                <a:latin typeface="+mn-ea"/>
              </a:rPr>
              <a:t>(header, footer </a:t>
            </a:r>
            <a:r>
              <a:rPr lang="ko-KR" altLang="en-US" sz="1100" b="1" dirty="0" smtClean="0">
                <a:latin typeface="+mn-ea"/>
              </a:rPr>
              <a:t>포함</a:t>
            </a:r>
            <a:r>
              <a:rPr lang="en-US" altLang="ko-KR" sz="1100" b="1" dirty="0" smtClean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100" dirty="0" smtClean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-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남산도서관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한국외대도서관</a:t>
            </a:r>
            <a:r>
              <a:rPr lang="en-US" altLang="ko-KR" sz="1100" dirty="0" smtClean="0">
                <a:latin typeface="+mn-ea"/>
              </a:rPr>
              <a:t>, KOLAS </a:t>
            </a:r>
            <a:r>
              <a:rPr lang="ko-KR" altLang="en-US" sz="1100" dirty="0" smtClean="0">
                <a:latin typeface="+mn-ea"/>
              </a:rPr>
              <a:t>벤치마킹</a:t>
            </a:r>
            <a:endParaRPr lang="en-US" altLang="ko-KR" sz="1100" dirty="0" smtClean="0">
              <a:latin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dirty="0" smtClean="0">
                <a:latin typeface="+mn-ea"/>
                <a:ea typeface="+mn-ea"/>
              </a:rPr>
              <a:t>■ 도서신청 게시판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사용자기능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</a:p>
          <a:p>
            <a:pPr>
              <a:defRPr/>
            </a:pPr>
            <a:r>
              <a:rPr lang="en-US" altLang="ko-KR" sz="1000" dirty="0" smtClean="0">
                <a:latin typeface="+mn-ea"/>
                <a:ea typeface="+mn-ea"/>
              </a:rPr>
              <a:t>  </a:t>
            </a:r>
            <a:r>
              <a:rPr lang="en-US" altLang="ko-KR" sz="1000" dirty="0">
                <a:latin typeface="+mn-ea"/>
                <a:ea typeface="+mn-ea"/>
              </a:rPr>
              <a:t>-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도서이미지파일업로드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답변달기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댓글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페이징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  <a:ea typeface="+mn-ea"/>
              </a:rPr>
              <a:t>■ </a:t>
            </a:r>
            <a:r>
              <a:rPr lang="ko-KR" altLang="en-US" sz="1100" b="1" dirty="0" smtClean="0">
                <a:latin typeface="+mn-ea"/>
              </a:rPr>
              <a:t>도서검색</a:t>
            </a: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사용자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관리자 양측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en-US" altLang="ko-KR" sz="1100" b="1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도서관리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관리자기능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-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도서등록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도서수정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도서삭제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파일업로드</a:t>
            </a:r>
            <a:endParaRPr lang="en-US" altLang="ko-KR" sz="1000" dirty="0" smtClean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도서 대출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>
                <a:latin typeface="+mn-ea"/>
              </a:rPr>
              <a:t>반납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en-US" altLang="ko-KR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214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88" y="107340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5.  Gantt Chart</a:t>
            </a:r>
            <a:r>
              <a:rPr lang="ko-KR" altLang="en-US" b="1" dirty="0" smtClean="0">
                <a:solidFill>
                  <a:srgbClr val="756B5F"/>
                </a:solidFill>
              </a:rPr>
              <a:t>를 이용한 일정관리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56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228600" indent="-228600" algn="ctr">
          <a:buFont typeface="+mj-ea"/>
          <a:buAutoNum type="circleNumDbPlain"/>
          <a:defRPr sz="1000" b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5656</TotalTime>
  <Words>1431</Words>
  <Application>Microsoft Office PowerPoint</Application>
  <PresentationFormat>화면 슬라이드 쇼(4:3)</PresentationFormat>
  <Paragraphs>371</Paragraphs>
  <Slides>30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Arial Unicode MS</vt:lpstr>
      <vt:lpstr>HY헤드라인M</vt:lpstr>
      <vt:lpstr>가는안상수체</vt:lpstr>
      <vt:lpstr>다음_SemiBold</vt:lpstr>
      <vt:lpstr>맑은 고딕</vt:lpstr>
      <vt:lpstr>한컴 윤고딕 230</vt:lpstr>
      <vt:lpstr>Arial</vt:lpstr>
      <vt:lpstr>Segoe UI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tjoeun</cp:lastModifiedBy>
  <cp:revision>374</cp:revision>
  <dcterms:created xsi:type="dcterms:W3CDTF">2016-06-22T05:17:17Z</dcterms:created>
  <dcterms:modified xsi:type="dcterms:W3CDTF">2020-04-08T00:18:51Z</dcterms:modified>
</cp:coreProperties>
</file>