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57" r:id="rId5"/>
    <p:sldId id="276" r:id="rId6"/>
    <p:sldId id="270" r:id="rId7"/>
    <p:sldId id="271" r:id="rId8"/>
    <p:sldId id="266" r:id="rId9"/>
    <p:sldId id="277" r:id="rId10"/>
    <p:sldId id="267" r:id="rId11"/>
    <p:sldId id="262" r:id="rId12"/>
    <p:sldId id="272" r:id="rId13"/>
    <p:sldId id="275" r:id="rId14"/>
    <p:sldId id="265" r:id="rId15"/>
    <p:sldId id="268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007B-ABAF-4116-AB35-B9CB7CD364D9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4E71-CF90-40FA-BDC8-28DBA1634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</a:rPr>
              <a:t>테스트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243536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LM2001020709_14v1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92" y="5949280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&lt; </a:t>
            </a:r>
            <a:r>
              <a:rPr kumimoji="1" lang="ko-KR" altLang="en-US" sz="3600" b="1" spc="-150" dirty="0" err="1">
                <a:latin typeface="+mn-ea"/>
              </a:rPr>
              <a:t>사용성</a:t>
            </a:r>
            <a:r>
              <a:rPr kumimoji="1" lang="ko-KR" altLang="en-US" sz="3600" b="1" spc="-150" dirty="0">
                <a:latin typeface="+mn-ea"/>
              </a:rPr>
              <a:t> 테스트 계획서 주요 항목</a:t>
            </a:r>
            <a:r>
              <a:rPr kumimoji="1" lang="en-US" altLang="ko-KR" sz="3600" b="1" spc="-150" dirty="0">
                <a:latin typeface="+mn-ea"/>
              </a:rPr>
              <a:t>&gt;</a:t>
            </a:r>
            <a:endParaRPr kumimoji="1" lang="ko-KR" altLang="en-US" sz="3600" b="1" spc="-15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1-5. </a:t>
            </a:r>
            <a:r>
              <a:rPr lang="ko-KR" altLang="en-US" dirty="0" err="1"/>
              <a:t>사용성</a:t>
            </a:r>
            <a:r>
              <a:rPr lang="ko-KR" altLang="en-US" dirty="0"/>
              <a:t> 테스트 계획서 작성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47664" y="1073105"/>
            <a:ext cx="5699901" cy="4631352"/>
            <a:chOff x="800627" y="885880"/>
            <a:chExt cx="5699901" cy="4631352"/>
          </a:xfrm>
        </p:grpSpPr>
        <p:sp>
          <p:nvSpPr>
            <p:cNvPr id="9" name="AutoShape 27"/>
            <p:cNvSpPr>
              <a:spLocks noChangeArrowheads="1"/>
            </p:cNvSpPr>
            <p:nvPr/>
          </p:nvSpPr>
          <p:spPr bwMode="auto">
            <a:xfrm>
              <a:off x="800627" y="885880"/>
              <a:ext cx="5699901" cy="4631352"/>
            </a:xfrm>
            <a:prstGeom prst="roundRect">
              <a:avLst>
                <a:gd name="adj" fmla="val 7102"/>
              </a:avLst>
            </a:prstGeom>
            <a:noFill/>
            <a:ln w="9525" algn="ctr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259631" y="1124744"/>
              <a:ext cx="4677396" cy="460375"/>
              <a:chOff x="1100932" y="1976325"/>
              <a:chExt cx="4677396" cy="460375"/>
            </a:xfrm>
          </p:grpSpPr>
          <p:sp>
            <p:nvSpPr>
              <p:cNvPr id="11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 계획서 버전 이력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259632" y="1628800"/>
              <a:ext cx="4677396" cy="460375"/>
              <a:chOff x="1100932" y="1976325"/>
              <a:chExt cx="4677396" cy="460375"/>
            </a:xfrm>
          </p:grpSpPr>
          <p:sp>
            <p:nvSpPr>
              <p:cNvPr id="15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 대상 제품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259632" y="2132856"/>
              <a:ext cx="4677396" cy="460375"/>
              <a:chOff x="1100932" y="1976325"/>
              <a:chExt cx="4677396" cy="460375"/>
            </a:xfrm>
          </p:grpSpPr>
          <p:sp>
            <p:nvSpPr>
              <p:cNvPr id="18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테스트의 개요</a:t>
                </a:r>
                <a:r>
                  <a:rPr kumimoji="1" lang="en-US" altLang="ko-KR" b="1" dirty="0">
                    <a:solidFill>
                      <a:srgbClr val="FFFFFF"/>
                    </a:solidFill>
                    <a:latin typeface="Arial" charset="0"/>
                  </a:rPr>
                  <a:t>(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시간</a:t>
                </a:r>
                <a:r>
                  <a:rPr kumimoji="1" lang="en-US" altLang="ko-KR" b="1" dirty="0">
                    <a:solidFill>
                      <a:srgbClr val="FFFFFF"/>
                    </a:solidFill>
                    <a:latin typeface="Arial" charset="0"/>
                  </a:rPr>
                  <a:t>, 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장소 등</a:t>
                </a:r>
                <a:r>
                  <a:rPr kumimoji="1" lang="en-US" altLang="ko-KR" b="1" dirty="0">
                    <a:solidFill>
                      <a:srgbClr val="FFFFFF"/>
                    </a:solidFill>
                    <a:latin typeface="Arial" charset="0"/>
                  </a:rPr>
                  <a:t>)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259633" y="2636912"/>
              <a:ext cx="4677396" cy="460375"/>
              <a:chOff x="1100932" y="1976325"/>
              <a:chExt cx="4677396" cy="460375"/>
            </a:xfrm>
          </p:grpSpPr>
          <p:sp>
            <p:nvSpPr>
              <p:cNvPr id="21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테스트에 참여하는 참석자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259632" y="3112641"/>
              <a:ext cx="4677396" cy="460375"/>
              <a:chOff x="1100932" y="1976325"/>
              <a:chExt cx="4677396" cy="460375"/>
            </a:xfrm>
          </p:grpSpPr>
          <p:sp>
            <p:nvSpPr>
              <p:cNvPr id="24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테스트를 수행하는 목적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259633" y="3616697"/>
              <a:ext cx="4677396" cy="460375"/>
              <a:chOff x="1100932" y="1976325"/>
              <a:chExt cx="4677396" cy="460375"/>
            </a:xfrm>
          </p:grpSpPr>
          <p:sp>
            <p:nvSpPr>
              <p:cNvPr id="27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 수행 방법론 및 절차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259633" y="4120753"/>
              <a:ext cx="4677396" cy="460375"/>
              <a:chOff x="1100932" y="1976325"/>
              <a:chExt cx="4677396" cy="460375"/>
            </a:xfrm>
          </p:grpSpPr>
          <p:sp>
            <p:nvSpPr>
              <p:cNvPr id="30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 err="1">
                    <a:solidFill>
                      <a:srgbClr val="FFFFFF"/>
                    </a:solidFill>
                    <a:latin typeface="Arial" charset="0"/>
                  </a:rPr>
                  <a:t>사용성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 테스트 시나리오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59634" y="4624809"/>
              <a:ext cx="4677396" cy="460375"/>
              <a:chOff x="1100932" y="1976325"/>
              <a:chExt cx="4677396" cy="460375"/>
            </a:xfrm>
          </p:grpSpPr>
          <p:sp>
            <p:nvSpPr>
              <p:cNvPr id="33" name="AutoShape 42"/>
              <p:cNvSpPr>
                <a:spLocks noChangeArrowheads="1"/>
              </p:cNvSpPr>
              <p:nvPr/>
            </p:nvSpPr>
            <p:spPr bwMode="auto">
              <a:xfrm>
                <a:off x="1100932" y="1976325"/>
                <a:ext cx="4677396" cy="460375"/>
              </a:xfrm>
              <a:prstGeom prst="roundRect">
                <a:avLst>
                  <a:gd name="adj" fmla="val 19009"/>
                </a:avLst>
              </a:prstGeom>
              <a:solidFill>
                <a:srgbClr val="002060"/>
              </a:solidFill>
              <a:ln w="22225" cap="rnd" algn="ctr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auto">
              <a:xfrm>
                <a:off x="1259631" y="2028712"/>
                <a:ext cx="426315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사전 테스트와 후속</a:t>
                </a:r>
                <a:r>
                  <a:rPr kumimoji="1" lang="en-US" altLang="ko-KR" b="1" dirty="0">
                    <a:solidFill>
                      <a:srgbClr val="FFFFFF"/>
                    </a:solidFill>
                    <a:latin typeface="Arial" charset="0"/>
                  </a:rPr>
                  <a:t> </a:t>
                </a:r>
                <a:r>
                  <a:rPr kumimoji="1" lang="ko-KR" altLang="en-US" b="1" dirty="0">
                    <a:solidFill>
                      <a:srgbClr val="FFFFFF"/>
                    </a:solidFill>
                    <a:latin typeface="Arial" charset="0"/>
                  </a:rPr>
                  <a:t>질문</a:t>
                </a:r>
                <a:endParaRPr kumimoji="1" lang="en-US" altLang="ko-KR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9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871" y="2408691"/>
            <a:ext cx="7465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err="1">
                <a:solidFill>
                  <a:srgbClr val="000099"/>
                </a:solidFill>
              </a:rPr>
              <a:t>사</a:t>
            </a:r>
            <a:r>
              <a:rPr lang="ko-KR" altLang="en-US" sz="4800" spc="-150" dirty="0" err="1">
                <a:solidFill>
                  <a:prstClr val="black"/>
                </a:solidFill>
              </a:rPr>
              <a:t>용성</a:t>
            </a:r>
            <a:r>
              <a:rPr lang="ko-KR" altLang="en-US" sz="4800" spc="-150" dirty="0">
                <a:solidFill>
                  <a:prstClr val="black"/>
                </a:solidFill>
              </a:rPr>
              <a:t>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4800" spc="-150" dirty="0">
                <a:solidFill>
                  <a:prstClr val="black"/>
                </a:solidFill>
              </a:rPr>
              <a:t>스트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수</a:t>
            </a:r>
            <a:r>
              <a:rPr lang="ko-KR" altLang="en-US" sz="4800" spc="-150" dirty="0">
                <a:solidFill>
                  <a:prstClr val="black"/>
                </a:solidFill>
              </a:rPr>
              <a:t>행하기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11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4644008" y="2178536"/>
            <a:ext cx="864096" cy="2232248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692" y="5949280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&lt; </a:t>
            </a:r>
            <a:r>
              <a:rPr kumimoji="1" lang="ko-KR" altLang="en-US" sz="3600" b="1" spc="-150" dirty="0" err="1">
                <a:latin typeface="+mn-ea"/>
              </a:rPr>
              <a:t>사용성</a:t>
            </a:r>
            <a:r>
              <a:rPr kumimoji="1" lang="ko-KR" altLang="en-US" sz="3600" b="1" spc="-150" dirty="0">
                <a:latin typeface="+mn-ea"/>
              </a:rPr>
              <a:t> 테스트 주요 수행 절차</a:t>
            </a:r>
            <a:r>
              <a:rPr kumimoji="1" lang="en-US" altLang="ko-KR" sz="3600" b="1" spc="-150" dirty="0">
                <a:latin typeface="+mn-ea"/>
              </a:rPr>
              <a:t>&gt;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1313" y="116632"/>
            <a:ext cx="4352695" cy="1756287"/>
            <a:chOff x="291313" y="232553"/>
            <a:chExt cx="4352695" cy="1756287"/>
          </a:xfrm>
        </p:grpSpPr>
        <p:sp>
          <p:nvSpPr>
            <p:cNvPr id="2" name="직사각형 1"/>
            <p:cNvSpPr/>
            <p:nvPr/>
          </p:nvSpPr>
          <p:spPr>
            <a:xfrm>
              <a:off x="291313" y="232553"/>
              <a:ext cx="3168352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    예비</a:t>
              </a:r>
              <a:r>
                <a:rPr lang="en-US" altLang="ko-KR" b="1" dirty="0"/>
                <a:t>(</a:t>
              </a:r>
              <a:r>
                <a:rPr lang="ko-KR" altLang="en-US" b="1" dirty="0"/>
                <a:t>파일럿</a:t>
              </a:r>
              <a:r>
                <a:rPr lang="en-US" altLang="ko-KR" b="1" dirty="0"/>
                <a:t>)</a:t>
              </a:r>
              <a:r>
                <a:rPr lang="ko-KR" altLang="en-US" b="1" dirty="0"/>
                <a:t> 테스트 실시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1313" y="664601"/>
              <a:ext cx="4352695" cy="132423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예비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파일럿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 수행 절차 마련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예비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파일럿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 통한 실제 테스트 소요시간 예측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문제점 파악 및 유형별 정리를 이해관계자 공유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313" y="1944927"/>
            <a:ext cx="4352695" cy="1612271"/>
            <a:chOff x="291313" y="232553"/>
            <a:chExt cx="4352695" cy="1612271"/>
          </a:xfrm>
        </p:grpSpPr>
        <p:sp>
          <p:nvSpPr>
            <p:cNvPr id="11" name="직사각형 10"/>
            <p:cNvSpPr/>
            <p:nvPr/>
          </p:nvSpPr>
          <p:spPr>
            <a:xfrm>
              <a:off x="291313" y="232553"/>
              <a:ext cx="3168352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사용자 프로필 정의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313" y="664601"/>
              <a:ext cx="4352695" cy="118022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사용성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테스트를 위한 사용자 프로필의 기준 정의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테스트 참여 후보자 선정을 위한 인터뷰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312" y="3673119"/>
            <a:ext cx="4352696" cy="1108215"/>
            <a:chOff x="291312" y="232553"/>
            <a:chExt cx="4352696" cy="1108215"/>
          </a:xfrm>
        </p:grpSpPr>
        <p:sp>
          <p:nvSpPr>
            <p:cNvPr id="15" name="직사각형 14"/>
            <p:cNvSpPr/>
            <p:nvPr/>
          </p:nvSpPr>
          <p:spPr>
            <a:xfrm>
              <a:off x="291312" y="232553"/>
              <a:ext cx="3416591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/>
                <a:t>사용성</a:t>
              </a:r>
              <a:r>
                <a:rPr lang="ko-KR" altLang="en-US" b="1" dirty="0"/>
                <a:t> 테스트 환경 점검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313" y="664601"/>
              <a:ext cx="4352695" cy="67616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사용성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 진행 인력 구성 점검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사용성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테스트에 필요한 장비 점검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1312" y="4869160"/>
            <a:ext cx="4352696" cy="1108215"/>
            <a:chOff x="291312" y="232553"/>
            <a:chExt cx="4352696" cy="1108215"/>
          </a:xfrm>
        </p:grpSpPr>
        <p:sp>
          <p:nvSpPr>
            <p:cNvPr id="19" name="직사각형 18"/>
            <p:cNvSpPr/>
            <p:nvPr/>
          </p:nvSpPr>
          <p:spPr>
            <a:xfrm>
              <a:off x="291312" y="232553"/>
              <a:ext cx="3168353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/>
                <a:t>사용성</a:t>
              </a:r>
              <a:r>
                <a:rPr lang="ko-KR" altLang="en-US" b="1" dirty="0"/>
                <a:t> 테스트 설명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313" y="664601"/>
              <a:ext cx="4352695" cy="67616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err="1">
                  <a:solidFill>
                    <a:schemeClr val="tx1"/>
                  </a:solidFill>
                </a:rPr>
                <a:t>사용성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테스트 취지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목적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일정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방법 설명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52120" y="927017"/>
            <a:ext cx="2694566" cy="41722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맑은 고딕" pitchFamily="50" charset="-127"/>
              <a:buChar char="○"/>
            </a:pPr>
            <a:r>
              <a:rPr lang="ko-KR" altLang="en-US" sz="1600" b="1" dirty="0">
                <a:solidFill>
                  <a:schemeClr val="tx1"/>
                </a:solidFill>
              </a:rPr>
              <a:t>테스트 과제의 순차적 실시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맑은 고딕" pitchFamily="50" charset="-127"/>
              <a:buChar char="○"/>
            </a:pPr>
            <a:r>
              <a:rPr lang="ko-KR" altLang="en-US" sz="1600" b="1" dirty="0">
                <a:solidFill>
                  <a:schemeClr val="tx1"/>
                </a:solidFill>
              </a:rPr>
              <a:t>테스트 중 문제점 및 이슈사항 기록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맑은 고딕" pitchFamily="50" charset="-127"/>
              <a:buChar char="○"/>
            </a:pPr>
            <a:r>
              <a:rPr lang="ko-KR" altLang="en-US" sz="1600" b="1" dirty="0">
                <a:solidFill>
                  <a:schemeClr val="tx1"/>
                </a:solidFill>
              </a:rPr>
              <a:t>테스트 참여자에 상세 내용 인터뷰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맑은 고딕" pitchFamily="50" charset="-127"/>
              <a:buChar char="○"/>
            </a:pPr>
            <a:r>
              <a:rPr lang="ko-KR" altLang="en-US" sz="1600" b="1" dirty="0">
                <a:solidFill>
                  <a:schemeClr val="tx1"/>
                </a:solidFill>
              </a:rPr>
              <a:t>테스트 결과 보고 작성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96136" y="1340768"/>
            <a:ext cx="2376264" cy="432048"/>
          </a:xfrm>
          <a:prstGeom prst="rect">
            <a:avLst/>
          </a:prstGeom>
          <a:gradFill>
            <a:gsLst>
              <a:gs pos="0">
                <a:srgbClr val="DDEBCF"/>
              </a:gs>
              <a:gs pos="18000">
                <a:srgbClr val="9CB86E"/>
              </a:gs>
              <a:gs pos="100000">
                <a:srgbClr val="156B13"/>
              </a:gs>
            </a:gsLst>
            <a:lin ang="10800000"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테스트 수행</a:t>
            </a:r>
          </a:p>
        </p:txBody>
      </p:sp>
      <p:sp>
        <p:nvSpPr>
          <p:cNvPr id="26" name="타원 25"/>
          <p:cNvSpPr/>
          <p:nvPr/>
        </p:nvSpPr>
        <p:spPr>
          <a:xfrm>
            <a:off x="5972367" y="1412776"/>
            <a:ext cx="216024" cy="316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384"/>
            <a:ext cx="9144000" cy="1080000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&lt; </a:t>
            </a:r>
            <a:r>
              <a:rPr kumimoji="1" lang="ko-KR" altLang="en-US" sz="3600" b="1" spc="-150" dirty="0" err="1">
                <a:latin typeface="+mn-ea"/>
              </a:rPr>
              <a:t>사용성</a:t>
            </a:r>
            <a:r>
              <a:rPr kumimoji="1" lang="ko-KR" altLang="en-US" sz="3600" b="1" spc="-150" dirty="0">
                <a:latin typeface="+mn-ea"/>
              </a:rPr>
              <a:t> 평가 분석서 작성하기 수행 절차</a:t>
            </a:r>
            <a:r>
              <a:rPr kumimoji="1" lang="en-US" altLang="ko-KR" sz="3600" b="1" spc="-150" dirty="0">
                <a:latin typeface="+mn-ea"/>
              </a:rPr>
              <a:t>&gt;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3528" y="404664"/>
            <a:ext cx="3744416" cy="1296144"/>
            <a:chOff x="323528" y="404664"/>
            <a:chExt cx="3744416" cy="1296144"/>
          </a:xfrm>
        </p:grpSpPr>
        <p:sp>
          <p:nvSpPr>
            <p:cNvPr id="22" name="직사각형 21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테스트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결과분석시</a:t>
              </a:r>
              <a:r>
                <a:rPr lang="ko-KR" altLang="en-US" b="1" dirty="0">
                  <a:solidFill>
                    <a:schemeClr val="tx1"/>
                  </a:solidFill>
                </a:rPr>
                <a:t> 유의점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결과분석은 반드시 테스트 직후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테스트 진행 인력의 분석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11148" y="764704"/>
            <a:ext cx="3744416" cy="1296144"/>
            <a:chOff x="323528" y="404664"/>
            <a:chExt cx="3744416" cy="1296144"/>
          </a:xfrm>
        </p:grpSpPr>
        <p:sp>
          <p:nvSpPr>
            <p:cNvPr id="28" name="직사각형 27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테스트 실패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성공 여부 판단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측정기준 마련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3528" y="2187149"/>
            <a:ext cx="3744416" cy="1296144"/>
            <a:chOff x="323528" y="404664"/>
            <a:chExt cx="3744416" cy="1296144"/>
          </a:xfrm>
        </p:grpSpPr>
        <p:sp>
          <p:nvSpPr>
            <p:cNvPr id="31" name="직사각형 30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시간기반 분석 실시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테스크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수행에 소요된 시간 측정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소요시간 결과 분석 및 원인 파악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11148" y="2483565"/>
            <a:ext cx="3744416" cy="1296144"/>
            <a:chOff x="323528" y="404664"/>
            <a:chExt cx="3744416" cy="1296144"/>
          </a:xfrm>
        </p:grpSpPr>
        <p:sp>
          <p:nvSpPr>
            <p:cNvPr id="35" name="직사각형 34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테스트 세부 동선 파악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페이지 이동 횟수 및 동선 분석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페이지별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클릭과 커서 횟수 분석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23528" y="3932109"/>
            <a:ext cx="3744416" cy="1296144"/>
            <a:chOff x="323528" y="404664"/>
            <a:chExt cx="3744416" cy="1296144"/>
          </a:xfrm>
        </p:grpSpPr>
        <p:sp>
          <p:nvSpPr>
            <p:cNvPr id="38" name="직사각형 37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테스트 수행과 문제점 분석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테스크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수행과정의 문제점 정리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예외사항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특이사항 분석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11148" y="4156517"/>
            <a:ext cx="3744416" cy="1296144"/>
            <a:chOff x="323528" y="404664"/>
            <a:chExt cx="3744416" cy="1296144"/>
          </a:xfrm>
        </p:grpSpPr>
        <p:sp>
          <p:nvSpPr>
            <p:cNvPr id="41" name="직사각형 40"/>
            <p:cNvSpPr/>
            <p:nvPr/>
          </p:nvSpPr>
          <p:spPr>
            <a:xfrm>
              <a:off x="539552" y="548680"/>
              <a:ext cx="3528392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테스트 과정의 문제점 분석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테스트 전반의 문제점 조사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</a:rPr>
                <a:t>문제점 유형별 정리 분석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28191" y="6516052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; </a:t>
            </a:r>
            <a:r>
              <a:rPr lang="ko-KR" altLang="en-US" dirty="0"/>
              <a:t>테스트 자료를 수집하여 </a:t>
            </a:r>
            <a:r>
              <a:rPr lang="ko-KR" altLang="en-US" dirty="0" err="1"/>
              <a:t>사용성</a:t>
            </a:r>
            <a:r>
              <a:rPr lang="ko-KR" altLang="en-US" dirty="0"/>
              <a:t> 평가 </a:t>
            </a:r>
            <a:r>
              <a:rPr lang="ko-KR" altLang="en-US" dirty="0" err="1"/>
              <a:t>분석서를</a:t>
            </a:r>
            <a:r>
              <a:rPr lang="ko-KR" altLang="en-US" dirty="0"/>
              <a:t> 작성한다</a:t>
            </a:r>
          </a:p>
        </p:txBody>
      </p:sp>
    </p:spTree>
    <p:extLst>
      <p:ext uri="{BB962C8B-B14F-4D97-AF65-F5344CB8AC3E}">
        <p14:creationId xmlns:p14="http://schemas.microsoft.com/office/powerpoint/2010/main" val="246956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9552" y="2408691"/>
            <a:ext cx="6869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4800" spc="-150" dirty="0">
                <a:solidFill>
                  <a:prstClr val="black"/>
                </a:solidFill>
              </a:rPr>
              <a:t>스트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결</a:t>
            </a:r>
            <a:r>
              <a:rPr lang="ko-KR" altLang="en-US" sz="4800" spc="-150" dirty="0">
                <a:solidFill>
                  <a:prstClr val="black"/>
                </a:solidFill>
              </a:rPr>
              <a:t>과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보</a:t>
            </a:r>
            <a:r>
              <a:rPr lang="ko-KR" altLang="en-US" sz="4800" spc="-150" dirty="0">
                <a:solidFill>
                  <a:prstClr val="black"/>
                </a:solidFill>
              </a:rPr>
              <a:t>고하기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68467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6881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3-1. UI </a:t>
            </a:r>
            <a:r>
              <a:rPr lang="ko-KR" altLang="en-US" dirty="0"/>
              <a:t>개선 방안 및 수정 계획 수립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823641"/>
            <a:ext cx="3384376" cy="1453231"/>
          </a:xfrm>
          <a:prstGeom prst="rect">
            <a:avLst/>
          </a:prstGeom>
          <a:noFill/>
          <a:ln w="38100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62367"/>
              </p:ext>
            </p:extLst>
          </p:nvPr>
        </p:nvGraphicFramePr>
        <p:xfrm>
          <a:off x="539552" y="979922"/>
          <a:ext cx="3096344" cy="115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도출된 이슈사항의 이해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이슈사항의 근본원인파악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이슈사항들 간의 연관성 파악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88024" y="1543665"/>
            <a:ext cx="3528392" cy="1446547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0" lang="en-US" altLang="ko-KR" sz="18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09602"/>
              </p:ext>
            </p:extLst>
          </p:nvPr>
        </p:nvGraphicFramePr>
        <p:xfrm>
          <a:off x="4932040" y="1690472"/>
          <a:ext cx="3240360" cy="115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개선방안 수립 준비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개선방안 수립 목적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개선방안 수립 참여 인원 구성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1520" y="2852936"/>
            <a:ext cx="3816424" cy="173741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75860"/>
              </p:ext>
            </p:extLst>
          </p:nvPr>
        </p:nvGraphicFramePr>
        <p:xfrm>
          <a:off x="395536" y="3009217"/>
          <a:ext cx="3502058" cy="139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개선방안 수립</a:t>
                      </a:r>
                    </a:p>
                  </a:txBody>
                  <a:tcPr anchor="ctr">
                    <a:solidFill>
                      <a:srgbClr val="FFFFC8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개별적 이슈사항의 개선방안 수립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연관성 있는 이슈사항 개선방안 수립</a:t>
                      </a:r>
                    </a:p>
                  </a:txBody>
                  <a:tcPr anchor="ctr">
                    <a:solidFill>
                      <a:srgbClr val="FFFFC8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788024" y="3926669"/>
            <a:ext cx="3528392" cy="14465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0" lang="en-US" altLang="ko-KR" sz="18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09486"/>
              </p:ext>
            </p:extLst>
          </p:nvPr>
        </p:nvGraphicFramePr>
        <p:xfrm>
          <a:off x="4932040" y="4073476"/>
          <a:ext cx="3240360" cy="115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수정계획 수립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개선방안 보고서 작성 및 검토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고객에게 개선방안 실행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544" y="5294821"/>
            <a:ext cx="3528392" cy="144654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0" lang="en-US" altLang="ko-KR" sz="18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54192"/>
              </p:ext>
            </p:extLst>
          </p:nvPr>
        </p:nvGraphicFramePr>
        <p:xfrm>
          <a:off x="611560" y="5441628"/>
          <a:ext cx="3240360" cy="115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개선 결과 보고서 공유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이해관계자들과 공유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설명회 및 세미나 개최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 rot="8490847">
            <a:off x="4156994" y="2796631"/>
            <a:ext cx="493204" cy="216024"/>
          </a:xfrm>
          <a:prstGeom prst="rightArrow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810317">
            <a:off x="4088821" y="1380856"/>
            <a:ext cx="493204" cy="216024"/>
          </a:xfrm>
          <a:prstGeom prst="rightArrow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1810317">
            <a:off x="4248588" y="4035978"/>
            <a:ext cx="493204" cy="216024"/>
          </a:xfrm>
          <a:prstGeom prst="rightArrow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8490847">
            <a:off x="4157221" y="5002242"/>
            <a:ext cx="493204" cy="216024"/>
          </a:xfrm>
          <a:prstGeom prst="rightArrow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764704"/>
          </a:xfrm>
        </p:spPr>
        <p:txBody>
          <a:bodyPr>
            <a:normAutofit/>
          </a:bodyPr>
          <a:lstStyle/>
          <a:p>
            <a:r>
              <a:rPr lang="en-US" altLang="ko-KR" dirty="0"/>
              <a:t>ISO/IEC 9126 s/w</a:t>
            </a:r>
            <a:r>
              <a:rPr lang="ko-KR" altLang="en-US" dirty="0"/>
              <a:t> 품질 특성 표준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498274"/>
              </p:ext>
            </p:extLst>
          </p:nvPr>
        </p:nvGraphicFramePr>
        <p:xfrm>
          <a:off x="179512" y="836710"/>
          <a:ext cx="8856984" cy="58929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(Functionality)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s/w</a:t>
                      </a:r>
                      <a:r>
                        <a:rPr lang="ko-KR" altLang="en-US" dirty="0"/>
                        <a:t>가 특정 조건에서 사용될 때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만족하는 기능을 제공하는 </a:t>
                      </a:r>
                      <a:r>
                        <a:rPr lang="en-US" altLang="ko-KR" baseline="0" dirty="0"/>
                        <a:t>s/w </a:t>
                      </a:r>
                      <a:r>
                        <a:rPr lang="ko-KR" altLang="en-US" baseline="0" dirty="0"/>
                        <a:t>제품의 능력을 말한다</a:t>
                      </a:r>
                      <a:r>
                        <a:rPr lang="en-US" altLang="ko-KR" baseline="0" dirty="0"/>
                        <a:t>. </a:t>
                      </a:r>
                      <a:r>
                        <a:rPr lang="ko-KR" altLang="en-US" baseline="0" dirty="0"/>
                        <a:t>기능성의 </a:t>
                      </a:r>
                      <a:r>
                        <a:rPr lang="ko-KR" altLang="en-US" baseline="0" dirty="0" err="1"/>
                        <a:t>품질부특성은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성숙성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결함허용성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회복성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준수성</a:t>
                      </a:r>
                      <a:r>
                        <a:rPr lang="ko-KR" altLang="en-US" baseline="0" dirty="0"/>
                        <a:t> 등이 있다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신뢰성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Reliablity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명시된 조건에서 사용될 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성능 수준을 유지할 수 있는 </a:t>
                      </a:r>
                      <a:r>
                        <a:rPr lang="en-US" altLang="ko-KR" dirty="0"/>
                        <a:t>s/w </a:t>
                      </a:r>
                      <a:r>
                        <a:rPr lang="ko-KR" altLang="en-US" dirty="0"/>
                        <a:t>제품의 능력으로 신뢰성의 </a:t>
                      </a:r>
                      <a:r>
                        <a:rPr lang="ko-KR" altLang="en-US" dirty="0" err="1"/>
                        <a:t>품질부특성은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성숙성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결함허용성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복구성</a:t>
                      </a:r>
                      <a:r>
                        <a:rPr lang="ko-KR" altLang="en-US" dirty="0"/>
                        <a:t> 등이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사용성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Usabillity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명시된 조건에서 사용될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사용자에 의해 이해되고 학습되고 사용되고 선호될 수 있는 </a:t>
                      </a:r>
                      <a:r>
                        <a:rPr lang="en-US" altLang="ko-KR" dirty="0"/>
                        <a:t>s/w </a:t>
                      </a:r>
                      <a:r>
                        <a:rPr lang="ko-KR" altLang="en-US" dirty="0"/>
                        <a:t>제품의 능력을 말한다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사용성의 </a:t>
                      </a:r>
                      <a:r>
                        <a:rPr lang="ko-KR" altLang="en-US" dirty="0" err="1"/>
                        <a:t>품질부특성은</a:t>
                      </a:r>
                      <a:r>
                        <a:rPr lang="ko-KR" altLang="en-US" dirty="0"/>
                        <a:t> 이해성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학습성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운용성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친밀성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준수성</a:t>
                      </a:r>
                      <a:r>
                        <a:rPr lang="ko-KR" altLang="en-US" dirty="0"/>
                        <a:t> 등이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효율성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(Efficiency)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명시된 조건에서 사용되는 자원의 양에 따라 요구된 성능을 제공하는 </a:t>
                      </a:r>
                      <a:r>
                        <a:rPr lang="en-US" altLang="ko-KR" dirty="0"/>
                        <a:t>s/w </a:t>
                      </a:r>
                      <a:r>
                        <a:rPr lang="ko-KR" altLang="en-US" dirty="0"/>
                        <a:t>제품의 능력을 말하며 효율성의 </a:t>
                      </a:r>
                      <a:r>
                        <a:rPr lang="ko-KR" altLang="en-US" dirty="0" err="1"/>
                        <a:t>품질부특성은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시간반응성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자원효율성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준수성</a:t>
                      </a:r>
                      <a:r>
                        <a:rPr lang="ko-KR" altLang="en-US" dirty="0"/>
                        <a:t> 등이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이식성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(Portability)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환경에서 다른 환경으로 전이될 수 있는 </a:t>
                      </a:r>
                      <a:r>
                        <a:rPr lang="en-US" altLang="ko-KR" dirty="0"/>
                        <a:t>s/w </a:t>
                      </a:r>
                      <a:r>
                        <a:rPr lang="ko-KR" altLang="en-US" dirty="0"/>
                        <a:t>제품의 능력을 말한다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이식성의 </a:t>
                      </a:r>
                      <a:r>
                        <a:rPr lang="ko-KR" altLang="en-US" dirty="0" err="1"/>
                        <a:t>품질부특성은</a:t>
                      </a:r>
                      <a:r>
                        <a:rPr lang="ko-KR" altLang="en-US" dirty="0"/>
                        <a:t> 적응성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설치성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공존성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대체성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준수성</a:t>
                      </a:r>
                      <a:r>
                        <a:rPr lang="ko-KR" altLang="en-US" dirty="0"/>
                        <a:t> 등이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(Maintainability)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s/w </a:t>
                      </a:r>
                      <a:r>
                        <a:rPr lang="ko-KR" altLang="en-US" dirty="0"/>
                        <a:t>제품이 변경되는 능력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변경에는 환경과 요구사항 및 기능적</a:t>
                      </a:r>
                      <a:r>
                        <a:rPr lang="ko-KR" altLang="en-US" baseline="0" dirty="0"/>
                        <a:t> 명세에 따른 </a:t>
                      </a:r>
                      <a:r>
                        <a:rPr lang="en-US" altLang="ko-KR" baseline="0" dirty="0"/>
                        <a:t>s/w</a:t>
                      </a:r>
                      <a:r>
                        <a:rPr lang="ko-KR" altLang="en-US" baseline="0" dirty="0"/>
                        <a:t>의 수정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개선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혹은 개작 등이 포함된다</a:t>
                      </a:r>
                      <a:r>
                        <a:rPr lang="en-US" altLang="ko-KR" baseline="0" dirty="0"/>
                        <a:t>. </a:t>
                      </a:r>
                      <a:r>
                        <a:rPr lang="ko-KR" altLang="en-US" baseline="0" dirty="0"/>
                        <a:t>유지보수성의 </a:t>
                      </a:r>
                      <a:r>
                        <a:rPr lang="ko-KR" altLang="en-US" baseline="0" dirty="0" err="1"/>
                        <a:t>품질부특성은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분석성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변경성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안전성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시험성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준수성</a:t>
                      </a:r>
                      <a:r>
                        <a:rPr lang="ko-KR" altLang="en-US" baseline="0"/>
                        <a:t> 등이 있다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68628" y="639804"/>
            <a:ext cx="7776864" cy="504056"/>
          </a:xfrm>
          <a:prstGeom prst="rect">
            <a:avLst/>
          </a:prstGeom>
          <a:solidFill>
            <a:schemeClr val="bg1"/>
          </a:solidFill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이 표준에 따라 품질특성 및 평가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메트릭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ko-KR" altLang="en-US" sz="2000" b="1" dirty="0">
                <a:solidFill>
                  <a:srgbClr val="FF0000"/>
                </a:solidFill>
              </a:rPr>
              <a:t>표준을 정의하고 있다</a:t>
            </a:r>
          </a:p>
        </p:txBody>
      </p:sp>
    </p:spTree>
    <p:extLst>
      <p:ext uri="{BB962C8B-B14F-4D97-AF65-F5344CB8AC3E}">
        <p14:creationId xmlns:p14="http://schemas.microsoft.com/office/powerpoint/2010/main" val="2957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err="1"/>
              <a:t>사용성</a:t>
            </a:r>
            <a:r>
              <a:rPr lang="ko-KR" altLang="en-US" sz="1600" b="1" dirty="0"/>
              <a:t> 테스트 계획하기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err="1"/>
              <a:t>사용성</a:t>
            </a:r>
            <a:r>
              <a:rPr lang="ko-KR" altLang="en-US" sz="1600" b="1" dirty="0"/>
              <a:t> 테스트 수행하기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테스트 결과 보고하기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037" y="2408691"/>
            <a:ext cx="7465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u="sng" spc="-150" dirty="0" err="1">
                <a:solidFill>
                  <a:srgbClr val="000099"/>
                </a:solidFill>
              </a:rPr>
              <a:t>사</a:t>
            </a:r>
            <a:r>
              <a:rPr lang="ko-KR" altLang="en-US" sz="4800" u="sng" spc="-150" dirty="0" err="1">
                <a:solidFill>
                  <a:prstClr val="black"/>
                </a:solidFill>
              </a:rPr>
              <a:t>용성</a:t>
            </a:r>
            <a:r>
              <a:rPr lang="ko-KR" altLang="en-US" sz="4800" spc="-150" dirty="0">
                <a:solidFill>
                  <a:prstClr val="black"/>
                </a:solidFill>
              </a:rPr>
              <a:t>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4800" spc="-150" dirty="0">
                <a:solidFill>
                  <a:prstClr val="black"/>
                </a:solidFill>
              </a:rPr>
              <a:t>스트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계</a:t>
            </a:r>
            <a:r>
              <a:rPr lang="ko-KR" altLang="en-US" sz="4800" spc="-150" dirty="0">
                <a:solidFill>
                  <a:prstClr val="black"/>
                </a:solidFill>
              </a:rPr>
              <a:t>획하기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00606" y="4365104"/>
            <a:ext cx="4651514" cy="2304256"/>
          </a:xfrm>
          <a:prstGeom prst="wedgeRectCallout">
            <a:avLst>
              <a:gd name="adj1" fmla="val -34171"/>
              <a:gd name="adj2" fmla="val -88732"/>
            </a:avLst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사용자에 의해 이해되고 학습되고 사용되고 선호될 수 있는 </a:t>
            </a:r>
            <a:r>
              <a:rPr lang="en-US" altLang="ko-KR" dirty="0">
                <a:solidFill>
                  <a:schemeClr val="tx1"/>
                </a:solidFill>
              </a:rPr>
              <a:t>s/w </a:t>
            </a:r>
            <a:r>
              <a:rPr lang="ko-KR" altLang="en-US" dirty="0">
                <a:solidFill>
                  <a:schemeClr val="tx1"/>
                </a:solidFill>
              </a:rPr>
              <a:t>제품의 능력을 말한다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사용성의 </a:t>
            </a:r>
            <a:r>
              <a:rPr lang="ko-KR" altLang="en-US" dirty="0" err="1">
                <a:solidFill>
                  <a:schemeClr val="tx1"/>
                </a:solidFill>
              </a:rPr>
              <a:t>품질부특성은</a:t>
            </a:r>
            <a:r>
              <a:rPr lang="ko-KR" altLang="en-US" dirty="0">
                <a:solidFill>
                  <a:schemeClr val="tx1"/>
                </a:solidFill>
              </a:rPr>
              <a:t> 이해성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학습성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운용성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친밀성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호감성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 err="1">
                <a:solidFill>
                  <a:schemeClr val="tx1"/>
                </a:solidFill>
              </a:rPr>
              <a:t>준수성</a:t>
            </a:r>
            <a:r>
              <a:rPr lang="ko-KR" altLang="en-US" dirty="0">
                <a:solidFill>
                  <a:schemeClr val="tx1"/>
                </a:solidFill>
              </a:rPr>
              <a:t> 등이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en-US" altLang="ko-KR" sz="1400" b="1" dirty="0">
                <a:solidFill>
                  <a:schemeClr val="tx1"/>
                </a:solidFill>
              </a:rPr>
              <a:t>ISO/IEC 9126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S/W </a:t>
            </a:r>
            <a:r>
              <a:rPr lang="ko-KR" altLang="en-US" sz="1400" dirty="0">
                <a:solidFill>
                  <a:schemeClr val="tx1"/>
                </a:solidFill>
              </a:rPr>
              <a:t>품질에 관한 국제 표준 참조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1-1. </a:t>
            </a:r>
            <a:r>
              <a:rPr lang="ko-KR" altLang="en-US" dirty="0" err="1"/>
              <a:t>사용성</a:t>
            </a:r>
            <a:r>
              <a:rPr lang="ko-KR" altLang="en-US" dirty="0"/>
              <a:t> 테스트 기법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50846" y="1124744"/>
            <a:ext cx="3329066" cy="2313135"/>
            <a:chOff x="450846" y="1124744"/>
            <a:chExt cx="3329066" cy="2313135"/>
          </a:xfrm>
        </p:grpSpPr>
        <p:sp>
          <p:nvSpPr>
            <p:cNvPr id="6" name="TextBox 5"/>
            <p:cNvSpPr txBox="1"/>
            <p:nvPr/>
          </p:nvSpPr>
          <p:spPr>
            <a:xfrm>
              <a:off x="508525" y="1488578"/>
              <a:ext cx="3271387" cy="19493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0846" y="1124744"/>
              <a:ext cx="1608133" cy="30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spc="-150" dirty="0" err="1">
                  <a:solidFill>
                    <a:srgbClr val="002060"/>
                  </a:solidFill>
                  <a:latin typeface="+mn-ea"/>
                </a:rPr>
                <a:t>휴리스틱평가</a:t>
              </a:r>
              <a:endParaRPr kumimoji="1" lang="en-US" altLang="ko-KR" sz="2000" b="1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534346" y="1488578"/>
              <a:ext cx="3245565" cy="1902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목적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>
                  <a:latin typeface="+mn-ea"/>
                </a:rPr>
                <a:t>전문가들의 이론과 경험을 근거로 한  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</a:t>
              </a:r>
              <a:r>
                <a:rPr kumimoji="1" lang="ko-KR" altLang="en-US" sz="1400" b="1" spc="-150" dirty="0" err="1">
                  <a:latin typeface="+mn-ea"/>
                </a:rPr>
                <a:t>사용성</a:t>
              </a:r>
              <a:r>
                <a:rPr kumimoji="1" lang="ko-KR" altLang="en-US" sz="1400" b="1" spc="-150" dirty="0">
                  <a:latin typeface="+mn-ea"/>
                </a:rPr>
                <a:t> 원칙이나 가이드라인에 비추어 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</a:t>
              </a:r>
              <a:r>
                <a:rPr kumimoji="1" lang="ko-KR" altLang="en-US" sz="1400" b="1" spc="-150" dirty="0">
                  <a:latin typeface="+mn-ea"/>
                </a:rPr>
                <a:t>평가하고 문제점을  발견하고 반영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결과물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>
                  <a:latin typeface="+mn-ea"/>
                </a:rPr>
                <a:t>평가보고서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절차</a:t>
              </a:r>
              <a:r>
                <a:rPr kumimoji="1" lang="en-US" altLang="ko-KR" sz="1400" b="1" spc="-150" dirty="0">
                  <a:latin typeface="+mn-ea"/>
                </a:rPr>
                <a:t>)  </a:t>
              </a:r>
              <a:r>
                <a:rPr kumimoji="1" lang="ko-KR" altLang="en-US" sz="1400" b="1" spc="-150" dirty="0">
                  <a:latin typeface="+mn-ea"/>
                </a:rPr>
                <a:t>평가 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  <a:r>
                <a:rPr kumimoji="1" lang="ko-KR" altLang="en-US" sz="1400" b="1" spc="-150" dirty="0">
                  <a:latin typeface="+mn-ea"/>
                </a:rPr>
                <a:t>→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  <a:r>
                <a:rPr kumimoji="1" lang="ko-KR" altLang="en-US" sz="1400" b="1" spc="-150" dirty="0">
                  <a:latin typeface="+mn-ea"/>
                </a:rPr>
                <a:t>개선방향 논의 →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 </a:t>
              </a:r>
              <a:r>
                <a:rPr kumimoji="1" lang="ko-KR" altLang="en-US" sz="1400" b="1" spc="-150" dirty="0">
                  <a:latin typeface="+mn-ea"/>
                </a:rPr>
                <a:t>평가결과를</a:t>
              </a:r>
              <a:r>
                <a:rPr kumimoji="1" lang="en-US" altLang="ko-KR" sz="1400" b="1" spc="-150" dirty="0">
                  <a:latin typeface="+mn-ea"/>
                </a:rPr>
                <a:t>  </a:t>
              </a:r>
              <a:r>
                <a:rPr kumimoji="1" lang="ko-KR" altLang="en-US" sz="1400" b="1" spc="-150" dirty="0">
                  <a:latin typeface="+mn-ea"/>
                </a:rPr>
                <a:t>정리하여 보고서 작성</a:t>
              </a:r>
              <a:endParaRPr kumimoji="1" lang="en-US" altLang="ko-KR" sz="1400" b="1" spc="-150" dirty="0">
                <a:latin typeface="+mn-ea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59666" y="1394774"/>
              <a:ext cx="1478274" cy="18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212830" y="3654025"/>
            <a:ext cx="85896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346975" y="1223756"/>
            <a:ext cx="0" cy="4950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79911" y="3068960"/>
            <a:ext cx="115213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Arial" charset="0"/>
              </a:rPr>
              <a:t>테스트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Arial" charset="0"/>
              </a:rPr>
              <a:t>기법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32040" y="1124744"/>
            <a:ext cx="3312368" cy="2309341"/>
            <a:chOff x="4932040" y="1124744"/>
            <a:chExt cx="3312368" cy="2309341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932040" y="1124744"/>
              <a:ext cx="2698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spc="-150" dirty="0">
                  <a:solidFill>
                    <a:srgbClr val="002060"/>
                  </a:solidFill>
                  <a:latin typeface="+mn-ea"/>
                </a:rPr>
                <a:t>페이퍼 </a:t>
              </a:r>
              <a:r>
                <a:rPr kumimoji="1" lang="ko-KR" altLang="en-US" sz="2000" b="1" spc="-150" dirty="0" err="1">
                  <a:solidFill>
                    <a:srgbClr val="002060"/>
                  </a:solidFill>
                  <a:latin typeface="+mn-ea"/>
                </a:rPr>
                <a:t>프로토타입</a:t>
              </a:r>
              <a:r>
                <a:rPr kumimoji="1" lang="ko-KR" altLang="en-US" sz="2000" b="1" spc="-150" dirty="0">
                  <a:solidFill>
                    <a:srgbClr val="002060"/>
                  </a:solidFill>
                  <a:latin typeface="+mn-ea"/>
                </a:rPr>
                <a:t> 평가</a:t>
              </a:r>
              <a:endParaRPr kumimoji="1" lang="en-US" altLang="ko-KR" sz="2000" b="1" spc="-150" dirty="0">
                <a:solidFill>
                  <a:srgbClr val="002060"/>
                </a:solidFill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025481" y="1394774"/>
              <a:ext cx="2604734" cy="37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73021" y="1484784"/>
              <a:ext cx="3271387" cy="19493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998842" y="1484784"/>
              <a:ext cx="3245565" cy="1902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목적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>
                  <a:latin typeface="+mn-ea"/>
                </a:rPr>
                <a:t>실제 출시될 제품을 미리 경험하여 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 </a:t>
              </a:r>
              <a:r>
                <a:rPr kumimoji="1" lang="ko-KR" altLang="en-US" sz="1400" b="1" spc="-150" dirty="0">
                  <a:latin typeface="+mn-ea"/>
                </a:rPr>
                <a:t>수정 및 보완해야 할 부분 발견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결과물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>
                  <a:latin typeface="+mn-ea"/>
                </a:rPr>
                <a:t> </a:t>
              </a:r>
              <a:r>
                <a:rPr kumimoji="1" lang="ko-KR" altLang="en-US" sz="1400" b="1" spc="-150" dirty="0" err="1">
                  <a:latin typeface="+mn-ea"/>
                </a:rPr>
                <a:t>프로토타입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절차</a:t>
              </a:r>
              <a:r>
                <a:rPr kumimoji="1" lang="en-US" altLang="ko-KR" sz="1400" b="1" spc="-150" dirty="0">
                  <a:latin typeface="+mn-ea"/>
                </a:rPr>
                <a:t>)  </a:t>
              </a:r>
              <a:r>
                <a:rPr kumimoji="1" lang="ko-KR" altLang="en-US" sz="1400" b="1" spc="-150" dirty="0">
                  <a:latin typeface="+mn-ea"/>
                </a:rPr>
                <a:t>종이에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  <a:r>
                <a:rPr kumimoji="1" lang="ko-KR" altLang="en-US" sz="1400" b="1" spc="-150" dirty="0">
                  <a:latin typeface="+mn-ea"/>
                </a:rPr>
                <a:t>제품 및 시스템 개략도 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  <a:r>
                <a:rPr kumimoji="1" lang="ko-KR" altLang="en-US" sz="1400" b="1" spc="-150" dirty="0">
                  <a:latin typeface="+mn-ea"/>
                </a:rPr>
                <a:t>→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</a:t>
              </a:r>
              <a:r>
                <a:rPr kumimoji="1" lang="ko-KR" altLang="en-US" sz="1400" b="1" spc="-150" dirty="0">
                  <a:latin typeface="+mn-ea"/>
                </a:rPr>
                <a:t>      종이 특성 순서에 번호나 설명 붙임 →</a:t>
              </a:r>
              <a:r>
                <a:rPr kumimoji="1" lang="en-US" altLang="ko-KR" sz="1400" b="1" spc="-150" dirty="0">
                  <a:latin typeface="+mn-ea"/>
                </a:rPr>
                <a:t> 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</a:t>
              </a:r>
              <a:r>
                <a:rPr kumimoji="1" lang="ko-KR" altLang="en-US" sz="1400" b="1" spc="-150" dirty="0">
                  <a:latin typeface="+mn-ea"/>
                </a:rPr>
                <a:t>사용자나 개발자가 테스트하면서 발전</a:t>
              </a:r>
              <a:endParaRPr kumimoji="1" lang="en-US" altLang="ko-KR" sz="1400" b="1" spc="-150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0846" y="3941676"/>
            <a:ext cx="3401074" cy="2300721"/>
            <a:chOff x="450846" y="3941676"/>
            <a:chExt cx="3401074" cy="2300721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50846" y="3941676"/>
              <a:ext cx="1441420" cy="30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spc="-150" dirty="0">
                  <a:solidFill>
                    <a:srgbClr val="002060"/>
                  </a:solidFill>
                  <a:latin typeface="+mn-ea"/>
                </a:rPr>
                <a:t>선호도 평가</a:t>
              </a:r>
              <a:endParaRPr kumimoji="1" lang="en-US" altLang="ko-KR" sz="2000" b="1" spc="-150" dirty="0">
                <a:solidFill>
                  <a:srgbClr val="002060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59667" y="4218696"/>
              <a:ext cx="13325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8525" y="4293096"/>
              <a:ext cx="3271387" cy="19493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450846" y="4293096"/>
              <a:ext cx="3401074" cy="1902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목적</a:t>
              </a:r>
              <a:r>
                <a:rPr kumimoji="1" lang="en-US" altLang="ko-KR" sz="1400" b="1" spc="-150" dirty="0">
                  <a:latin typeface="+mn-ea"/>
                </a:rPr>
                <a:t>) “A</a:t>
              </a:r>
              <a:r>
                <a:rPr kumimoji="1" lang="ko-KR" altLang="en-US" sz="1400" b="1" spc="-150" dirty="0">
                  <a:latin typeface="+mn-ea"/>
                </a:rPr>
                <a:t>가 </a:t>
              </a:r>
              <a:r>
                <a:rPr kumimoji="1" lang="en-US" altLang="ko-KR" sz="1400" b="1" spc="-150" dirty="0">
                  <a:latin typeface="+mn-ea"/>
                </a:rPr>
                <a:t>B</a:t>
              </a:r>
              <a:r>
                <a:rPr kumimoji="1" lang="ko-KR" altLang="en-US" sz="1400" b="1" spc="-150" dirty="0">
                  <a:latin typeface="+mn-ea"/>
                </a:rPr>
                <a:t>보다 좋다</a:t>
              </a:r>
              <a:r>
                <a:rPr kumimoji="1" lang="en-US" altLang="ko-KR" sz="1400" b="1" spc="-150" dirty="0">
                  <a:latin typeface="+mn-ea"/>
                </a:rPr>
                <a:t>”, “C</a:t>
              </a:r>
              <a:r>
                <a:rPr kumimoji="1" lang="ko-KR" altLang="en-US" sz="1400" b="1" spc="-150" dirty="0">
                  <a:latin typeface="+mn-ea"/>
                </a:rPr>
                <a:t>가 </a:t>
              </a:r>
              <a:r>
                <a:rPr kumimoji="1" lang="en-US" altLang="ko-KR" sz="1400" b="1" spc="-150" dirty="0">
                  <a:latin typeface="+mn-ea"/>
                </a:rPr>
                <a:t>D</a:t>
              </a:r>
              <a:r>
                <a:rPr kumimoji="1" lang="ko-KR" altLang="en-US" sz="1400" b="1" spc="-150" dirty="0">
                  <a:latin typeface="+mn-ea"/>
                </a:rPr>
                <a:t>보다 더 편리</a:t>
              </a:r>
              <a:r>
                <a:rPr kumimoji="1" lang="en-US" altLang="ko-KR" sz="1400" b="1" spc="-150" dirty="0">
                  <a:latin typeface="+mn-ea"/>
                </a:rPr>
                <a:t>”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</a:t>
              </a:r>
              <a:r>
                <a:rPr kumimoji="1" lang="ko-KR" altLang="en-US" sz="1400" b="1" spc="-150" dirty="0">
                  <a:latin typeface="+mn-ea"/>
                </a:rPr>
                <a:t>제품이나 서비스에 대한 선호도에 영향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</a:t>
              </a:r>
              <a:r>
                <a:rPr kumimoji="1" lang="ko-KR" altLang="en-US" sz="1400" b="1" spc="-150" dirty="0">
                  <a:latin typeface="+mn-ea"/>
                </a:rPr>
                <a:t>을  미치는 속성 파악</a:t>
              </a:r>
              <a:r>
                <a:rPr kumimoji="1" lang="en-US" altLang="ko-KR" sz="1400" b="1" spc="-150" dirty="0">
                  <a:latin typeface="+mn-ea"/>
                </a:rPr>
                <a:t>.</a:t>
              </a:r>
              <a:r>
                <a:rPr kumimoji="1" lang="ko-KR" altLang="en-US" sz="1400" b="1" spc="-150" dirty="0">
                  <a:latin typeface="+mn-ea"/>
                </a:rPr>
                <a:t>하여 선호도 예측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결과물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>
                  <a:latin typeface="+mn-ea"/>
                </a:rPr>
                <a:t>선호도 평가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절차</a:t>
              </a:r>
              <a:r>
                <a:rPr kumimoji="1" lang="en-US" altLang="ko-KR" sz="1400" b="1" spc="-150" dirty="0">
                  <a:latin typeface="+mn-ea"/>
                </a:rPr>
                <a:t>)  </a:t>
              </a:r>
              <a:r>
                <a:rPr kumimoji="1" lang="ko-KR" altLang="en-US" sz="1400" b="1" spc="-150" dirty="0">
                  <a:latin typeface="+mn-ea"/>
                </a:rPr>
                <a:t>설문에서 수집되는 자료의 특성에 따라 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    </a:t>
              </a:r>
              <a:r>
                <a:rPr kumimoji="1" lang="ko-KR" altLang="en-US" sz="1400" b="1" spc="-150" dirty="0">
                  <a:latin typeface="+mn-ea"/>
                </a:rPr>
                <a:t>점수측정</a:t>
              </a:r>
              <a:r>
                <a:rPr kumimoji="1" lang="en-US" altLang="ko-KR" sz="1400" b="1" spc="-150" dirty="0">
                  <a:latin typeface="+mn-ea"/>
                </a:rPr>
                <a:t>, </a:t>
              </a:r>
              <a:r>
                <a:rPr kumimoji="1" lang="ko-KR" altLang="en-US" sz="1400" b="1" spc="-150" dirty="0">
                  <a:latin typeface="+mn-ea"/>
                </a:rPr>
                <a:t>순위 측정</a:t>
              </a:r>
              <a:r>
                <a:rPr kumimoji="1" lang="en-US" altLang="ko-KR" sz="1400" b="1" spc="-150" dirty="0">
                  <a:latin typeface="+mn-ea"/>
                </a:rPr>
                <a:t>, </a:t>
              </a:r>
              <a:r>
                <a:rPr kumimoji="1" lang="ko-KR" altLang="en-US" sz="1400" b="1" spc="-150" dirty="0">
                  <a:latin typeface="+mn-ea"/>
                </a:rPr>
                <a:t> 척도측정 등</a:t>
              </a:r>
              <a:endParaRPr kumimoji="1" lang="en-US" altLang="ko-KR" sz="1400" b="1" spc="-150" dirty="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32040" y="3951439"/>
            <a:ext cx="3312368" cy="2290958"/>
            <a:chOff x="4932040" y="3951439"/>
            <a:chExt cx="3312368" cy="2290958"/>
          </a:xfrm>
        </p:grpSpPr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4932040" y="3951439"/>
              <a:ext cx="1133644" cy="30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spc="-150" dirty="0">
                  <a:solidFill>
                    <a:srgbClr val="002060"/>
                  </a:solidFill>
                  <a:latin typeface="+mn-ea"/>
                </a:rPr>
                <a:t>성능평가</a:t>
              </a:r>
              <a:endParaRPr kumimoji="1" lang="en-US" altLang="ko-KR" sz="2000" b="1" spc="-150" dirty="0">
                <a:solidFill>
                  <a:srgbClr val="002060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025481" y="4234267"/>
              <a:ext cx="10402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73021" y="4293096"/>
              <a:ext cx="3271387" cy="19493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998842" y="4492858"/>
              <a:ext cx="3245565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목적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 err="1">
                  <a:latin typeface="+mn-ea"/>
                </a:rPr>
                <a:t>개발마지막</a:t>
              </a:r>
              <a:r>
                <a:rPr kumimoji="1" lang="ko-KR" altLang="en-US" sz="1400" b="1" spc="-150" dirty="0">
                  <a:latin typeface="+mn-ea"/>
                </a:rPr>
                <a:t> 단계에서 제품이나 </a:t>
              </a:r>
              <a:r>
                <a:rPr kumimoji="1" lang="ko-KR" altLang="en-US" sz="1400" b="1" spc="-150" dirty="0" err="1">
                  <a:latin typeface="+mn-ea"/>
                </a:rPr>
                <a:t>서비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latin typeface="+mn-ea"/>
                </a:rPr>
                <a:t>       </a:t>
              </a:r>
              <a:r>
                <a:rPr kumimoji="1" lang="ko-KR" altLang="en-US" sz="1400" b="1" spc="-150" dirty="0" err="1">
                  <a:latin typeface="+mn-ea"/>
                </a:rPr>
                <a:t>스의</a:t>
              </a:r>
              <a:r>
                <a:rPr kumimoji="1" lang="ko-KR" altLang="en-US" sz="1400" b="1" spc="-150" dirty="0">
                  <a:latin typeface="+mn-ea"/>
                </a:rPr>
                <a:t> 태스크</a:t>
              </a:r>
              <a:r>
                <a:rPr kumimoji="1" lang="en-US" altLang="ko-KR" sz="1400" b="1" spc="-150" dirty="0">
                  <a:latin typeface="+mn-ea"/>
                </a:rPr>
                <a:t>(</a:t>
              </a:r>
              <a:r>
                <a:rPr kumimoji="1" lang="ko-KR" altLang="en-US" sz="1400" b="1" spc="-150" dirty="0">
                  <a:latin typeface="+mn-ea"/>
                </a:rPr>
                <a:t>한 작업</a:t>
              </a:r>
              <a:r>
                <a:rPr kumimoji="1" lang="en-US" altLang="ko-KR" sz="1400" b="1" spc="-150" dirty="0">
                  <a:latin typeface="+mn-ea"/>
                </a:rPr>
                <a:t>)</a:t>
              </a:r>
              <a:r>
                <a:rPr kumimoji="1" lang="ko-KR" altLang="en-US" sz="1400" b="1" spc="-150" dirty="0">
                  <a:latin typeface="+mn-ea"/>
                </a:rPr>
                <a:t>들의 </a:t>
              </a:r>
              <a:r>
                <a:rPr kumimoji="1" lang="ko-KR" altLang="en-US" sz="1400" b="1" spc="-150" dirty="0" err="1">
                  <a:latin typeface="+mn-ea"/>
                </a:rPr>
                <a:t>장담점</a:t>
              </a:r>
              <a:r>
                <a:rPr kumimoji="1" lang="ko-KR" altLang="en-US" sz="1400" b="1" spc="-150" dirty="0">
                  <a:latin typeface="+mn-ea"/>
                </a:rPr>
                <a:t> 파악</a:t>
              </a:r>
              <a:endParaRPr kumimoji="1" lang="en-US" altLang="ko-KR" sz="1400" b="1" spc="-150" dirty="0"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결과물</a:t>
              </a:r>
              <a:r>
                <a:rPr kumimoji="1" lang="en-US" altLang="ko-KR" sz="1400" b="1" spc="-150" dirty="0">
                  <a:latin typeface="+mn-ea"/>
                </a:rPr>
                <a:t>) </a:t>
              </a:r>
              <a:r>
                <a:rPr kumimoji="1" lang="ko-KR" altLang="en-US" sz="1400" b="1" spc="-150" dirty="0" err="1">
                  <a:solidFill>
                    <a:srgbClr val="FF0000"/>
                  </a:solidFill>
                  <a:latin typeface="+mn-ea"/>
                </a:rPr>
                <a:t>학습성</a:t>
              </a:r>
              <a:r>
                <a:rPr kumimoji="1" lang="en-US" altLang="ko-KR" sz="1400" b="1" spc="-150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kumimoji="1" lang="ko-KR" altLang="en-US" sz="1400" b="1" spc="-150" dirty="0">
                  <a:solidFill>
                    <a:srgbClr val="FF0000"/>
                  </a:solidFill>
                  <a:latin typeface="+mn-ea"/>
                </a:rPr>
                <a:t>효율성</a:t>
              </a:r>
              <a:r>
                <a:rPr kumimoji="1" lang="en-US" altLang="ko-KR" sz="1400" b="1" spc="-150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kumimoji="1" lang="ko-KR" altLang="en-US" sz="1400" b="1" spc="-150" dirty="0">
                  <a:solidFill>
                    <a:srgbClr val="FF0000"/>
                  </a:solidFill>
                  <a:latin typeface="+mn-ea"/>
                </a:rPr>
                <a:t>기억용이성</a:t>
              </a:r>
              <a:r>
                <a:rPr kumimoji="1" lang="en-US" altLang="ko-KR" sz="1400" b="1" spc="-150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kumimoji="1" lang="ko-KR" altLang="en-US" sz="1400" b="1" spc="-150" dirty="0">
                  <a:solidFill>
                    <a:srgbClr val="FF0000"/>
                  </a:solidFill>
                  <a:latin typeface="+mn-ea"/>
                </a:rPr>
                <a:t>오류</a:t>
              </a:r>
              <a:r>
                <a:rPr kumimoji="1" lang="en-US" altLang="ko-KR" sz="1400" b="1" spc="-150" dirty="0">
                  <a:solidFill>
                    <a:srgbClr val="FF0000"/>
                  </a:solidFill>
                  <a:latin typeface="+mn-ea"/>
                </a:rPr>
                <a:t>, 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spc="-150" dirty="0">
                  <a:solidFill>
                    <a:srgbClr val="FF0000"/>
                  </a:solidFill>
                  <a:latin typeface="+mn-ea"/>
                </a:rPr>
                <a:t>        </a:t>
              </a:r>
              <a:r>
                <a:rPr kumimoji="1" lang="ko-KR" altLang="en-US" sz="1400" b="1" spc="-150" dirty="0">
                  <a:solidFill>
                    <a:srgbClr val="FF0000"/>
                  </a:solidFill>
                  <a:latin typeface="+mn-ea"/>
                </a:rPr>
                <a:t>만족도에 대한 평가</a:t>
              </a:r>
              <a:endParaRPr kumimoji="1" lang="en-US" altLang="ko-KR" sz="1400" b="1" spc="-150" dirty="0">
                <a:solidFill>
                  <a:srgbClr val="FF0000"/>
                </a:solidFill>
                <a:latin typeface="+mn-ea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spc="-150" dirty="0">
                  <a:latin typeface="+mn-ea"/>
                </a:rPr>
                <a:t>절차</a:t>
              </a:r>
              <a:r>
                <a:rPr kumimoji="1" lang="en-US" altLang="ko-KR" sz="1400" b="1" spc="-150" dirty="0">
                  <a:latin typeface="+mn-ea"/>
                </a:rPr>
                <a:t>)  </a:t>
              </a:r>
              <a:r>
                <a:rPr kumimoji="1" lang="ko-KR" altLang="en-US" sz="1400" b="1" spc="-150" dirty="0">
                  <a:latin typeface="+mn-ea"/>
                </a:rPr>
                <a:t>태스크 별 실행하여 평가한다</a:t>
              </a:r>
              <a:endParaRPr kumimoji="1" lang="en-US" altLang="ko-KR" sz="1400" b="1" spc="-150" dirty="0">
                <a:latin typeface="+mn-ea"/>
              </a:endParaRPr>
            </a:p>
          </p:txBody>
        </p:sp>
      </p:grpSp>
      <p:sp>
        <p:nvSpPr>
          <p:cNvPr id="2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4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37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D88851-181F-437F-A714-18C4609D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54680"/>
            <a:ext cx="7416823" cy="63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blog.joins.com/usr/l/i/littlemui/13/7(%EA%B8%B8).jp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1" t="3368" r="1467"/>
          <a:stretch/>
        </p:blipFill>
        <p:spPr bwMode="auto">
          <a:xfrm>
            <a:off x="-5692" y="404664"/>
            <a:ext cx="914400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76" y="116632"/>
            <a:ext cx="8899820" cy="7060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1-2. </a:t>
            </a:r>
            <a:r>
              <a:rPr lang="ko-KR" altLang="en-US" sz="3600" dirty="0"/>
              <a:t>제품 및 서비스 테스트 시 평가 내용</a:t>
            </a:r>
          </a:p>
        </p:txBody>
      </p:sp>
      <p:sp>
        <p:nvSpPr>
          <p:cNvPr id="26" name="직사각형 42"/>
          <p:cNvSpPr/>
          <p:nvPr/>
        </p:nvSpPr>
        <p:spPr>
          <a:xfrm>
            <a:off x="5339176" y="5661248"/>
            <a:ext cx="2448000" cy="684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1.</a:t>
            </a:r>
            <a:r>
              <a:rPr kumimoji="1" lang="ko-KR" altLang="en-US" sz="2000" b="1" spc="-150" dirty="0" err="1">
                <a:solidFill>
                  <a:schemeClr val="tx1"/>
                </a:solidFill>
              </a:rPr>
              <a:t>학습성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tx1"/>
                </a:solidFill>
              </a:rPr>
              <a:t>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쉽게 학습할 수 있는가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직사각형 72"/>
          <p:cNvSpPr/>
          <p:nvPr/>
        </p:nvSpPr>
        <p:spPr>
          <a:xfrm>
            <a:off x="615728" y="3448055"/>
            <a:ext cx="4023755" cy="68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 3.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기억 용이성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: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 사용한 기능을 능숙하게 다시 수행할 수 있는가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565" y="4653136"/>
            <a:ext cx="4896000" cy="684000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효율성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일단 학습하면 매번 신속하게 다시 사용할 수 있는가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6" y="1256363"/>
            <a:ext cx="3147601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5. </a:t>
            </a:r>
            <a:r>
              <a:rPr lang="ko-KR" altLang="en-US" sz="2000" b="1" spc="-150" dirty="0"/>
              <a:t>만족도</a:t>
            </a:r>
            <a:endParaRPr lang="en-US" altLang="ko-KR" sz="2000" b="1" spc="-150" dirty="0"/>
          </a:p>
          <a:p>
            <a:r>
              <a:rPr lang="en-US" altLang="ko-KR" sz="1400" b="1" spc="-150" dirty="0"/>
              <a:t>      : </a:t>
            </a:r>
            <a:r>
              <a:rPr lang="ko-KR" altLang="en-US" sz="1400" b="1" spc="-150" dirty="0"/>
              <a:t>사용하는 것이 즐겁고 만족스러운가</a:t>
            </a:r>
            <a:r>
              <a:rPr lang="en-US" altLang="ko-KR" sz="1400" b="1" spc="-150" dirty="0"/>
              <a:t>?</a:t>
            </a:r>
            <a:endParaRPr lang="ko-KR" altLang="en-US" sz="1400" b="1" spc="-150" dirty="0"/>
          </a:p>
        </p:txBody>
      </p:sp>
      <p:sp>
        <p:nvSpPr>
          <p:cNvPr id="36" name="직사각형 83"/>
          <p:cNvSpPr/>
          <p:nvPr/>
        </p:nvSpPr>
        <p:spPr>
          <a:xfrm>
            <a:off x="4067944" y="2132856"/>
            <a:ext cx="4370575" cy="68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4.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오류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오류가 적고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,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사용자가 </a:t>
            </a:r>
            <a:r>
              <a:rPr kumimoji="1" lang="ko-KR" altLang="en-US" sz="1400" b="1" spc="-150" dirty="0" err="1">
                <a:solidFill>
                  <a:schemeClr val="tx1"/>
                </a:solidFill>
              </a:rPr>
              <a:t>상활을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 쉽게 극복할 수 있는가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6415" y="6597352"/>
            <a:ext cx="774449" cy="212108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9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1-3. </a:t>
            </a:r>
            <a:r>
              <a:rPr lang="ko-KR" altLang="en-US" dirty="0" err="1"/>
              <a:t>사용성</a:t>
            </a:r>
            <a:r>
              <a:rPr lang="ko-KR" altLang="en-US" dirty="0"/>
              <a:t> 테스트 기법 선정 절차</a:t>
            </a:r>
          </a:p>
        </p:txBody>
      </p:sp>
      <p:sp>
        <p:nvSpPr>
          <p:cNvPr id="4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6415" y="6597352"/>
            <a:ext cx="774449" cy="212108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7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8426" y="1329029"/>
            <a:ext cx="7894014" cy="720080"/>
            <a:chOff x="350394" y="968989"/>
            <a:chExt cx="7894014" cy="720080"/>
          </a:xfrm>
        </p:grpSpPr>
        <p:sp>
          <p:nvSpPr>
            <p:cNvPr id="3" name="직사각형 2"/>
            <p:cNvSpPr/>
            <p:nvPr/>
          </p:nvSpPr>
          <p:spPr>
            <a:xfrm>
              <a:off x="1763688" y="968989"/>
              <a:ext cx="6480720" cy="720080"/>
            </a:xfrm>
            <a:prstGeom prst="rect">
              <a:avLst/>
            </a:prstGeom>
            <a:noFill/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테스트의 목적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필요성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중요성에 대해 이해관계자들 간 인식 공유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0394" y="968989"/>
              <a:ext cx="141329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테스트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인식 공유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9696" y="2708920"/>
            <a:ext cx="7892744" cy="720080"/>
            <a:chOff x="350394" y="968989"/>
            <a:chExt cx="7892744" cy="720080"/>
          </a:xfrm>
        </p:grpSpPr>
        <p:sp>
          <p:nvSpPr>
            <p:cNvPr id="11" name="직사각형 10"/>
            <p:cNvSpPr/>
            <p:nvPr/>
          </p:nvSpPr>
          <p:spPr>
            <a:xfrm>
              <a:off x="1763688" y="968989"/>
              <a:ext cx="6479450" cy="720080"/>
            </a:xfrm>
            <a:prstGeom prst="rect">
              <a:avLst/>
            </a:prstGeom>
            <a:noFill/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테스트 대상의 계획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요구분석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콘셉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기획 등 단계별 세부 내용 파악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0394" y="968989"/>
              <a:ext cx="141329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테스트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내용 파악</a:t>
              </a:r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1187624" y="2132856"/>
            <a:ext cx="1008112" cy="432048"/>
          </a:xfrm>
          <a:prstGeom prst="down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39696" y="4065333"/>
            <a:ext cx="7892744" cy="720080"/>
            <a:chOff x="350394" y="968989"/>
            <a:chExt cx="7892744" cy="720080"/>
          </a:xfrm>
        </p:grpSpPr>
        <p:sp>
          <p:nvSpPr>
            <p:cNvPr id="15" name="직사각형 14"/>
            <p:cNvSpPr/>
            <p:nvPr/>
          </p:nvSpPr>
          <p:spPr>
            <a:xfrm>
              <a:off x="1763688" y="968989"/>
              <a:ext cx="6479450" cy="720080"/>
            </a:xfrm>
            <a:prstGeom prst="rect">
              <a:avLst/>
            </a:prstGeom>
            <a:noFill/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다양한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테스트 기법에 대한 조사 및 이해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0394" y="968989"/>
              <a:ext cx="141329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테스트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기법 이해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0966" y="5373216"/>
            <a:ext cx="7891474" cy="720080"/>
            <a:chOff x="350394" y="968989"/>
            <a:chExt cx="7891474" cy="720080"/>
          </a:xfrm>
        </p:grpSpPr>
        <p:sp>
          <p:nvSpPr>
            <p:cNvPr id="18" name="직사각형 17"/>
            <p:cNvSpPr/>
            <p:nvPr/>
          </p:nvSpPr>
          <p:spPr>
            <a:xfrm>
              <a:off x="1763688" y="968989"/>
              <a:ext cx="6478180" cy="720080"/>
            </a:xfrm>
            <a:prstGeom prst="rect">
              <a:avLst/>
            </a:prstGeom>
            <a:noFill/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구현된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UI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를 테스트하기에 가장 적절한 기법을 선정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0394" y="968989"/>
              <a:ext cx="141329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>
                  <a:solidFill>
                    <a:schemeClr val="tx1"/>
                  </a:solidFill>
                </a:rPr>
                <a:t>테스트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기법 선정</a:t>
              </a:r>
            </a:p>
          </p:txBody>
        </p:sp>
      </p:grpSp>
      <p:sp>
        <p:nvSpPr>
          <p:cNvPr id="21" name="아래쪽 화살표 20"/>
          <p:cNvSpPr/>
          <p:nvPr/>
        </p:nvSpPr>
        <p:spPr>
          <a:xfrm>
            <a:off x="3635896" y="3501008"/>
            <a:ext cx="1008112" cy="432048"/>
          </a:xfrm>
          <a:prstGeom prst="down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22" name="아래쪽 화살표 21"/>
          <p:cNvSpPr/>
          <p:nvPr/>
        </p:nvSpPr>
        <p:spPr>
          <a:xfrm>
            <a:off x="6588224" y="4869160"/>
            <a:ext cx="1008112" cy="432048"/>
          </a:xfrm>
          <a:prstGeom prst="down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090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1-4. </a:t>
            </a:r>
            <a:r>
              <a:rPr lang="ko-KR" altLang="en-US" dirty="0"/>
              <a:t>테스트 환경 구축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8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6788"/>
            <a:ext cx="7848872" cy="570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3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4624"/>
            <a:ext cx="7424255" cy="66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921</Words>
  <Application>Microsoft Office PowerPoint</Application>
  <PresentationFormat>화면 슬라이드 쇼(4:3)</PresentationFormat>
  <Paragraphs>181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Wingdings</vt:lpstr>
      <vt:lpstr>Office 테마</vt:lpstr>
      <vt:lpstr>UI 테스트</vt:lpstr>
      <vt:lpstr>PowerPoint 프레젠테이션</vt:lpstr>
      <vt:lpstr>PowerPoint 프레젠테이션</vt:lpstr>
      <vt:lpstr>1-1. 사용성 테스트 기법</vt:lpstr>
      <vt:lpstr>PowerPoint 프레젠테이션</vt:lpstr>
      <vt:lpstr>1-2. 제품 및 서비스 테스트 시 평가 내용</vt:lpstr>
      <vt:lpstr>1-3. 사용성 테스트 기법 선정 절차</vt:lpstr>
      <vt:lpstr>1-4. 테스트 환경 구축</vt:lpstr>
      <vt:lpstr>PowerPoint 프레젠테이션</vt:lpstr>
      <vt:lpstr>1-5. 사용성 테스트 계획서 작성</vt:lpstr>
      <vt:lpstr>PowerPoint 프레젠테이션</vt:lpstr>
      <vt:lpstr>PowerPoint 프레젠테이션</vt:lpstr>
      <vt:lpstr>PowerPoint 프레젠테이션</vt:lpstr>
      <vt:lpstr>PowerPoint 프레젠테이션</vt:lpstr>
      <vt:lpstr>3-1. UI 개선 방안 및 수정 계획 수립</vt:lpstr>
      <vt:lpstr>ISO/IEC 9126 s/w 품질 특성 표준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YI</cp:lastModifiedBy>
  <cp:revision>55</cp:revision>
  <dcterms:created xsi:type="dcterms:W3CDTF">2018-01-10T01:38:20Z</dcterms:created>
  <dcterms:modified xsi:type="dcterms:W3CDTF">2020-01-30T14:03:43Z</dcterms:modified>
</cp:coreProperties>
</file>