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456" y="21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6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6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8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6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34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6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6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8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3257-885E-49DE-8200-91ADCCA92ECE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3257-885E-49DE-8200-91ADCCA92ECE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3496-AD01-421C-8F4F-2FC4BB69F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C6C85FE-DB4B-4666-B7CF-355BB3EABA87}"/>
              </a:ext>
            </a:extLst>
          </p:cNvPr>
          <p:cNvSpPr/>
          <p:nvPr/>
        </p:nvSpPr>
        <p:spPr>
          <a:xfrm>
            <a:off x="36512" y="260648"/>
            <a:ext cx="9144000" cy="5947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</a:rPr>
              <a:t>예제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PART1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1. EMP</a:t>
            </a:r>
            <a:r>
              <a:rPr lang="ko-KR" altLang="en-US" sz="1600" kern="0" dirty="0">
                <a:solidFill>
                  <a:srgbClr val="000000"/>
                </a:solidFill>
              </a:rPr>
              <a:t>테이블의 모든 사원에 대해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사원명과 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1600" kern="0" dirty="0">
                <a:solidFill>
                  <a:srgbClr val="000000"/>
                </a:solidFill>
              </a:rPr>
              <a:t>상사가 있는 직원에 대해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1600" kern="0" dirty="0">
                <a:solidFill>
                  <a:srgbClr val="000000"/>
                </a:solidFill>
              </a:rPr>
              <a:t>상사가 없는 직원과 상사가 있는 직원들 모두에 대해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4. </a:t>
            </a:r>
            <a:r>
              <a:rPr lang="ko-KR" altLang="en-US" sz="1600" kern="0" dirty="0">
                <a:solidFill>
                  <a:srgbClr val="000000"/>
                </a:solidFill>
              </a:rPr>
              <a:t>상사가 있는 직원에 대해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5. </a:t>
            </a:r>
            <a:r>
              <a:rPr lang="ko-KR" altLang="en-US" sz="1600" kern="0" dirty="0">
                <a:solidFill>
                  <a:srgbClr val="000000"/>
                </a:solidFill>
              </a:rPr>
              <a:t>상사가 없는 직원과 상사가 있는 직원 모두에 대해 </a:t>
            </a:r>
            <a:r>
              <a:rPr lang="ko-KR" altLang="en-US" sz="1600" b="1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사명원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부서코드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근무지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</a:rPr>
              <a:t>단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</a:rPr>
              <a:t>직속상사가 없을 경우 직속상사명에는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‘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없음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’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으로</a:t>
            </a:r>
            <a:r>
              <a:rPr lang="ko-KR" altLang="en-US" sz="1600" kern="0" dirty="0">
                <a:solidFill>
                  <a:srgbClr val="000000"/>
                </a:solidFill>
              </a:rPr>
              <a:t> 대신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6. </a:t>
            </a:r>
            <a:r>
              <a:rPr lang="ko-KR" altLang="en-US" sz="1600" kern="0" dirty="0">
                <a:solidFill>
                  <a:srgbClr val="000000"/>
                </a:solidFill>
              </a:rPr>
              <a:t>급여가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2000</a:t>
            </a:r>
            <a:r>
              <a:rPr lang="ko-KR" altLang="en-US" sz="1600" kern="0" dirty="0">
                <a:solidFill>
                  <a:srgbClr val="000000"/>
                </a:solidFill>
              </a:rPr>
              <a:t>이상인 사원에 대해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급여등급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7. </a:t>
            </a:r>
            <a:r>
              <a:rPr lang="ko-KR" altLang="en-US" sz="1600" kern="0" dirty="0">
                <a:solidFill>
                  <a:srgbClr val="000000"/>
                </a:solidFill>
              </a:rPr>
              <a:t>상사가 있는 직원과 상사가 없는 직원 모두에 대해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급여등급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부서명 알파벳 순으로 정렬하여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8.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급여등급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연봉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</a:rPr>
              <a:t>단 연봉은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(SAL+COMM)*12</a:t>
            </a:r>
            <a:r>
              <a:rPr lang="ko-KR" altLang="en-US" sz="1600" kern="0" dirty="0">
                <a:solidFill>
                  <a:srgbClr val="000000"/>
                </a:solidFill>
              </a:rPr>
              <a:t>로 계산한다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9. </a:t>
            </a:r>
            <a:r>
              <a:rPr lang="ko-KR" altLang="en-US" sz="1600" kern="0" dirty="0">
                <a:solidFill>
                  <a:srgbClr val="000000"/>
                </a:solidFill>
              </a:rPr>
              <a:t>위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8</a:t>
            </a:r>
            <a:r>
              <a:rPr lang="ko-KR" altLang="en-US" sz="1600" kern="0" dirty="0">
                <a:solidFill>
                  <a:srgbClr val="000000"/>
                </a:solidFill>
              </a:rPr>
              <a:t>번을 부서명 알파벳 순으로 정렬하고 부서명이 같으면 급여가 큰 사원에서 작은 사원 순으로 정렬하여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85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230EBD-FF69-436E-BBBE-29829CD56020}"/>
              </a:ext>
            </a:extLst>
          </p:cNvPr>
          <p:cNvSpPr/>
          <p:nvPr/>
        </p:nvSpPr>
        <p:spPr>
          <a:xfrm>
            <a:off x="4325" y="183543"/>
            <a:ext cx="9144000" cy="6341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-152400" algn="just" fontAlgn="base">
              <a:lnSpc>
                <a:spcPct val="160000"/>
              </a:lnSpc>
            </a:pPr>
            <a:r>
              <a:rPr lang="ko-KR" altLang="en-US" sz="1600" kern="0" dirty="0">
                <a:solidFill>
                  <a:srgbClr val="000000"/>
                </a:solidFill>
              </a:rPr>
              <a:t>예제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PART2 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1. EMP</a:t>
            </a:r>
            <a:r>
              <a:rPr lang="ko-KR" altLang="en-US" sz="1600" kern="0" dirty="0">
                <a:solidFill>
                  <a:srgbClr val="000000"/>
                </a:solidFill>
              </a:rPr>
              <a:t>테이블의 모든 사원에 대해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부서번호 부서명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2. EMP</a:t>
            </a:r>
            <a:r>
              <a:rPr lang="ko-KR" altLang="en-US" sz="1600" kern="0" dirty="0">
                <a:solidFill>
                  <a:srgbClr val="000000"/>
                </a:solidFill>
              </a:rPr>
              <a:t>테이블에서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NEW YORK</a:t>
            </a:r>
            <a:r>
              <a:rPr lang="ko-KR" altLang="en-US" sz="1600" kern="0" dirty="0">
                <a:solidFill>
                  <a:srgbClr val="000000"/>
                </a:solidFill>
              </a:rPr>
              <a:t>에서 근무하고 있는 사원에 대해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3. EMP</a:t>
            </a:r>
            <a:r>
              <a:rPr lang="ko-KR" altLang="en-US" sz="1600" kern="0" dirty="0">
                <a:solidFill>
                  <a:srgbClr val="000000"/>
                </a:solidFill>
              </a:rPr>
              <a:t>테이블에서 상여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(COMM)</a:t>
            </a:r>
            <a:r>
              <a:rPr lang="ko-KR" altLang="en-US" sz="1600" kern="0" dirty="0">
                <a:solidFill>
                  <a:srgbClr val="000000"/>
                </a:solidFill>
              </a:rPr>
              <a:t>를 받는 사원에 대해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위치</a:t>
            </a:r>
            <a:r>
              <a:rPr lang="ko-KR" altLang="en-US" sz="1600" kern="0" dirty="0">
                <a:solidFill>
                  <a:srgbClr val="000000"/>
                </a:solidFill>
              </a:rPr>
              <a:t>를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4. EMP</a:t>
            </a:r>
            <a:r>
              <a:rPr lang="ko-KR" altLang="en-US" sz="1600" kern="0" dirty="0">
                <a:solidFill>
                  <a:srgbClr val="000000"/>
                </a:solidFill>
              </a:rPr>
              <a:t>테이블에서 사원명에 알파벳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L</a:t>
            </a:r>
            <a:r>
              <a:rPr lang="ko-KR" altLang="en-US" sz="1600" kern="0" dirty="0">
                <a:solidFill>
                  <a:srgbClr val="000000"/>
                </a:solidFill>
              </a:rPr>
              <a:t>이 있는 사원에 대해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위치</a:t>
            </a:r>
            <a:r>
              <a:rPr lang="ko-KR" altLang="en-US" sz="1600" kern="0" dirty="0">
                <a:solidFill>
                  <a:srgbClr val="000000"/>
                </a:solidFill>
              </a:rPr>
              <a:t>를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5. EMP</a:t>
            </a:r>
            <a:r>
              <a:rPr lang="ko-KR" altLang="en-US" sz="1600" kern="0" dirty="0">
                <a:solidFill>
                  <a:srgbClr val="000000"/>
                </a:solidFill>
              </a:rPr>
              <a:t>테이블에서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사번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부서번호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ko-KR" altLang="en-US" sz="1600" kern="0" dirty="0">
                <a:solidFill>
                  <a:srgbClr val="000000"/>
                </a:solidFill>
              </a:rPr>
              <a:t>을 출력하되 사원명 알파벳 순으로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6. </a:t>
            </a:r>
            <a:r>
              <a:rPr lang="ko-KR" altLang="en-US" sz="1600" kern="0" dirty="0">
                <a:solidFill>
                  <a:srgbClr val="000000"/>
                </a:solidFill>
              </a:rPr>
              <a:t>급여가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2000</a:t>
            </a:r>
            <a:r>
              <a:rPr lang="ko-KR" altLang="en-US" sz="1600" kern="0" dirty="0">
                <a:solidFill>
                  <a:srgbClr val="000000"/>
                </a:solidFill>
              </a:rPr>
              <a:t>이상인 사원에 대해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사번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ko-KR" altLang="en-US" sz="1600" kern="0" dirty="0">
                <a:solidFill>
                  <a:srgbClr val="000000"/>
                </a:solidFill>
              </a:rPr>
              <a:t>을 급여기준으로 내림차순 정렬하여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7. </a:t>
            </a:r>
            <a:r>
              <a:rPr lang="ko-KR" altLang="en-US" sz="1600" kern="0" dirty="0">
                <a:solidFill>
                  <a:srgbClr val="000000"/>
                </a:solidFill>
              </a:rPr>
              <a:t>직책이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MANAGER</a:t>
            </a:r>
            <a:r>
              <a:rPr lang="ko-KR" altLang="en-US" sz="1600" kern="0" dirty="0">
                <a:solidFill>
                  <a:srgbClr val="000000"/>
                </a:solidFill>
              </a:rPr>
              <a:t>이며 급여가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2500</a:t>
            </a:r>
            <a:r>
              <a:rPr lang="ko-KR" altLang="en-US" sz="1600" kern="0" dirty="0">
                <a:solidFill>
                  <a:srgbClr val="000000"/>
                </a:solidFill>
              </a:rPr>
              <a:t>이상인 사원에 대해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사번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부서명</a:t>
            </a:r>
            <a:r>
              <a:rPr lang="ko-KR" altLang="en-US" sz="1600" kern="0" dirty="0">
                <a:solidFill>
                  <a:srgbClr val="000000"/>
                </a:solidFill>
              </a:rPr>
              <a:t>을 사번 기준으로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모름차순</a:t>
            </a:r>
            <a:r>
              <a:rPr lang="ko-KR" altLang="en-US" sz="1600" kern="0" dirty="0">
                <a:solidFill>
                  <a:srgbClr val="000000"/>
                </a:solidFill>
              </a:rPr>
              <a:t> 정렬하여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8.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사번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급여등급</a:t>
            </a:r>
            <a:r>
              <a:rPr lang="ko-KR" altLang="en-US" sz="1600" kern="0" dirty="0">
                <a:solidFill>
                  <a:srgbClr val="000000"/>
                </a:solidFill>
              </a:rPr>
              <a:t>을 급여기준으로 내림차순 정렬하여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9. </a:t>
            </a:r>
            <a:r>
              <a:rPr lang="ko-KR" altLang="en-US" sz="1600" kern="0" dirty="0">
                <a:solidFill>
                  <a:srgbClr val="000000"/>
                </a:solidFill>
              </a:rPr>
              <a:t>상사가 없는 직원과 상사가 있는 직원 모두에 대해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직속상사명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  <a:p>
            <a:pPr marL="152400" indent="-1524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10.</a:t>
            </a:r>
            <a:r>
              <a:rPr lang="ko-KR" altLang="en-US" sz="1600" kern="0" dirty="0">
                <a:solidFill>
                  <a:srgbClr val="000000"/>
                </a:solidFill>
              </a:rPr>
              <a:t>상사가 없는 직원과 상사가 있는 직원 모두에 대해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사원명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상사명</a:t>
            </a:r>
            <a:r>
              <a:rPr lang="en-US" altLang="ko-KR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</a:rPr>
              <a:t>, </a:t>
            </a:r>
            <a:r>
              <a:rPr lang="ko-KR" altLang="en-US" sz="1600" b="1" u="sng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상사의 상사명</a:t>
            </a:r>
            <a:r>
              <a:rPr lang="ko-KR" altLang="en-US" sz="1600" kern="0" dirty="0">
                <a:solidFill>
                  <a:srgbClr val="000000"/>
                </a:solidFill>
              </a:rPr>
              <a:t>을 </a:t>
            </a:r>
            <a:r>
              <a:rPr lang="ko-KR" altLang="en-US" sz="1600" kern="0" dirty="0" err="1">
                <a:solidFill>
                  <a:srgbClr val="000000"/>
                </a:solidFill>
              </a:rPr>
              <a:t>출력하시오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4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374</Words>
  <Application>Microsoft Office PowerPoint</Application>
  <PresentationFormat>화면 슬라이드 쇼(4:3)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소영 이</cp:lastModifiedBy>
  <cp:revision>10</cp:revision>
  <dcterms:created xsi:type="dcterms:W3CDTF">2017-10-31T03:08:53Z</dcterms:created>
  <dcterms:modified xsi:type="dcterms:W3CDTF">2018-12-30T09:54:11Z</dcterms:modified>
</cp:coreProperties>
</file>