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93" r:id="rId3"/>
    <p:sldId id="331" r:id="rId4"/>
    <p:sldId id="295" r:id="rId5"/>
    <p:sldId id="274" r:id="rId6"/>
    <p:sldId id="332" r:id="rId7"/>
    <p:sldId id="333" r:id="rId8"/>
    <p:sldId id="318" r:id="rId9"/>
    <p:sldId id="319" r:id="rId10"/>
    <p:sldId id="292" r:id="rId11"/>
    <p:sldId id="320" r:id="rId12"/>
    <p:sldId id="321" r:id="rId13"/>
    <p:sldId id="324" r:id="rId14"/>
    <p:sldId id="336" r:id="rId15"/>
    <p:sldId id="341" r:id="rId1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7C4D"/>
    <a:srgbClr val="947D54"/>
    <a:srgbClr val="333333"/>
    <a:srgbClr val="CDC1B6"/>
    <a:srgbClr val="756B5F"/>
    <a:srgbClr val="5F5556"/>
    <a:srgbClr val="232380"/>
    <a:srgbClr val="D35F5F"/>
    <a:srgbClr val="802323"/>
    <a:srgbClr val="E0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14" autoAdjust="0"/>
    <p:restoredTop sz="92416" autoAdjust="0"/>
  </p:normalViewPr>
  <p:slideViewPr>
    <p:cSldViewPr>
      <p:cViewPr varScale="1">
        <p:scale>
          <a:sx n="143" d="100"/>
          <a:sy n="143" d="100"/>
        </p:scale>
        <p:origin x="-1062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AC-FD1E-446D-854E-09142DFB339C}" type="datetimeFigureOut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037E-5901-4B68-9415-DA47D42F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0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9D967-67B2-4132-B52D-A253871A1F24}" type="datetimeFigureOut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1EE08-D29B-4EEA-AE59-EA43F352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63029" y="48450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4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8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0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6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8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5646" y="4882221"/>
            <a:ext cx="2133600" cy="273844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79512" y="87504"/>
            <a:ext cx="0" cy="270000"/>
          </a:xfrm>
          <a:prstGeom prst="line">
            <a:avLst/>
          </a:prstGeom>
          <a:ln w="38100">
            <a:solidFill>
              <a:srgbClr val="987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565416" y="4894443"/>
            <a:ext cx="1486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987C4D"/>
                </a:solidFill>
              </a:rPr>
              <a:t>Integrated </a:t>
            </a:r>
            <a:r>
              <a:rPr lang="en-US" altLang="ko-KR" sz="800" b="1" dirty="0" err="1">
                <a:solidFill>
                  <a:srgbClr val="756B5F"/>
                </a:solidFill>
              </a:rPr>
              <a:t>L</a:t>
            </a:r>
            <a:r>
              <a:rPr lang="en-US" altLang="ko-KR" sz="800" dirty="0" err="1">
                <a:solidFill>
                  <a:srgbClr val="987C4D"/>
                </a:solidFill>
              </a:rPr>
              <a:t>ibr</a:t>
            </a:r>
            <a:r>
              <a:rPr lang="en-US" altLang="ko-KR" sz="800" b="1" dirty="0" err="1">
                <a:solidFill>
                  <a:srgbClr val="756B5F"/>
                </a:solidFill>
              </a:rPr>
              <a:t>A</a:t>
            </a:r>
            <a:r>
              <a:rPr lang="en-US" altLang="ko-KR" sz="800" dirty="0" err="1">
                <a:solidFill>
                  <a:srgbClr val="987C4D"/>
                </a:solidFill>
              </a:rPr>
              <a:t>ry</a:t>
            </a:r>
            <a:r>
              <a:rPr lang="en-US" altLang="ko-KR" sz="800" b="1" dirty="0" err="1">
                <a:solidFill>
                  <a:srgbClr val="5F5556"/>
                </a:solidFill>
              </a:rPr>
              <a:t>S</a:t>
            </a:r>
            <a:r>
              <a:rPr lang="en-US" altLang="ko-KR" sz="800" dirty="0" err="1">
                <a:solidFill>
                  <a:srgbClr val="987C4D"/>
                </a:solidFill>
              </a:rPr>
              <a:t>ystem</a:t>
            </a:r>
            <a:r>
              <a:rPr lang="en-US" altLang="ko-KR" sz="800" dirty="0">
                <a:solidFill>
                  <a:srgbClr val="987C4D"/>
                </a:solidFill>
              </a:rPr>
              <a:t> </a:t>
            </a:r>
            <a:r>
              <a:rPr lang="en-US" altLang="ko-KR" sz="800" b="1" dirty="0">
                <a:solidFill>
                  <a:srgbClr val="756B5F"/>
                </a:solidFill>
              </a:rPr>
              <a:t>*</a:t>
            </a:r>
            <a:endParaRPr lang="ko-KR" altLang="en-US" sz="800" b="1" dirty="0">
              <a:solidFill>
                <a:srgbClr val="756B5F"/>
              </a:solidFill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120366" y="4776862"/>
            <a:ext cx="491197" cy="333171"/>
            <a:chOff x="120363" y="6369148"/>
            <a:chExt cx="491197" cy="444228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100" y="6369148"/>
              <a:ext cx="375721" cy="375721"/>
            </a:xfrm>
            <a:prstGeom prst="rect">
              <a:avLst/>
            </a:prstGeom>
          </p:spPr>
        </p:pic>
        <p:sp>
          <p:nvSpPr>
            <p:cNvPr id="14" name="타원 13"/>
            <p:cNvSpPr/>
            <p:nvPr/>
          </p:nvSpPr>
          <p:spPr>
            <a:xfrm>
              <a:off x="120363" y="6381328"/>
              <a:ext cx="491197" cy="432048"/>
            </a:xfrm>
            <a:prstGeom prst="ellipse">
              <a:avLst/>
            </a:prstGeom>
            <a:noFill/>
            <a:ln w="38100">
              <a:solidFill>
                <a:srgbClr val="756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b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rgbClr val="756B5F"/>
                  </a:solidFill>
                </a:rPr>
                <a:t>LAS</a:t>
              </a:r>
              <a:r>
                <a:rPr lang="en-US" altLang="ko-KR" sz="800" b="1" baseline="30000" dirty="0">
                  <a:solidFill>
                    <a:srgbClr val="756B5F"/>
                  </a:solidFill>
                </a:rPr>
                <a:t>*</a:t>
              </a:r>
              <a:endParaRPr lang="ko-KR" altLang="en-US" sz="800" b="1" baseline="30000" dirty="0">
                <a:solidFill>
                  <a:srgbClr val="756B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080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7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hyperlink" Target="http://kolas.nl.go.kr/nltech/index.do" TargetMode="Externa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" y="884813"/>
            <a:ext cx="823905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0" descr="https://jessgroopman.files.wordpress.com/2014/02/istock_iotpost_interoperability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5721" t="6507"/>
          <a:stretch/>
        </p:blipFill>
        <p:spPr bwMode="auto">
          <a:xfrm flipH="1">
            <a:off x="6777752" y="1532884"/>
            <a:ext cx="1466656" cy="113598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226127" y="2063352"/>
            <a:ext cx="6242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spc="-300" dirty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어플리케이션 구현 사 </a:t>
            </a:r>
            <a:r>
              <a:rPr lang="ko-KR" altLang="en-US" sz="2800" b="1" spc="-300" dirty="0" err="1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례</a:t>
            </a:r>
            <a:r>
              <a:rPr lang="ko-KR" altLang="en-US" sz="2800" b="1" spc="-300" dirty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연 구 </a:t>
            </a:r>
            <a:r>
              <a:rPr lang="en-US" altLang="ko-KR" sz="2800" b="1" spc="-300" dirty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- </a:t>
            </a:r>
            <a:r>
              <a:rPr lang="ko-KR" altLang="en-US" sz="2800" b="1" spc="-300" dirty="0" err="1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프로젝트명</a:t>
            </a:r>
            <a:endParaRPr lang="en-US" altLang="ko-KR" sz="2800" b="1" spc="-300" dirty="0"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-9216" y="1600392"/>
            <a:ext cx="6755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9216" y="2815527"/>
            <a:ext cx="6790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5846" y="1091375"/>
            <a:ext cx="3522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가는안상수체" pitchFamily="2" charset="-127"/>
                <a:ea typeface="가는안상수체" pitchFamily="2" charset="-127"/>
              </a:rPr>
              <a:t>2020</a:t>
            </a:r>
            <a:r>
              <a:rPr lang="ko-KR" altLang="en-US" sz="1200" dirty="0" smtClean="0">
                <a:latin typeface="가는안상수체" pitchFamily="2" charset="-127"/>
                <a:ea typeface="가는안상수체" pitchFamily="2" charset="-127"/>
              </a:rPr>
              <a:t>년</a:t>
            </a:r>
            <a:r>
              <a:rPr lang="ko-KR" altLang="en-US" sz="2000" spc="-150" dirty="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03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월</a:t>
            </a:r>
            <a:r>
              <a:rPr lang="ko-KR" altLang="en-US" sz="2000" spc="-15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20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일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  </a:t>
            </a:r>
            <a:r>
              <a:rPr lang="ko-KR" altLang="en-US" sz="2000" spc="-150" dirty="0" smtClean="0">
                <a:latin typeface="가는안상수체" pitchFamily="2" charset="-127"/>
                <a:ea typeface="가는안상수체" pitchFamily="2" charset="-127"/>
              </a:rPr>
              <a:t>금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요일</a:t>
            </a:r>
            <a:r>
              <a:rPr lang="ko-KR" altLang="en-US" sz="2000" spc="-150" dirty="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 15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시</a:t>
            </a:r>
            <a:r>
              <a:rPr lang="en-US" altLang="ko-KR" sz="1200" spc="-150" dirty="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30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분</a:t>
            </a:r>
            <a:endParaRPr lang="ko-KR" altLang="en-US" sz="1200" spc="-150" dirty="0">
              <a:latin typeface="가는안상수체" pitchFamily="2" charset="-127"/>
              <a:ea typeface="가는안상수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66918" y="3001838"/>
            <a:ext cx="519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C000"/>
                </a:solidFill>
              </a:rPr>
              <a:t>자바기반 </a:t>
            </a:r>
            <a:r>
              <a:rPr lang="ko-KR" altLang="en-US" b="1" dirty="0" err="1">
                <a:solidFill>
                  <a:srgbClr val="FFC000"/>
                </a:solidFill>
              </a:rPr>
              <a:t>하이브리드</a:t>
            </a:r>
            <a:r>
              <a:rPr lang="ko-KR" altLang="en-US" b="1" dirty="0">
                <a:solidFill>
                  <a:srgbClr val="FFC000"/>
                </a:solidFill>
              </a:rPr>
              <a:t> </a:t>
            </a:r>
            <a:r>
              <a:rPr lang="ko-KR" altLang="en-US" b="1" dirty="0" err="1">
                <a:solidFill>
                  <a:srgbClr val="FFC000"/>
                </a:solidFill>
              </a:rPr>
              <a:t>앱</a:t>
            </a:r>
            <a:r>
              <a:rPr lang="ko-KR" altLang="en-US" b="1" dirty="0">
                <a:solidFill>
                  <a:srgbClr val="FFC000"/>
                </a:solidFill>
              </a:rPr>
              <a:t> 개발자 양성과정 아무개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46070">
            <a:off x="6736966" y="3567127"/>
            <a:ext cx="2258852" cy="1513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761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323528" y="1329612"/>
            <a:ext cx="7992888" cy="2370742"/>
            <a:chOff x="755576" y="1556792"/>
            <a:chExt cx="7992888" cy="2753120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079612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비회원</a:t>
              </a: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2941783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준회원</a:t>
              </a: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4829478" y="1556793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정회원</a:t>
              </a: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6733126" y="1556792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우수회원</a:t>
              </a: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080939" y="2589023"/>
              <a:ext cx="86409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관리자</a:t>
              </a: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123728" y="1695016"/>
              <a:ext cx="781169" cy="401166"/>
            </a:xfrm>
            <a:prstGeom prst="rightArrow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회원가입</a:t>
              </a:r>
            </a:p>
          </p:txBody>
        </p:sp>
        <p:sp>
          <p:nvSpPr>
            <p:cNvPr id="10" name="덧셈 기호 9"/>
            <p:cNvSpPr/>
            <p:nvPr/>
          </p:nvSpPr>
          <p:spPr>
            <a:xfrm>
              <a:off x="2400207" y="2097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5576" y="2121242"/>
              <a:ext cx="1428607" cy="321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 도서검색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55776" y="2121242"/>
              <a:ext cx="1638102" cy="321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 게시판 이용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81017" y="2117680"/>
              <a:ext cx="1539141" cy="777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자리 예약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 예약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 신청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39947" y="2126613"/>
              <a:ext cx="2108517" cy="545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대출 제약조건 완화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 추천 받기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</p:txBody>
        </p:sp>
        <p:sp>
          <p:nvSpPr>
            <p:cNvPr id="17" name="덧셈 기호 16"/>
            <p:cNvSpPr/>
            <p:nvPr/>
          </p:nvSpPr>
          <p:spPr>
            <a:xfrm>
              <a:off x="4300422" y="211659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덧셈 기호 17"/>
            <p:cNvSpPr/>
            <p:nvPr/>
          </p:nvSpPr>
          <p:spPr>
            <a:xfrm>
              <a:off x="6194996" y="2125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72926" y="3130433"/>
              <a:ext cx="1427281" cy="117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회원관리 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도서관리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대출</a:t>
              </a:r>
              <a:r>
                <a:rPr lang="en-US" altLang="ko-KR" sz="1200" b="1" dirty="0">
                  <a:solidFill>
                    <a:srgbClr val="464646"/>
                  </a:solidFill>
                  <a:latin typeface="+mn-ea"/>
                </a:rPr>
                <a:t>/</a:t>
              </a: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반납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게시판 관리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통계현황</a:t>
              </a:r>
            </a:p>
          </p:txBody>
        </p:sp>
      </p:grp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47564" y="951570"/>
            <a:ext cx="1044116" cy="30611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블랙회원</a:t>
            </a:r>
          </a:p>
        </p:txBody>
      </p:sp>
      <p:cxnSp>
        <p:nvCxnSpPr>
          <p:cNvPr id="32" name="꺾인 연결선 31"/>
          <p:cNvCxnSpPr>
            <a:stCxn id="4" idx="0"/>
            <a:endCxn id="23" idx="3"/>
          </p:cNvCxnSpPr>
          <p:nvPr/>
        </p:nvCxnSpPr>
        <p:spPr>
          <a:xfrm rot="16200000" flipV="1">
            <a:off x="2249244" y="547064"/>
            <a:ext cx="224988" cy="1340113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5" idx="0"/>
            <a:endCxn id="23" idx="3"/>
          </p:cNvCxnSpPr>
          <p:nvPr/>
        </p:nvCxnSpPr>
        <p:spPr>
          <a:xfrm rot="16200000" flipV="1">
            <a:off x="3193093" y="-396785"/>
            <a:ext cx="224987" cy="3227808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6" idx="0"/>
            <a:endCxn id="23" idx="3"/>
          </p:cNvCxnSpPr>
          <p:nvPr/>
        </p:nvCxnSpPr>
        <p:spPr>
          <a:xfrm rot="16200000" flipV="1">
            <a:off x="4144916" y="-1348609"/>
            <a:ext cx="224987" cy="5131456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 분석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67547" y="465516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 권한</a:t>
            </a:r>
          </a:p>
        </p:txBody>
      </p:sp>
      <p:sp>
        <p:nvSpPr>
          <p:cNvPr id="28" name="오른쪽 화살표 27"/>
          <p:cNvSpPr/>
          <p:nvPr/>
        </p:nvSpPr>
        <p:spPr>
          <a:xfrm>
            <a:off x="3585660" y="1437625"/>
            <a:ext cx="794552" cy="345449"/>
          </a:xfrm>
          <a:prstGeom prst="rightArrow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희망회원</a:t>
            </a:r>
          </a:p>
        </p:txBody>
      </p:sp>
      <p:sp>
        <p:nvSpPr>
          <p:cNvPr id="29" name="오른쪽 화살표 28"/>
          <p:cNvSpPr/>
          <p:nvPr/>
        </p:nvSpPr>
        <p:spPr>
          <a:xfrm>
            <a:off x="5522710" y="1401559"/>
            <a:ext cx="777482" cy="374759"/>
          </a:xfrm>
          <a:prstGeom prst="rightArrow">
            <a:avLst>
              <a:gd name="adj1" fmla="val 64404"/>
              <a:gd name="adj2" fmla="val 50000"/>
            </a:avLst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대출</a:t>
            </a:r>
            <a:r>
              <a:rPr lang="en-US" altLang="ko-KR" sz="900" dirty="0"/>
              <a:t>20</a:t>
            </a:r>
            <a:r>
              <a:rPr lang="ko-KR" altLang="en-US" sz="900" dirty="0"/>
              <a:t>권 이상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921517" y="2625757"/>
            <a:ext cx="4818836" cy="877035"/>
          </a:xfrm>
          <a:prstGeom prst="roundRect">
            <a:avLst/>
          </a:prstGeom>
          <a:solidFill>
            <a:schemeClr val="bg2">
              <a:alpha val="3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▷ 용어정리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이용자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도서관 시스템을 이용하고자 하는 모든 사람들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관리자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관리자 권한을 부여 받은 사서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비회원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시스템 내에서 회원가입절차를 거치지 않고 시스템을 이용하는 자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회 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시스템 내에서 회원가입절차를 거쳐 가입한 자로</a:t>
            </a:r>
            <a:r>
              <a:rPr lang="en-US" altLang="ko-KR" sz="1000" b="1" dirty="0">
                <a:solidFill>
                  <a:schemeClr val="tx1"/>
                </a:solidFill>
              </a:rPr>
              <a:t>, </a:t>
            </a:r>
            <a:r>
              <a:rPr lang="ko-KR" altLang="en-US" sz="1000" b="1" dirty="0">
                <a:solidFill>
                  <a:schemeClr val="tx1"/>
                </a:solidFill>
              </a:rPr>
              <a:t>네 등급으로 구분된다</a:t>
            </a:r>
          </a:p>
        </p:txBody>
      </p:sp>
    </p:spTree>
    <p:extLst>
      <p:ext uri="{BB962C8B-B14F-4D97-AF65-F5344CB8AC3E}">
        <p14:creationId xmlns:p14="http://schemas.microsoft.com/office/powerpoint/2010/main" val="1634824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451432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3914" y="760264"/>
            <a:ext cx="8620573" cy="4115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회원가입과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로그인을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마친 회원은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내서재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메뉴를 이용할 수 있으며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 메뉴를 통해 회원정보수정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탈퇴 및 대출도서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예약도서확인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자리예약 확인할 수 있다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웹페이지를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통해 가입한 회원은 기본적으로 준회원 등급을 획득하며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도서관 방문을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통해 정회원 전환이 가능하고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10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권 이상의 대출기록이 있는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우수회원으로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자동등업된다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도서검색은 서명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저자명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출판사명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키워드로 검색할 수 있다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도서검색을 통해 원하는 도서에 대한 상세정보를 확인할 수 있으며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이상은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관리자를 통해 도서를 대출할 수 있으며 이미 대출된 도서예약 할 수 있다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당일에 한하여 도서관 자리 예약도 가능하다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준회원 이상은 자유게시판 열람이 가능하며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이상은 게시판 글 작성 및 수정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댓글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및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답글달기를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할 수 있으며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인기글은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   표시를 붙인다 </a:t>
            </a:r>
            <a:endParaRPr lang="en-US" altLang="ko-KR" sz="16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이상은 사진파일을 첨부할 수 있는 도서신청 게시판 이용이 할 수 있다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16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4259307"/>
            <a:ext cx="323850" cy="12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98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515456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932204"/>
            <a:ext cx="8136904" cy="3698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ts val="2300"/>
              </a:lnSpc>
              <a:defRPr sz="1600">
                <a:solidFill>
                  <a:srgbClr val="464646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defRPr>
            </a:lvl1pPr>
          </a:lstStyle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ADMIN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계정을 통해 관리자 계정 생성 및 삭제를 할 수 있다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관리자모드에서는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대출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/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반납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 목록 출력 등의 회원관리와 도서 등록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수정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 등의 도서관리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공지사항 게시판 관리 기능을 이용 가능하게 한다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관리자모드에서 우수회원이나 인기도서 등의 전체적인 통계 현황을 확인할 수 있게 하며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우수회원에 한하여 도서추천을 할 수 있다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7291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8.  </a:t>
            </a:r>
            <a:r>
              <a:rPr lang="ko-KR" altLang="en-US" b="1" dirty="0" smtClean="0">
                <a:solidFill>
                  <a:srgbClr val="756B5F"/>
                </a:solidFill>
              </a:rPr>
              <a:t>기능정의서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563842"/>
              </p:ext>
            </p:extLst>
          </p:nvPr>
        </p:nvGraphicFramePr>
        <p:xfrm>
          <a:off x="611563" y="465518"/>
          <a:ext cx="3816423" cy="43678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17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56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25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764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4360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940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비회원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회원관련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로그인　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이용자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회원가입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웹페이지이용을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위한 회원가입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입력한 값에 근접한 도서들의 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9406"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사서등록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새로운 관리자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를 추가 등록한다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퇴사한 관리자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를 삭제한다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회원관리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회원아이디를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입력받아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상세보기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강등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레벨별검색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가입된 회원들의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레벨별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와 도서번호를 </a:t>
                      </a:r>
                      <a:r>
                        <a:rPr lang="ko-KR" altLang="en-US" sz="700" b="0" i="0" u="none" strike="noStrike" baseline="0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입력받아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대출처리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도서번호를 입력 받아 반납처리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도서목록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등록된 도서목록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도서등록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에 새 도서 등록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상세보기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목록에서 선택한 도서의 상세정보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455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도서수정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도서의 정보를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에서 도서 정보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글작성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추가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글삭제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글보기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통계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도서통계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도서추천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337377"/>
              </p:ext>
            </p:extLst>
          </p:nvPr>
        </p:nvGraphicFramePr>
        <p:xfrm>
          <a:off x="4499992" y="465516"/>
          <a:ext cx="3888432" cy="40178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4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7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37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585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296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9621">
                <a:tc rowSpan="20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회원수정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가입한 회원의 정보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회원탈퇴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가입된 회원의 정보 삭제처리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나의 서재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대출한 도서 목록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예약현황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예약한 도서 목록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신청한 도서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구입 요청 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황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일반검색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서명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저자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출판사 중 한가지 조건 검색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상세검색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서명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저자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출판사 등 여러 조건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상세검색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게시판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글목록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페이지에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개글만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baseline="0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페이징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기법으로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글작성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추가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글삭제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216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글보기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작성하기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도서신청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신청작성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도서이미지를 파일첨부 가능하게 작성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신청수정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신청보기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달기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들여쓰기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096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한줄평달기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한줄평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댓글달기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22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자리예약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자리예약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자리를 예약하거나 반납하는 것은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일 기준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901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8.  </a:t>
            </a:r>
            <a:r>
              <a:rPr lang="ko-KR" altLang="en-US" b="1" dirty="0" smtClean="0">
                <a:solidFill>
                  <a:srgbClr val="756B5F"/>
                </a:solidFill>
              </a:rPr>
              <a:t>기능정의서 및 설계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11510"/>
            <a:ext cx="6768752" cy="4260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8098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11760" y="1977684"/>
            <a:ext cx="3672408" cy="5513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83771" y="1712878"/>
            <a:ext cx="352839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4000" b="1" dirty="0" smtClean="0">
                <a:solidFill>
                  <a:srgbClr val="756B5F"/>
                </a:solidFill>
                <a:latin typeface="+mn-ea"/>
                <a:ea typeface="+mn-ea"/>
              </a:rPr>
              <a:t>경청해 주셔서</a:t>
            </a:r>
            <a:endParaRPr lang="en-US" altLang="ko-KR" sz="4000" b="1" dirty="0">
              <a:solidFill>
                <a:srgbClr val="756B5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4000" b="1" dirty="0" smtClean="0">
                <a:solidFill>
                  <a:schemeClr val="bg1"/>
                </a:solidFill>
                <a:latin typeface="+mn-ea"/>
                <a:ea typeface="+mn-ea"/>
              </a:rPr>
              <a:t>고맙습니다</a:t>
            </a:r>
            <a:endParaRPr lang="en-US" altLang="ko-KR" sz="4000" b="1" dirty="0">
              <a:solidFill>
                <a:schemeClr val="bg1"/>
              </a:solidFill>
              <a:latin typeface="+mn-ea"/>
              <a:ea typeface="+mn-ea"/>
              <a:sym typeface="Wingdings" pitchFamily="2" charset="2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5292080" y="2661550"/>
            <a:ext cx="792088" cy="504266"/>
          </a:xfrm>
          <a:prstGeom prst="flowChartAlternateProcess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LAS</a:t>
            </a:r>
            <a:r>
              <a:rPr lang="en-US" altLang="ko-KR" sz="2800" b="1" baseline="30000" dirty="0" smtClean="0">
                <a:solidFill>
                  <a:schemeClr val="bg1"/>
                </a:solidFill>
              </a:rPr>
              <a:t>*</a:t>
            </a:r>
            <a:endParaRPr lang="ko-KR" altLang="en-US" sz="2800" b="1" baseline="300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5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11191" y="205980"/>
            <a:ext cx="2530475" cy="58340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>
                <a:solidFill>
                  <a:srgbClr val="756B5F"/>
                </a:solidFill>
              </a:rPr>
              <a:t>INDEX</a:t>
            </a:r>
            <a:endParaRPr lang="ko-KR" altLang="en-US" sz="3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16994" y="249493"/>
            <a:ext cx="5904012" cy="4698521"/>
          </a:xfrm>
          <a:prstGeom prst="rect">
            <a:avLst/>
          </a:prstGeom>
          <a:solidFill>
            <a:srgbClr val="987C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80000"/>
              </a:lnSpc>
              <a:defRPr/>
            </a:pP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816994" y="205979"/>
            <a:ext cx="5796062" cy="4742034"/>
          </a:xfrm>
          <a:prstGeom prst="rect">
            <a:avLst/>
          </a:prstGeom>
        </p:spPr>
        <p:txBody>
          <a:bodyPr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  <a:defRPr/>
            </a:pPr>
            <a:r>
              <a:rPr lang="ko-KR" altLang="en-US" sz="1050" b="1" dirty="0">
                <a:solidFill>
                  <a:schemeClr val="bg1"/>
                </a:solidFill>
                <a:latin typeface="+mn-ea"/>
              </a:rPr>
              <a:t>계획</a:t>
            </a:r>
            <a:endParaRPr lang="en-US" altLang="ko-KR" sz="1050" b="1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주제 및 목적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개발환경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개발리소스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)</a:t>
            </a: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작업분할 구조도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(WBS)</a:t>
            </a: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작업일정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80000"/>
              </a:lnSpc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분석 및 설계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요구사항 분석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6. </a:t>
            </a:r>
            <a:r>
              <a:rPr lang="ko-KR" altLang="en-US" sz="1000" b="1" dirty="0" err="1">
                <a:solidFill>
                  <a:schemeClr val="bg1"/>
                </a:solidFill>
                <a:latin typeface="+mn-ea"/>
              </a:rPr>
              <a:t>유스케이스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다이어그램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ko-KR" sz="1000" b="1" dirty="0" err="1">
                <a:solidFill>
                  <a:schemeClr val="bg1"/>
                </a:solidFill>
                <a:latin typeface="+mn-ea"/>
              </a:rPr>
              <a:t>Usecase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 Diagram)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7.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순차다이어그램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(Sequence Diagram)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8.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기능정의서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9. DB</a:t>
            </a: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설계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(ERD)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10. 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Project source Explorer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indent="-285750">
              <a:lnSpc>
                <a:spcPct val="180000"/>
              </a:lnSpc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구현 및 테스트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11. 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UI </a:t>
            </a: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시연 및 핵심 기능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12.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차후 개발 </a:t>
            </a: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내용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22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1.  </a:t>
            </a:r>
            <a:r>
              <a:rPr lang="ko-KR" altLang="en-US" b="1" dirty="0" smtClean="0">
                <a:solidFill>
                  <a:srgbClr val="756B5F"/>
                </a:solidFill>
              </a:rPr>
              <a:t>주제 및 목적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30" y="561898"/>
            <a:ext cx="8428759" cy="784830"/>
          </a:xfrm>
          <a:prstGeom prst="rect">
            <a:avLst/>
          </a:prstGeom>
          <a:solidFill>
            <a:srgbClr val="987C4D">
              <a:alpha val="50000"/>
            </a:srgbClr>
          </a:solidFill>
        </p:spPr>
        <p:txBody>
          <a:bodyPr wrap="square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본 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시스템은 도서관 웹 페이지와 도서관 관리 시스템을 통합하여 하나의 프로그램으로 이용 및 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관리할 수 있는 </a:t>
            </a:r>
            <a:r>
              <a:rPr lang="ko-KR" altLang="en-US" sz="1600" dirty="0" err="1" smtClean="0">
                <a:solidFill>
                  <a:srgbClr val="464646"/>
                </a:solidFill>
                <a:latin typeface="+mn-ea"/>
              </a:rPr>
              <a:t>통합형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도서관 관리 시스템이다</a:t>
            </a:r>
            <a:r>
              <a:rPr lang="en-US" altLang="ko-KR" sz="1600" dirty="0" smtClean="0">
                <a:solidFill>
                  <a:srgbClr val="464646"/>
                </a:solidFill>
                <a:latin typeface="+mn-ea"/>
              </a:rPr>
              <a:t>.</a:t>
            </a:r>
            <a:endParaRPr lang="ko-KR" altLang="en-US" sz="16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1524292"/>
            <a:ext cx="878497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이용자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모든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이용자는 등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급에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따라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관리되며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최소 검색기능부터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최대 도서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대출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도서 및 자리 예약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도서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신청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회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원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게시판 이용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도서추천하기 등을 이용</a:t>
            </a:r>
            <a:endParaRPr lang="ko-KR" altLang="en-US" dirty="0">
              <a:solidFill>
                <a:srgbClr val="464646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관리자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최고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관리자를 기본으로 두고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최고 관리자를 통해서 관리자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계정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등록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삭제 </a:t>
            </a:r>
            <a:endParaRPr lang="en-US" altLang="ko-KR" dirty="0" smtClean="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관리자는 회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원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관리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도서등록 및 삭제 등의 관리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공지사항 및 회원게시판 관리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등의 기능을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이용</a:t>
            </a:r>
            <a:endParaRPr lang="ko-KR" altLang="en-US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2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3924076"/>
            <a:ext cx="9144000" cy="1239962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1.  </a:t>
            </a:r>
            <a:r>
              <a:rPr lang="ko-KR" altLang="en-US" b="1" dirty="0">
                <a:solidFill>
                  <a:srgbClr val="756B5F"/>
                </a:solidFill>
              </a:rPr>
              <a:t>주제 및 목적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30" y="483518"/>
            <a:ext cx="84287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1.2 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참조</a:t>
            </a:r>
            <a:endParaRPr lang="en-US" altLang="ko-KR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도서분류는 한국십진분류법에 따른다</a:t>
            </a:r>
            <a:endParaRPr lang="en-US" altLang="ko-KR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ko-KR" altLang="en-US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55446"/>
            <a:ext cx="4104456" cy="2052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72714" y="3924076"/>
            <a:ext cx="41985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프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로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젝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트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명</a:t>
            </a:r>
            <a:endParaRPr lang="en-US" altLang="ko-KR" sz="40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부 연 설 명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3" y="1505086"/>
            <a:ext cx="4729449" cy="2150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554726"/>
            <a:ext cx="4320480" cy="2169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3752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841378" y="843559"/>
            <a:ext cx="7345363" cy="323850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3" name="직사각형 2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OS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Windows 7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Professional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 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K</a:t>
              </a:r>
            </a:p>
          </p:txBody>
        </p:sp>
      </p:grpSp>
      <p:grpSp>
        <p:nvGrpSpPr>
          <p:cNvPr id="5" name="그룹 20"/>
          <p:cNvGrpSpPr>
            <a:grpSpLocks/>
          </p:cNvGrpSpPr>
          <p:nvPr/>
        </p:nvGrpSpPr>
        <p:grpSpPr bwMode="auto">
          <a:xfrm>
            <a:off x="841378" y="1267422"/>
            <a:ext cx="7345363" cy="323850"/>
            <a:chOff x="841375" y="1704181"/>
            <a:chExt cx="7344730" cy="432000"/>
          </a:xfrm>
          <a:solidFill>
            <a:srgbClr val="CDC1B6"/>
          </a:solidFill>
        </p:grpSpPr>
        <p:sp>
          <p:nvSpPr>
            <p:cNvPr id="6" name="직사각형 5"/>
            <p:cNvSpPr/>
            <p:nvPr/>
          </p:nvSpPr>
          <p:spPr>
            <a:xfrm>
              <a:off x="841375" y="17041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WAS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066819" y="17041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Apache Tomcat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9.0.31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8" name="그룹 21"/>
          <p:cNvGrpSpPr>
            <a:grpSpLocks/>
          </p:cNvGrpSpPr>
          <p:nvPr/>
        </p:nvGrpSpPr>
        <p:grpSpPr bwMode="auto">
          <a:xfrm>
            <a:off x="838200" y="1692474"/>
            <a:ext cx="7346950" cy="323850"/>
            <a:chOff x="838200" y="2352675"/>
            <a:chExt cx="7346318" cy="432000"/>
          </a:xfrm>
          <a:solidFill>
            <a:srgbClr val="CDC1B6"/>
          </a:solidFill>
        </p:grpSpPr>
        <p:sp>
          <p:nvSpPr>
            <p:cNvPr id="9" name="직사각형 8"/>
            <p:cNvSpPr/>
            <p:nvPr/>
          </p:nvSpPr>
          <p:spPr>
            <a:xfrm>
              <a:off x="838200" y="2352675"/>
              <a:ext cx="1080995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DBMS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65232" y="2352675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lvl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Oracle XE 11g</a:t>
              </a:r>
            </a:p>
          </p:txBody>
        </p:sp>
      </p:grpSp>
      <p:grpSp>
        <p:nvGrpSpPr>
          <p:cNvPr id="11" name="그룹 22"/>
          <p:cNvGrpSpPr>
            <a:grpSpLocks/>
          </p:cNvGrpSpPr>
          <p:nvPr/>
        </p:nvGrpSpPr>
        <p:grpSpPr bwMode="auto">
          <a:xfrm>
            <a:off x="827088" y="2116337"/>
            <a:ext cx="7345362" cy="325041"/>
            <a:chOff x="827088" y="2964656"/>
            <a:chExt cx="7344730" cy="432000"/>
          </a:xfrm>
          <a:solidFill>
            <a:srgbClr val="CDC1B6"/>
          </a:solidFill>
        </p:grpSpPr>
        <p:sp>
          <p:nvSpPr>
            <p:cNvPr id="12" name="직사각형 11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 Platform 8,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JSP &amp; Servlet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 </a:t>
              </a:r>
            </a:p>
          </p:txBody>
        </p:sp>
      </p:grpSp>
      <p:grpSp>
        <p:nvGrpSpPr>
          <p:cNvPr id="14" name="그룹 24"/>
          <p:cNvGrpSpPr>
            <a:grpSpLocks/>
          </p:cNvGrpSpPr>
          <p:nvPr/>
        </p:nvGrpSpPr>
        <p:grpSpPr bwMode="auto">
          <a:xfrm>
            <a:off x="827088" y="2966443"/>
            <a:ext cx="7345362" cy="323850"/>
            <a:chOff x="827088" y="4174331"/>
            <a:chExt cx="7344730" cy="432000"/>
          </a:xfrm>
          <a:solidFill>
            <a:srgbClr val="CDC1B6"/>
          </a:solidFill>
        </p:grpSpPr>
        <p:sp>
          <p:nvSpPr>
            <p:cNvPr id="15" name="직사각형 14"/>
            <p:cNvSpPr/>
            <p:nvPr/>
          </p:nvSpPr>
          <p:spPr>
            <a:xfrm>
              <a:off x="827088" y="4174331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WEB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052533" y="4174331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HTML5, CSS/CSS3,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JavaScript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7" name="그룹 23"/>
          <p:cNvGrpSpPr>
            <a:grpSpLocks/>
          </p:cNvGrpSpPr>
          <p:nvPr/>
        </p:nvGrpSpPr>
        <p:grpSpPr bwMode="auto">
          <a:xfrm>
            <a:off x="827091" y="2541390"/>
            <a:ext cx="7345363" cy="323850"/>
            <a:chOff x="827088" y="3576637"/>
            <a:chExt cx="7344731" cy="432000"/>
          </a:xfrm>
          <a:solidFill>
            <a:srgbClr val="CDC1B6"/>
          </a:solidFill>
        </p:grpSpPr>
        <p:sp>
          <p:nvSpPr>
            <p:cNvPr id="18" name="직사각형 17"/>
            <p:cNvSpPr/>
            <p:nvPr/>
          </p:nvSpPr>
          <p:spPr>
            <a:xfrm>
              <a:off x="827088" y="3576637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Model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052533" y="3576637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MVC model </a:t>
              </a: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(model 2)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20" name="그룹 26"/>
          <p:cNvGrpSpPr>
            <a:grpSpLocks/>
          </p:cNvGrpSpPr>
          <p:nvPr/>
        </p:nvGrpSpPr>
        <p:grpSpPr bwMode="auto">
          <a:xfrm>
            <a:off x="827088" y="3815360"/>
            <a:ext cx="7364412" cy="430577"/>
            <a:chOff x="827088" y="5229201"/>
            <a:chExt cx="7364600" cy="345322"/>
          </a:xfrm>
          <a:solidFill>
            <a:srgbClr val="CDC1B6"/>
          </a:solidFill>
        </p:grpSpPr>
        <p:sp>
          <p:nvSpPr>
            <p:cNvPr id="21" name="직사각형 20"/>
            <p:cNvSpPr/>
            <p:nvPr/>
          </p:nvSpPr>
          <p:spPr>
            <a:xfrm>
              <a:off x="2071720" y="5229201"/>
              <a:ext cx="6119968" cy="3453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JavaScript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jquery-3.4.1,   jquery-ui-1.12.1,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cos-26Dec2008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7088" y="5229201"/>
              <a:ext cx="1081115" cy="3453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Source</a:t>
              </a:r>
            </a:p>
          </p:txBody>
        </p:sp>
      </p:grpSp>
      <p:grpSp>
        <p:nvGrpSpPr>
          <p:cNvPr id="23" name="그룹 25"/>
          <p:cNvGrpSpPr>
            <a:grpSpLocks/>
          </p:cNvGrpSpPr>
          <p:nvPr/>
        </p:nvGrpSpPr>
        <p:grpSpPr bwMode="auto">
          <a:xfrm>
            <a:off x="827088" y="3390306"/>
            <a:ext cx="7345362" cy="325041"/>
            <a:chOff x="827088" y="4800600"/>
            <a:chExt cx="7344730" cy="432000"/>
          </a:xfrm>
          <a:solidFill>
            <a:srgbClr val="CDC1B6"/>
          </a:solidFill>
        </p:grpSpPr>
        <p:sp>
          <p:nvSpPr>
            <p:cNvPr id="24" name="직사각형 23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Tool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52533" y="4800600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Eclipse IDE for Enterprise Java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Developers, </a:t>
              </a:r>
              <a:r>
                <a:rPr kumimoji="0" lang="en-US" altLang="ko-KR" sz="1200" dirty="0" err="1">
                  <a:solidFill>
                    <a:srgbClr val="3F3F48"/>
                  </a:solidFill>
                  <a:latin typeface="+mn-ea"/>
                </a:rPr>
                <a:t>eXERD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 (E-R Modeling Tool)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873895" y="11513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(Resources)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2.  </a:t>
            </a:r>
            <a:r>
              <a:rPr lang="ko-KR" altLang="en-US" b="1" dirty="0">
                <a:solidFill>
                  <a:srgbClr val="756B5F"/>
                </a:solidFill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3257003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3.  </a:t>
            </a:r>
            <a:r>
              <a:rPr lang="ko-KR" altLang="en-US" b="1" dirty="0" smtClean="0">
                <a:solidFill>
                  <a:srgbClr val="756B5F"/>
                </a:solidFill>
              </a:rPr>
              <a:t>작업분할구조</a:t>
            </a:r>
            <a:r>
              <a:rPr lang="ko-KR" altLang="en-US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8" y="115131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</a:t>
            </a:r>
            <a:r>
              <a:rPr lang="ko-KR" altLang="en-US" sz="1200" b="1" dirty="0" smtClean="0">
                <a:solidFill>
                  <a:srgbClr val="756B5F"/>
                </a:solidFill>
              </a:rPr>
              <a:t>사용자 모드 측 </a:t>
            </a:r>
            <a:r>
              <a:rPr lang="en-US" altLang="ko-KR" sz="1200" b="1" dirty="0" smtClean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89504" y="632680"/>
            <a:ext cx="670528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LAS*</a:t>
            </a:r>
            <a:endParaRPr lang="ko-KR" altLang="en-US" sz="1000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2026213" y="1577812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사</a:t>
            </a:r>
            <a:r>
              <a:rPr lang="ko-KR" altLang="en-US" sz="1000" b="1" dirty="0" smtClean="0"/>
              <a:t>용자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460432" y="1592744"/>
            <a:ext cx="576000" cy="243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436136" y="2215761"/>
            <a:ext cx="396064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자유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게시판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49180" y="226537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400859" y="2240566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나의서재</a:t>
            </a:r>
            <a:endParaRPr lang="ko-KR" altLang="en-US" sz="1000" b="1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3851920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도서검색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380352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도서신청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158665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자리예약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810481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글작성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1600" y="333020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회원수정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399088" y="33426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예약현황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635936" y="331718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일반검색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84208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글보기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67296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043608" y="33426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978763" y="333476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대출현황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816467" y="333814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신청현황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067984" y="332141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239037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652200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글삭제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084168" y="423718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답변글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75441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신청작</a:t>
            </a:r>
            <a:r>
              <a:rPr lang="ko-KR" altLang="en-US" sz="1000" b="1" dirty="0">
                <a:solidFill>
                  <a:schemeClr val="tx1"/>
                </a:solidFill>
              </a:rPr>
              <a:t>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143369" y="334435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보기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308344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40352" y="333814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7636357" y="423718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답변글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328119" y="4245978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한줄평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12024" y="1035341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</a:p>
          <a:p>
            <a:pPr algn="ctr"/>
            <a:r>
              <a:rPr lang="ko-KR" altLang="en-US" sz="1000" b="1" dirty="0" smtClean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 flipH="1">
            <a:off x="4500024" y="875681"/>
            <a:ext cx="24744" cy="15966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242803" y="2747866"/>
            <a:ext cx="690875" cy="4818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12" idx="2"/>
            <a:endCxn id="24" idx="0"/>
          </p:cNvCxnSpPr>
          <p:nvPr/>
        </p:nvCxnSpPr>
        <p:spPr>
          <a:xfrm rot="16200000" flipH="1">
            <a:off x="676770" y="2795781"/>
            <a:ext cx="699250" cy="3944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9" idx="2"/>
            <a:endCxn id="12" idx="0"/>
          </p:cNvCxnSpPr>
          <p:nvPr/>
        </p:nvCxnSpPr>
        <p:spPr>
          <a:xfrm rot="5400000">
            <a:off x="1349420" y="1300576"/>
            <a:ext cx="444559" cy="148503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9" idx="2"/>
            <a:endCxn id="16" idx="0"/>
          </p:cNvCxnSpPr>
          <p:nvPr/>
        </p:nvCxnSpPr>
        <p:spPr>
          <a:xfrm rot="16200000" flipH="1">
            <a:off x="5128967" y="-993940"/>
            <a:ext cx="394949" cy="6024452"/>
          </a:xfrm>
          <a:prstGeom prst="bentConnector3">
            <a:avLst>
              <a:gd name="adj1" fmla="val 56202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15" idx="2"/>
            <a:endCxn id="32" idx="0"/>
          </p:cNvCxnSpPr>
          <p:nvPr/>
        </p:nvCxnSpPr>
        <p:spPr>
          <a:xfrm rot="16200000" flipH="1">
            <a:off x="7566562" y="2587551"/>
            <a:ext cx="750596" cy="76301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6932234" y="2716971"/>
            <a:ext cx="751328" cy="50491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32" idx="2"/>
            <a:endCxn id="35" idx="0"/>
          </p:cNvCxnSpPr>
          <p:nvPr/>
        </p:nvCxnSpPr>
        <p:spPr>
          <a:xfrm rot="5400000">
            <a:off x="7812451" y="3726265"/>
            <a:ext cx="514829" cy="50701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32" idx="2"/>
            <a:endCxn id="36" idx="0"/>
          </p:cNvCxnSpPr>
          <p:nvPr/>
        </p:nvCxnSpPr>
        <p:spPr>
          <a:xfrm rot="16200000" flipH="1">
            <a:off x="8153933" y="3891792"/>
            <a:ext cx="523622" cy="18475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0"/>
            <a:endCxn id="15" idx="2"/>
          </p:cNvCxnSpPr>
          <p:nvPr/>
        </p:nvCxnSpPr>
        <p:spPr>
          <a:xfrm rot="5400000" flipH="1" flipV="1">
            <a:off x="7148685" y="2933421"/>
            <a:ext cx="751328" cy="720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15" idx="2"/>
            <a:endCxn id="34" idx="0"/>
          </p:cNvCxnSpPr>
          <p:nvPr/>
        </p:nvCxnSpPr>
        <p:spPr>
          <a:xfrm rot="16200000" flipH="1">
            <a:off x="7368159" y="2785954"/>
            <a:ext cx="744386" cy="36000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5578946" y="2648983"/>
            <a:ext cx="740484" cy="63004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4935744" y="2648502"/>
            <a:ext cx="753165" cy="64368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5357521" y="2870409"/>
            <a:ext cx="751328" cy="19803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5150022" y="2862780"/>
            <a:ext cx="753165" cy="21513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3776125" y="2849557"/>
            <a:ext cx="727656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3562218" y="2847479"/>
            <a:ext cx="723420" cy="2159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2428875" y="2770552"/>
            <a:ext cx="719581" cy="4156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2011712" y="2765617"/>
            <a:ext cx="716200" cy="4220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 119"/>
          <p:cNvCxnSpPr>
            <a:stCxn id="21" idx="2"/>
            <a:endCxn id="30" idx="0"/>
          </p:cNvCxnSpPr>
          <p:nvPr/>
        </p:nvCxnSpPr>
        <p:spPr>
          <a:xfrm rot="5400000">
            <a:off x="6001719" y="3974695"/>
            <a:ext cx="524940" cy="4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6467029" y="-688662"/>
            <a:ext cx="314403" cy="42484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3257386" y="335172"/>
            <a:ext cx="299471" cy="218581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13" idx="0"/>
          </p:cNvCxnSpPr>
          <p:nvPr/>
        </p:nvCxnSpPr>
        <p:spPr>
          <a:xfrm flipV="1">
            <a:off x="2580862" y="2043092"/>
            <a:ext cx="1" cy="19747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4" idx="0"/>
          </p:cNvCxnSpPr>
          <p:nvPr/>
        </p:nvCxnSpPr>
        <p:spPr>
          <a:xfrm flipV="1">
            <a:off x="4031920" y="2043091"/>
            <a:ext cx="0" cy="17267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1" idx="0"/>
          </p:cNvCxnSpPr>
          <p:nvPr/>
        </p:nvCxnSpPr>
        <p:spPr>
          <a:xfrm flipV="1">
            <a:off x="5634171" y="2043091"/>
            <a:ext cx="1" cy="17267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5" idx="0"/>
          </p:cNvCxnSpPr>
          <p:nvPr/>
        </p:nvCxnSpPr>
        <p:spPr>
          <a:xfrm flipV="1">
            <a:off x="7560355" y="2043091"/>
            <a:ext cx="1" cy="17267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9" idx="0"/>
            <a:endCxn id="13" idx="2"/>
          </p:cNvCxnSpPr>
          <p:nvPr/>
        </p:nvCxnSpPr>
        <p:spPr>
          <a:xfrm flipV="1">
            <a:off x="2579091" y="2618566"/>
            <a:ext cx="1771" cy="72405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12" idx="2"/>
            <a:endCxn id="18" idx="0"/>
          </p:cNvCxnSpPr>
          <p:nvPr/>
        </p:nvCxnSpPr>
        <p:spPr>
          <a:xfrm rot="5400000">
            <a:off x="466973" y="2968000"/>
            <a:ext cx="686839" cy="3758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13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3.  </a:t>
            </a:r>
            <a:r>
              <a:rPr lang="ko-KR" altLang="en-US" b="1" dirty="0" smtClean="0">
                <a:solidFill>
                  <a:srgbClr val="756B5F"/>
                </a:solidFill>
              </a:rPr>
              <a:t>작업분할구조</a:t>
            </a:r>
            <a:r>
              <a:rPr lang="ko-KR" altLang="en-US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8" y="115131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</a:t>
            </a:r>
            <a:r>
              <a:rPr lang="ko-KR" altLang="en-US" sz="1200" b="1" dirty="0" smtClean="0">
                <a:solidFill>
                  <a:srgbClr val="756B5F"/>
                </a:solidFill>
              </a:rPr>
              <a:t>관리자 모드 측 </a:t>
            </a:r>
            <a:r>
              <a:rPr lang="en-US" altLang="ko-KR" sz="1200" b="1" dirty="0" smtClean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39912" y="632680"/>
            <a:ext cx="792128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LAS*</a:t>
            </a:r>
            <a:endParaRPr lang="ko-KR" altLang="en-US" sz="1000" b="1" dirty="0"/>
          </a:p>
        </p:txBody>
      </p:sp>
      <p:sp>
        <p:nvSpPr>
          <p:cNvPr id="9" name="직사각형 8"/>
          <p:cNvSpPr/>
          <p:nvPr/>
        </p:nvSpPr>
        <p:spPr>
          <a:xfrm>
            <a:off x="35496" y="1577812"/>
            <a:ext cx="576000" cy="243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이용</a:t>
            </a:r>
            <a:r>
              <a:rPr lang="ko-KR" altLang="en-US" sz="1000" b="1" dirty="0"/>
              <a:t>자</a:t>
            </a:r>
            <a:endParaRPr lang="ko-KR" altLang="en-US" sz="1000" b="1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6588224" y="1592744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444248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공지사항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11563" y="2265371"/>
            <a:ext cx="430821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329840" y="2240566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관</a:t>
            </a:r>
            <a:r>
              <a:rPr lang="ko-KR" altLang="en-US" sz="1000" b="1" dirty="0"/>
              <a:t>리</a:t>
            </a:r>
            <a:endParaRPr lang="ko-KR" altLang="en-US" sz="1000" b="1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4644008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도서관리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172440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통계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563928" y="2214218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대출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반</a:t>
            </a:r>
            <a:r>
              <a:rPr lang="ko-KR" altLang="en-US" sz="1000" b="1" dirty="0"/>
              <a:t>납</a:t>
            </a:r>
            <a:endParaRPr lang="ko-KR" altLang="en-US" sz="1000" b="1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5818593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글작성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99632" y="333020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사서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삭</a:t>
            </a:r>
            <a:r>
              <a:rPr lang="ko-KR" altLang="en-US" sz="1000" b="1" dirty="0">
                <a:solidFill>
                  <a:schemeClr val="tx1"/>
                </a:solidFill>
              </a:rPr>
              <a:t>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328069" y="33426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강</a:t>
            </a:r>
            <a:r>
              <a:rPr lang="ko-KR" altLang="en-US" sz="1000" b="1" dirty="0">
                <a:solidFill>
                  <a:schemeClr val="tx1"/>
                </a:solidFill>
              </a:rPr>
              <a:t>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428024" y="331718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도서목록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092320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글보기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55328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사서등록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907744" y="333476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검</a:t>
            </a:r>
            <a:r>
              <a:rPr lang="ko-KR" altLang="en-US" sz="1000" b="1" dirty="0">
                <a:solidFill>
                  <a:schemeClr val="tx1"/>
                </a:solidFill>
              </a:rPr>
              <a:t>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745450" y="3338147"/>
            <a:ext cx="444795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레벨별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목</a:t>
            </a:r>
            <a:r>
              <a:rPr lang="ko-KR" altLang="en-US" sz="1000" b="1" dirty="0">
                <a:solidFill>
                  <a:schemeClr val="tx1"/>
                </a:solidFill>
              </a:rPr>
              <a:t>록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60072" y="332141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도서등록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247149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60312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글삭제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956376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도서통계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389279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도서추</a:t>
            </a:r>
            <a:r>
              <a:rPr lang="ko-KR" altLang="en-US" sz="1000" b="1" dirty="0">
                <a:solidFill>
                  <a:schemeClr val="tx1"/>
                </a:solidFill>
              </a:rPr>
              <a:t>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12024" y="1035341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</a:p>
          <a:p>
            <a:pPr algn="ctr"/>
            <a:r>
              <a:rPr lang="ko-KR" altLang="en-US" sz="1000" b="1" dirty="0" smtClean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 flipH="1">
            <a:off x="4500024" y="875681"/>
            <a:ext cx="35952" cy="15966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385714" y="2892988"/>
            <a:ext cx="690875" cy="19164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12" idx="2"/>
            <a:endCxn id="18" idx="0"/>
          </p:cNvCxnSpPr>
          <p:nvPr/>
        </p:nvCxnSpPr>
        <p:spPr>
          <a:xfrm rot="16200000" flipH="1">
            <a:off x="609884" y="2860460"/>
            <a:ext cx="686839" cy="25266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10" idx="2"/>
            <a:endCxn id="12" idx="0"/>
          </p:cNvCxnSpPr>
          <p:nvPr/>
        </p:nvCxnSpPr>
        <p:spPr>
          <a:xfrm rot="5400000">
            <a:off x="3636787" y="-974068"/>
            <a:ext cx="429627" cy="604925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0" idx="2"/>
            <a:endCxn id="15" idx="0"/>
          </p:cNvCxnSpPr>
          <p:nvPr/>
        </p:nvCxnSpPr>
        <p:spPr>
          <a:xfrm rot="16200000" flipH="1">
            <a:off x="7424323" y="1287644"/>
            <a:ext cx="380018" cy="1476216"/>
          </a:xfrm>
          <a:prstGeom prst="bentConnector3">
            <a:avLst>
              <a:gd name="adj1" fmla="val 56445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7868745" y="2861393"/>
            <a:ext cx="751328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0"/>
            <a:endCxn id="15" idx="2"/>
          </p:cNvCxnSpPr>
          <p:nvPr/>
        </p:nvCxnSpPr>
        <p:spPr>
          <a:xfrm rot="16200000" flipV="1">
            <a:off x="8085197" y="2861006"/>
            <a:ext cx="751328" cy="21683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6578042" y="2639967"/>
            <a:ext cx="740484" cy="6480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5934840" y="2657518"/>
            <a:ext cx="753165" cy="62565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6356617" y="2861393"/>
            <a:ext cx="751328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6149118" y="2871796"/>
            <a:ext cx="753165" cy="19709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4568213" y="2849557"/>
            <a:ext cx="727656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4354306" y="2847479"/>
            <a:ext cx="723420" cy="2159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2379054" y="2749354"/>
            <a:ext cx="719581" cy="45800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1940693" y="2765617"/>
            <a:ext cx="716200" cy="4220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5530925" y="247442"/>
            <a:ext cx="314403" cy="237620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2262027" y="-660188"/>
            <a:ext cx="299471" cy="41765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3997606" y="4245978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도서수정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429694" y="424593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도서삭제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3995936" y="3327834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도서검색</a:t>
            </a:r>
          </a:p>
        </p:txBody>
      </p:sp>
      <p:cxnSp>
        <p:nvCxnSpPr>
          <p:cNvPr id="59" name="꺾인 연결선 58"/>
          <p:cNvCxnSpPr>
            <a:stCxn id="90" idx="2"/>
            <a:endCxn id="86" idx="0"/>
          </p:cNvCxnSpPr>
          <p:nvPr/>
        </p:nvCxnSpPr>
        <p:spPr>
          <a:xfrm rot="16200000" flipH="1">
            <a:off x="3906699" y="3975071"/>
            <a:ext cx="540144" cy="167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20" idx="2"/>
            <a:endCxn id="88" idx="0"/>
          </p:cNvCxnSpPr>
          <p:nvPr/>
        </p:nvCxnSpPr>
        <p:spPr>
          <a:xfrm rot="16200000" flipH="1">
            <a:off x="4333483" y="3969724"/>
            <a:ext cx="550755" cy="167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4" idx="2"/>
            <a:endCxn id="90" idx="0"/>
          </p:cNvCxnSpPr>
          <p:nvPr/>
        </p:nvCxnSpPr>
        <p:spPr>
          <a:xfrm rot="5400000">
            <a:off x="4132938" y="2636762"/>
            <a:ext cx="734073" cy="6480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13" idx="2"/>
            <a:endCxn id="19" idx="0"/>
          </p:cNvCxnSpPr>
          <p:nvPr/>
        </p:nvCxnSpPr>
        <p:spPr>
          <a:xfrm rot="5400000">
            <a:off x="2146929" y="2979709"/>
            <a:ext cx="724055" cy="177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3" idx="0"/>
          </p:cNvCxnSpPr>
          <p:nvPr/>
        </p:nvCxnSpPr>
        <p:spPr>
          <a:xfrm flipV="1">
            <a:off x="2509843" y="2050558"/>
            <a:ext cx="1" cy="190009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6" idx="0"/>
          </p:cNvCxnSpPr>
          <p:nvPr/>
        </p:nvCxnSpPr>
        <p:spPr>
          <a:xfrm flipV="1">
            <a:off x="3743928" y="2050558"/>
            <a:ext cx="0" cy="16366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4" idx="0"/>
          </p:cNvCxnSpPr>
          <p:nvPr/>
        </p:nvCxnSpPr>
        <p:spPr>
          <a:xfrm flipV="1">
            <a:off x="4824008" y="2050557"/>
            <a:ext cx="0" cy="165204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1" idx="0"/>
          </p:cNvCxnSpPr>
          <p:nvPr/>
        </p:nvCxnSpPr>
        <p:spPr>
          <a:xfrm flipV="1">
            <a:off x="6624251" y="2050557"/>
            <a:ext cx="1" cy="165204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19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54" y="80505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3.  </a:t>
            </a:r>
            <a:r>
              <a:rPr lang="ko-KR" altLang="en-US" b="1" dirty="0">
                <a:solidFill>
                  <a:srgbClr val="756B5F"/>
                </a:solidFill>
              </a:rPr>
              <a:t>작업분할구조도 </a:t>
            </a:r>
            <a:r>
              <a:rPr lang="en-US" altLang="ko-KR" b="1" dirty="0">
                <a:solidFill>
                  <a:srgbClr val="756B5F"/>
                </a:solidFill>
              </a:rPr>
              <a:t>(</a:t>
            </a:r>
            <a:r>
              <a:rPr lang="ko-KR" altLang="en-US" b="1" dirty="0" smtClean="0">
                <a:solidFill>
                  <a:srgbClr val="756B5F"/>
                </a:solidFill>
              </a:rPr>
              <a:t>관리자모드가 없거나 간단할 경우 한 화면에 그린다</a:t>
            </a:r>
            <a:r>
              <a:rPr lang="en-US" altLang="ko-KR" b="1" dirty="0" smtClean="0">
                <a:solidFill>
                  <a:srgbClr val="756B5F"/>
                </a:solidFill>
              </a:rPr>
              <a:t>)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1026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45" y="1113588"/>
            <a:ext cx="7416824" cy="2862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8153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9891" y="80505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4.  Gantt Chart</a:t>
            </a:r>
            <a:r>
              <a:rPr lang="ko-KR" altLang="en-US" b="1" dirty="0">
                <a:solidFill>
                  <a:srgbClr val="756B5F"/>
                </a:solidFill>
              </a:rPr>
              <a:t>를 이용한 일정관리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9" y="1161598"/>
            <a:ext cx="4320477" cy="3392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7635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756B5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5253</TotalTime>
  <Words>976</Words>
  <Application>Microsoft Office PowerPoint</Application>
  <PresentationFormat>화면 슬라이드 쇼(16:9)</PresentationFormat>
  <Paragraphs>291</Paragraphs>
  <Slides>15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TJ</cp:lastModifiedBy>
  <cp:revision>328</cp:revision>
  <dcterms:created xsi:type="dcterms:W3CDTF">2016-06-22T05:17:17Z</dcterms:created>
  <dcterms:modified xsi:type="dcterms:W3CDTF">2020-03-06T05:39:36Z</dcterms:modified>
</cp:coreProperties>
</file>