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266" r:id="rId4"/>
    <p:sldId id="270" r:id="rId5"/>
    <p:sldId id="263" r:id="rId6"/>
    <p:sldId id="259" r:id="rId7"/>
    <p:sldId id="265" r:id="rId8"/>
    <p:sldId id="258" r:id="rId9"/>
    <p:sldId id="279" r:id="rId10"/>
    <p:sldId id="260" r:id="rId11"/>
    <p:sldId id="264" r:id="rId12"/>
    <p:sldId id="280" r:id="rId13"/>
    <p:sldId id="275" r:id="rId14"/>
    <p:sldId id="281" r:id="rId15"/>
    <p:sldId id="276" r:id="rId16"/>
    <p:sldId id="277" r:id="rId17"/>
    <p:sldId id="278" r:id="rId18"/>
    <p:sldId id="269" r:id="rId19"/>
    <p:sldId id="267" r:id="rId20"/>
    <p:sldId id="271" r:id="rId21"/>
    <p:sldId id="272" r:id="rId22"/>
    <p:sldId id="273" r:id="rId23"/>
    <p:sldId id="274" r:id="rId24"/>
    <p:sldId id="285" r:id="rId25"/>
    <p:sldId id="286" r:id="rId26"/>
    <p:sldId id="287" r:id="rId27"/>
    <p:sldId id="288" r:id="rId28"/>
    <p:sldId id="289" r:id="rId29"/>
    <p:sldId id="292" r:id="rId30"/>
    <p:sldId id="282" r:id="rId31"/>
    <p:sldId id="262" r:id="rId32"/>
    <p:sldId id="290" r:id="rId33"/>
    <p:sldId id="291" r:id="rId34"/>
    <p:sldId id="284" r:id="rId35"/>
    <p:sldId id="293"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51"/>
    <p:restoredTop sz="82028"/>
  </p:normalViewPr>
  <p:slideViewPr>
    <p:cSldViewPr snapToGrid="0" snapToObjects="1">
      <p:cViewPr>
        <p:scale>
          <a:sx n="96" d="100"/>
          <a:sy n="96" d="100"/>
        </p:scale>
        <p:origin x="104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7DBA58-93E7-694B-9F83-2C865681C58F}" type="datetimeFigureOut">
              <a:rPr lang="fr-FR" smtClean="0"/>
              <a:t>03/11/2024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6AC1F-67AD-8243-821F-3E53B723DF02}" type="slidenum">
              <a:rPr lang="fr-FR" smtClean="0"/>
              <a:t>‹#›</a:t>
            </a:fld>
            <a:endParaRPr lang="fr-FR"/>
          </a:p>
        </p:txBody>
      </p:sp>
    </p:spTree>
    <p:extLst>
      <p:ext uri="{BB962C8B-B14F-4D97-AF65-F5344CB8AC3E}">
        <p14:creationId xmlns:p14="http://schemas.microsoft.com/office/powerpoint/2010/main" val="639635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www.axl.cefan.ulaval.ca/monde/franco-provencal.ht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276AC1F-67AD-8243-821F-3E53B723DF02}" type="slidenum">
              <a:rPr lang="fr-FR" smtClean="0"/>
              <a:t>4</a:t>
            </a:fld>
            <a:endParaRPr lang="fr-FR"/>
          </a:p>
        </p:txBody>
      </p:sp>
    </p:spTree>
    <p:extLst>
      <p:ext uri="{BB962C8B-B14F-4D97-AF65-F5344CB8AC3E}">
        <p14:creationId xmlns:p14="http://schemas.microsoft.com/office/powerpoint/2010/main" val="214421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Les cantons et demi-cantons jouissent d’une autonomie étendue, ils sont en fait 26 états ou républiques qui possèdent leur parlement, gouvernement et constitution.</a:t>
            </a:r>
          </a:p>
          <a:p>
            <a:r>
              <a:rPr lang="fr-FR" smtClean="0"/>
              <a:t>Les états qui compose la confédération</a:t>
            </a:r>
            <a:endParaRPr lang="fr-FR" dirty="0"/>
          </a:p>
        </p:txBody>
      </p:sp>
      <p:sp>
        <p:nvSpPr>
          <p:cNvPr id="4" name="Espace réservé du numéro de diapositive 3"/>
          <p:cNvSpPr>
            <a:spLocks noGrp="1"/>
          </p:cNvSpPr>
          <p:nvPr>
            <p:ph type="sldNum" sz="quarter" idx="10"/>
          </p:nvPr>
        </p:nvSpPr>
        <p:spPr/>
        <p:txBody>
          <a:bodyPr/>
          <a:lstStyle/>
          <a:p>
            <a:fld id="{B276AC1F-67AD-8243-821F-3E53B723DF02}" type="slidenum">
              <a:rPr lang="fr-FR" smtClean="0"/>
              <a:t>5</a:t>
            </a:fld>
            <a:endParaRPr lang="fr-FR"/>
          </a:p>
        </p:txBody>
      </p:sp>
    </p:spTree>
    <p:extLst>
      <p:ext uri="{BB962C8B-B14F-4D97-AF65-F5344CB8AC3E}">
        <p14:creationId xmlns:p14="http://schemas.microsoft.com/office/powerpoint/2010/main" val="850995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la médiation de Bonaparte :</a:t>
            </a:r>
          </a:p>
          <a:p>
            <a:r>
              <a:rPr lang="fr-FR" sz="1200" kern="1200" dirty="0" smtClean="0">
                <a:solidFill>
                  <a:schemeClr val="tx1"/>
                </a:solidFill>
                <a:effectLst/>
                <a:latin typeface="+mn-lt"/>
                <a:ea typeface="+mn-ea"/>
                <a:cs typeface="+mn-cs"/>
              </a:rPr>
              <a:t>L'armée française occupa la Suisse à partir de 1798. La France transforma le système politique suisse sur le modèle français. La </a:t>
            </a:r>
            <a:r>
              <a:rPr lang="fr-FR" sz="1200" b="1" kern="1200" dirty="0" smtClean="0">
                <a:solidFill>
                  <a:schemeClr val="tx1"/>
                </a:solidFill>
                <a:effectLst/>
                <a:latin typeface="+mn-lt"/>
                <a:ea typeface="+mn-ea"/>
                <a:cs typeface="+mn-cs"/>
              </a:rPr>
              <a:t>Confédération helvétique</a:t>
            </a:r>
            <a:r>
              <a:rPr lang="fr-FR" sz="1200" kern="1200" dirty="0" smtClean="0">
                <a:solidFill>
                  <a:schemeClr val="tx1"/>
                </a:solidFill>
                <a:effectLst/>
                <a:latin typeface="+mn-lt"/>
                <a:ea typeface="+mn-ea"/>
                <a:cs typeface="+mn-cs"/>
              </a:rPr>
              <a:t> devint </a:t>
            </a:r>
            <a:r>
              <a:rPr lang="fr-FR" sz="1200" b="1" kern="1200" dirty="0" smtClean="0">
                <a:solidFill>
                  <a:schemeClr val="tx1"/>
                </a:solidFill>
                <a:effectLst/>
                <a:latin typeface="+mn-lt"/>
                <a:ea typeface="+mn-ea"/>
                <a:cs typeface="+mn-cs"/>
              </a:rPr>
              <a:t>République helvétique</a:t>
            </a:r>
            <a:r>
              <a:rPr lang="fr-FR" sz="1200" kern="1200" dirty="0" smtClean="0">
                <a:solidFill>
                  <a:schemeClr val="tx1"/>
                </a:solidFill>
                <a:effectLst/>
                <a:latin typeface="+mn-lt"/>
                <a:ea typeface="+mn-ea"/>
                <a:cs typeface="+mn-cs"/>
              </a:rPr>
              <a:t> et adopta un gouvernement centralisé comme c'était le cas dans la Constitution française de 1795. </a:t>
            </a:r>
          </a:p>
          <a:p>
            <a:r>
              <a:rPr lang="fr-FR" sz="1200" kern="1200" dirty="0" smtClean="0">
                <a:solidFill>
                  <a:schemeClr val="tx1"/>
                </a:solidFill>
                <a:effectLst/>
                <a:latin typeface="+mn-lt"/>
                <a:ea typeface="+mn-ea"/>
                <a:cs typeface="+mn-cs"/>
              </a:rPr>
              <a:t> le modèle français s’avéra une catastrophe en raison des différences de religions, de langues et de cultures totalement inadaptées à un régime unitaire. La situation intérieure dégénéra rapidement et la </a:t>
            </a:r>
            <a:r>
              <a:rPr lang="fr-FR" sz="1200" b="1" kern="1200" dirty="0" smtClean="0">
                <a:solidFill>
                  <a:schemeClr val="tx1"/>
                </a:solidFill>
                <a:effectLst/>
                <a:latin typeface="+mn-lt"/>
                <a:ea typeface="+mn-ea"/>
                <a:cs typeface="+mn-cs"/>
              </a:rPr>
              <a:t>guerre civile éclata dans le pays</a:t>
            </a:r>
            <a:r>
              <a:rPr lang="fr-FR" sz="1200" kern="120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la L’intervention </a:t>
            </a:r>
            <a:r>
              <a:rPr lang="fr-FR" sz="1200" kern="1200" dirty="0" smtClean="0">
                <a:solidFill>
                  <a:schemeClr val="tx1"/>
                </a:solidFill>
                <a:effectLst/>
                <a:latin typeface="+mn-lt"/>
                <a:ea typeface="+mn-ea"/>
                <a:cs typeface="+mn-cs"/>
              </a:rPr>
              <a:t>Bonaparte, alors premier consul depuis 1799. Le 19 février 1803, Bonaparte mit fin à l'existence de </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B276AC1F-67AD-8243-821F-3E53B723DF02}" type="slidenum">
              <a:rPr lang="fr-FR" smtClean="0"/>
              <a:t>10</a:t>
            </a:fld>
            <a:endParaRPr lang="fr-FR"/>
          </a:p>
        </p:txBody>
      </p:sp>
    </p:spTree>
    <p:extLst>
      <p:ext uri="{BB962C8B-B14F-4D97-AF65-F5344CB8AC3E}">
        <p14:creationId xmlns:p14="http://schemas.microsoft.com/office/powerpoint/2010/main" val="50829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réforme: un mouvement religieux et social qui a </a:t>
            </a:r>
            <a:r>
              <a:rPr lang="fr-FR" dirty="0" err="1" smtClean="0"/>
              <a:t>conduità</a:t>
            </a:r>
            <a:r>
              <a:rPr lang="fr-FR" dirty="0" smtClean="0"/>
              <a:t> l’émergence du </a:t>
            </a:r>
            <a:r>
              <a:rPr lang="fr-FR" dirty="0" err="1" smtClean="0"/>
              <a:t>protestanisme</a:t>
            </a:r>
            <a:r>
              <a:rPr lang="fr-FR" baseline="0" dirty="0" smtClean="0"/>
              <a:t> en suisse</a:t>
            </a:r>
          </a:p>
          <a:p>
            <a:r>
              <a:rPr lang="fr-FR" sz="1200" b="0" i="0" kern="1200" dirty="0" smtClean="0">
                <a:solidFill>
                  <a:schemeClr val="tx1"/>
                </a:solidFill>
                <a:effectLst/>
                <a:latin typeface="+mn-lt"/>
                <a:ea typeface="+mn-ea"/>
                <a:cs typeface="+mn-cs"/>
              </a:rPr>
              <a:t>les Suisses romands protestants abandonnèrent progressivement leurs </a:t>
            </a:r>
            <a:r>
              <a:rPr lang="fr-FR" sz="1200" b="0" i="0" kern="1200" dirty="0" smtClean="0">
                <a:solidFill>
                  <a:schemeClr val="tx1"/>
                </a:solidFill>
                <a:effectLst/>
                <a:latin typeface="+mn-lt"/>
                <a:ea typeface="+mn-ea"/>
                <a:cs typeface="+mn-cs"/>
                <a:hlinkClick r:id="rId3"/>
              </a:rPr>
              <a:t>dialectes franco-provençaux</a:t>
            </a:r>
            <a:r>
              <a:rPr lang="fr-FR" sz="1200" b="0" i="0" kern="1200" dirty="0" smtClean="0">
                <a:solidFill>
                  <a:schemeClr val="tx1"/>
                </a:solidFill>
                <a:effectLst/>
                <a:latin typeface="+mn-lt"/>
                <a:ea typeface="+mn-ea"/>
                <a:cs typeface="+mn-cs"/>
              </a:rPr>
              <a:t> pour passer au français, l'autre langue commune pour lire la Bible. </a:t>
            </a:r>
            <a:endParaRPr lang="fr-FR" dirty="0"/>
          </a:p>
        </p:txBody>
      </p:sp>
      <p:sp>
        <p:nvSpPr>
          <p:cNvPr id="4" name="Espace réservé du numéro de diapositive 3"/>
          <p:cNvSpPr>
            <a:spLocks noGrp="1"/>
          </p:cNvSpPr>
          <p:nvPr>
            <p:ph type="sldNum" sz="quarter" idx="10"/>
          </p:nvPr>
        </p:nvSpPr>
        <p:spPr/>
        <p:txBody>
          <a:bodyPr/>
          <a:lstStyle/>
          <a:p>
            <a:fld id="{B276AC1F-67AD-8243-821F-3E53B723DF02}" type="slidenum">
              <a:rPr lang="fr-FR" smtClean="0"/>
              <a:t>16</a:t>
            </a:fld>
            <a:endParaRPr lang="fr-FR"/>
          </a:p>
        </p:txBody>
      </p:sp>
    </p:spTree>
    <p:extLst>
      <p:ext uri="{BB962C8B-B14F-4D97-AF65-F5344CB8AC3E}">
        <p14:creationId xmlns:p14="http://schemas.microsoft.com/office/powerpoint/2010/main" val="543097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la Conférence </a:t>
            </a:r>
            <a:r>
              <a:rPr lang="fr-FR" sz="1200" b="0" i="0" kern="1200" dirty="0" err="1" smtClean="0">
                <a:solidFill>
                  <a:schemeClr val="tx1"/>
                </a:solidFill>
                <a:effectLst/>
                <a:latin typeface="+mn-lt"/>
                <a:ea typeface="+mn-ea"/>
                <a:cs typeface="+mn-cs"/>
              </a:rPr>
              <a:t>intercantonale</a:t>
            </a:r>
            <a:r>
              <a:rPr lang="fr-FR" sz="1200" b="0" i="0" kern="1200" dirty="0" smtClean="0">
                <a:solidFill>
                  <a:schemeClr val="tx1"/>
                </a:solidFill>
                <a:effectLst/>
                <a:latin typeface="+mn-lt"/>
                <a:ea typeface="+mn-ea"/>
                <a:cs typeface="+mn-cs"/>
              </a:rPr>
              <a:t> de l'instruction publique de la Suisse romande et du Tessin (la CIIP)</a:t>
            </a:r>
            <a:endParaRPr lang="fr-FR" dirty="0"/>
          </a:p>
        </p:txBody>
      </p:sp>
      <p:sp>
        <p:nvSpPr>
          <p:cNvPr id="4" name="Espace réservé du numéro de diapositive 3"/>
          <p:cNvSpPr>
            <a:spLocks noGrp="1"/>
          </p:cNvSpPr>
          <p:nvPr>
            <p:ph type="sldNum" sz="quarter" idx="10"/>
          </p:nvPr>
        </p:nvSpPr>
        <p:spPr/>
        <p:txBody>
          <a:bodyPr/>
          <a:lstStyle/>
          <a:p>
            <a:fld id="{B276AC1F-67AD-8243-821F-3E53B723DF02}" type="slidenum">
              <a:rPr lang="fr-FR" smtClean="0"/>
              <a:t>30</a:t>
            </a:fld>
            <a:endParaRPr lang="fr-FR"/>
          </a:p>
        </p:txBody>
      </p:sp>
    </p:spTree>
    <p:extLst>
      <p:ext uri="{BB962C8B-B14F-4D97-AF65-F5344CB8AC3E}">
        <p14:creationId xmlns:p14="http://schemas.microsoft.com/office/powerpoint/2010/main" val="1754297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Situation linguistique d'un groupe humain qui pratique deux langues en leur accordant des statuts hiérarchiquement différents.</a:t>
            </a:r>
            <a:endParaRPr lang="fr-FR" dirty="0"/>
          </a:p>
        </p:txBody>
      </p:sp>
      <p:sp>
        <p:nvSpPr>
          <p:cNvPr id="4" name="Espace réservé du numéro de diapositive 3"/>
          <p:cNvSpPr>
            <a:spLocks noGrp="1"/>
          </p:cNvSpPr>
          <p:nvPr>
            <p:ph type="sldNum" sz="quarter" idx="10"/>
          </p:nvPr>
        </p:nvSpPr>
        <p:spPr/>
        <p:txBody>
          <a:bodyPr/>
          <a:lstStyle/>
          <a:p>
            <a:fld id="{B276AC1F-67AD-8243-821F-3E53B723DF02}" type="slidenum">
              <a:rPr lang="fr-FR" smtClean="0"/>
              <a:t>32</a:t>
            </a:fld>
            <a:endParaRPr lang="fr-FR"/>
          </a:p>
        </p:txBody>
      </p:sp>
    </p:spTree>
    <p:extLst>
      <p:ext uri="{BB962C8B-B14F-4D97-AF65-F5344CB8AC3E}">
        <p14:creationId xmlns:p14="http://schemas.microsoft.com/office/powerpoint/2010/main" val="2071681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Territorialité: </a:t>
            </a:r>
            <a:r>
              <a:rPr lang="fr-FR" dirty="0" err="1" smtClean="0"/>
              <a:t>présérver</a:t>
            </a:r>
            <a:r>
              <a:rPr lang="fr-FR" baseline="0" dirty="0" smtClean="0"/>
              <a:t> l’identité linguistique et culturelle </a:t>
            </a:r>
          </a:p>
          <a:p>
            <a:r>
              <a:rPr lang="fr-FR" baseline="0" dirty="0" smtClean="0"/>
              <a:t>Cree des barrières pour les langues minoritaires linguistique par exemple le romanche dans les </a:t>
            </a:r>
            <a:r>
              <a:rPr lang="fr-FR" baseline="0" dirty="0" err="1" smtClean="0"/>
              <a:t>glison</a:t>
            </a:r>
            <a:endParaRPr lang="fr-FR" baseline="0" dirty="0" smtClean="0"/>
          </a:p>
          <a:p>
            <a:r>
              <a:rPr lang="fr-FR" baseline="0" dirty="0" smtClean="0"/>
              <a:t>Par plusieurs loi dans l’éducation par exemple ou les médias</a:t>
            </a:r>
          </a:p>
          <a:p>
            <a:r>
              <a:rPr lang="fr-FR" baseline="0" dirty="0" smtClean="0"/>
              <a:t>L’anglais est souvent en concurrence avec les langues dominantes</a:t>
            </a:r>
          </a:p>
          <a:p>
            <a:r>
              <a:rPr lang="fr-FR" baseline="0" dirty="0" smtClean="0"/>
              <a:t>Ils ont essayer de prendre certains initiative par exemple  le fait d’enseigner les langue national avant l’anglais</a:t>
            </a:r>
            <a:endParaRPr lang="fr-FR" dirty="0"/>
          </a:p>
        </p:txBody>
      </p:sp>
      <p:sp>
        <p:nvSpPr>
          <p:cNvPr id="4" name="Espace réservé du numéro de diapositive 3"/>
          <p:cNvSpPr>
            <a:spLocks noGrp="1"/>
          </p:cNvSpPr>
          <p:nvPr>
            <p:ph type="sldNum" sz="quarter" idx="10"/>
          </p:nvPr>
        </p:nvSpPr>
        <p:spPr/>
        <p:txBody>
          <a:bodyPr/>
          <a:lstStyle/>
          <a:p>
            <a:fld id="{B276AC1F-67AD-8243-821F-3E53B723DF02}" type="slidenum">
              <a:rPr lang="fr-FR" smtClean="0"/>
              <a:t>34</a:t>
            </a:fld>
            <a:endParaRPr lang="fr-FR"/>
          </a:p>
        </p:txBody>
      </p:sp>
    </p:spTree>
    <p:extLst>
      <p:ext uri="{BB962C8B-B14F-4D97-AF65-F5344CB8AC3E}">
        <p14:creationId xmlns:p14="http://schemas.microsoft.com/office/powerpoint/2010/main" val="159421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Cliquez et modifiez le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D51171E5-6256-A54D-8A59-D1B0948FC4E9}" type="datetimeFigureOut">
              <a:rPr lang="fr-FR" smtClean="0"/>
              <a:t>03/11/2024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D2786EE-CC59-1640-98D6-424E94094DC4}" type="slidenum">
              <a:rPr lang="fr-FR" smtClean="0"/>
              <a:t>‹#›</a:t>
            </a:fld>
            <a:endParaRPr lang="fr-FR"/>
          </a:p>
        </p:txBody>
      </p:sp>
    </p:spTree>
    <p:extLst>
      <p:ext uri="{BB962C8B-B14F-4D97-AF65-F5344CB8AC3E}">
        <p14:creationId xmlns:p14="http://schemas.microsoft.com/office/powerpoint/2010/main" val="1202545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51171E5-6256-A54D-8A59-D1B0948FC4E9}" type="datetimeFigureOut">
              <a:rPr lang="fr-FR" smtClean="0"/>
              <a:t>03/11/2024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D2786EE-CC59-1640-98D6-424E94094DC4}" type="slidenum">
              <a:rPr lang="fr-FR" smtClean="0"/>
              <a:t>‹#›</a:t>
            </a:fld>
            <a:endParaRPr lang="fr-FR"/>
          </a:p>
        </p:txBody>
      </p:sp>
    </p:spTree>
    <p:extLst>
      <p:ext uri="{BB962C8B-B14F-4D97-AF65-F5344CB8AC3E}">
        <p14:creationId xmlns:p14="http://schemas.microsoft.com/office/powerpoint/2010/main" val="1030709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51171E5-6256-A54D-8A59-D1B0948FC4E9}" type="datetimeFigureOut">
              <a:rPr lang="fr-FR" smtClean="0"/>
              <a:t>03/11/2024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D2786EE-CC59-1640-98D6-424E94094DC4}" type="slidenum">
              <a:rPr lang="fr-FR" smtClean="0"/>
              <a:t>‹#›</a:t>
            </a:fld>
            <a:endParaRPr lang="fr-FR"/>
          </a:p>
        </p:txBody>
      </p:sp>
    </p:spTree>
    <p:extLst>
      <p:ext uri="{BB962C8B-B14F-4D97-AF65-F5344CB8AC3E}">
        <p14:creationId xmlns:p14="http://schemas.microsoft.com/office/powerpoint/2010/main" val="153750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51171E5-6256-A54D-8A59-D1B0948FC4E9}" type="datetimeFigureOut">
              <a:rPr lang="fr-FR" smtClean="0"/>
              <a:t>03/11/2024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D2786EE-CC59-1640-98D6-424E94094DC4}" type="slidenum">
              <a:rPr lang="fr-FR" smtClean="0"/>
              <a:t>‹#›</a:t>
            </a:fld>
            <a:endParaRPr lang="fr-FR"/>
          </a:p>
        </p:txBody>
      </p:sp>
    </p:spTree>
    <p:extLst>
      <p:ext uri="{BB962C8B-B14F-4D97-AF65-F5344CB8AC3E}">
        <p14:creationId xmlns:p14="http://schemas.microsoft.com/office/powerpoint/2010/main" val="1214692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Cliquez et modifiez le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51171E5-6256-A54D-8A59-D1B0948FC4E9}" type="datetimeFigureOut">
              <a:rPr lang="fr-FR" smtClean="0"/>
              <a:t>03/11/2024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D2786EE-CC59-1640-98D6-424E94094DC4}" type="slidenum">
              <a:rPr lang="fr-FR" smtClean="0"/>
              <a:t>‹#›</a:t>
            </a:fld>
            <a:endParaRPr lang="fr-FR"/>
          </a:p>
        </p:txBody>
      </p:sp>
    </p:spTree>
    <p:extLst>
      <p:ext uri="{BB962C8B-B14F-4D97-AF65-F5344CB8AC3E}">
        <p14:creationId xmlns:p14="http://schemas.microsoft.com/office/powerpoint/2010/main" val="1352778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51171E5-6256-A54D-8A59-D1B0948FC4E9}" type="datetimeFigureOut">
              <a:rPr lang="fr-FR" smtClean="0"/>
              <a:t>03/11/2024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D2786EE-CC59-1640-98D6-424E94094DC4}" type="slidenum">
              <a:rPr lang="fr-FR" smtClean="0"/>
              <a:t>‹#›</a:t>
            </a:fld>
            <a:endParaRPr lang="fr-FR"/>
          </a:p>
        </p:txBody>
      </p:sp>
    </p:spTree>
    <p:extLst>
      <p:ext uri="{BB962C8B-B14F-4D97-AF65-F5344CB8AC3E}">
        <p14:creationId xmlns:p14="http://schemas.microsoft.com/office/powerpoint/2010/main" val="73106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Cliquez et modifiez le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51171E5-6256-A54D-8A59-D1B0948FC4E9}" type="datetimeFigureOut">
              <a:rPr lang="fr-FR" smtClean="0"/>
              <a:t>03/11/2024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D2786EE-CC59-1640-98D6-424E94094DC4}" type="slidenum">
              <a:rPr lang="fr-FR" smtClean="0"/>
              <a:t>‹#›</a:t>
            </a:fld>
            <a:endParaRPr lang="fr-FR"/>
          </a:p>
        </p:txBody>
      </p:sp>
    </p:spTree>
    <p:extLst>
      <p:ext uri="{BB962C8B-B14F-4D97-AF65-F5344CB8AC3E}">
        <p14:creationId xmlns:p14="http://schemas.microsoft.com/office/powerpoint/2010/main" val="122956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D51171E5-6256-A54D-8A59-D1B0948FC4E9}" type="datetimeFigureOut">
              <a:rPr lang="fr-FR" smtClean="0"/>
              <a:t>03/11/2024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D2786EE-CC59-1640-98D6-424E94094DC4}" type="slidenum">
              <a:rPr lang="fr-FR" smtClean="0"/>
              <a:t>‹#›</a:t>
            </a:fld>
            <a:endParaRPr lang="fr-FR"/>
          </a:p>
        </p:txBody>
      </p:sp>
    </p:spTree>
    <p:extLst>
      <p:ext uri="{BB962C8B-B14F-4D97-AF65-F5344CB8AC3E}">
        <p14:creationId xmlns:p14="http://schemas.microsoft.com/office/powerpoint/2010/main" val="213575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1171E5-6256-A54D-8A59-D1B0948FC4E9}" type="datetimeFigureOut">
              <a:rPr lang="fr-FR" smtClean="0"/>
              <a:t>03/11/2024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D2786EE-CC59-1640-98D6-424E94094DC4}" type="slidenum">
              <a:rPr lang="fr-FR" smtClean="0"/>
              <a:t>‹#›</a:t>
            </a:fld>
            <a:endParaRPr lang="fr-FR"/>
          </a:p>
        </p:txBody>
      </p:sp>
    </p:spTree>
    <p:extLst>
      <p:ext uri="{BB962C8B-B14F-4D97-AF65-F5344CB8AC3E}">
        <p14:creationId xmlns:p14="http://schemas.microsoft.com/office/powerpoint/2010/main" val="46362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51171E5-6256-A54D-8A59-D1B0948FC4E9}" type="datetimeFigureOut">
              <a:rPr lang="fr-FR" smtClean="0"/>
              <a:t>03/11/2024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D2786EE-CC59-1640-98D6-424E94094DC4}" type="slidenum">
              <a:rPr lang="fr-FR" smtClean="0"/>
              <a:t>‹#›</a:t>
            </a:fld>
            <a:endParaRPr lang="fr-FR"/>
          </a:p>
        </p:txBody>
      </p:sp>
    </p:spTree>
    <p:extLst>
      <p:ext uri="{BB962C8B-B14F-4D97-AF65-F5344CB8AC3E}">
        <p14:creationId xmlns:p14="http://schemas.microsoft.com/office/powerpoint/2010/main" val="1157091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51171E5-6256-A54D-8A59-D1B0948FC4E9}" type="datetimeFigureOut">
              <a:rPr lang="fr-FR" smtClean="0"/>
              <a:t>03/11/2024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D2786EE-CC59-1640-98D6-424E94094DC4}" type="slidenum">
              <a:rPr lang="fr-FR" smtClean="0"/>
              <a:t>‹#›</a:t>
            </a:fld>
            <a:endParaRPr lang="fr-FR"/>
          </a:p>
        </p:txBody>
      </p:sp>
    </p:spTree>
    <p:extLst>
      <p:ext uri="{BB962C8B-B14F-4D97-AF65-F5344CB8AC3E}">
        <p14:creationId xmlns:p14="http://schemas.microsoft.com/office/powerpoint/2010/main" val="17740640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171E5-6256-A54D-8A59-D1B0948FC4E9}" type="datetimeFigureOut">
              <a:rPr lang="fr-FR" smtClean="0"/>
              <a:t>03/11/2024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786EE-CC59-1640-98D6-424E94094DC4}" type="slidenum">
              <a:rPr lang="fr-FR" smtClean="0"/>
              <a:t>‹#›</a:t>
            </a:fld>
            <a:endParaRPr lang="fr-FR"/>
          </a:p>
        </p:txBody>
      </p:sp>
    </p:spTree>
    <p:extLst>
      <p:ext uri="{BB962C8B-B14F-4D97-AF65-F5344CB8AC3E}">
        <p14:creationId xmlns:p14="http://schemas.microsoft.com/office/powerpoint/2010/main" val="6498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xl.cefan.ulaval.ca/europe/suisse-1Intro.htm" TargetMode="External"/><Relationship Id="rId3" Type="http://schemas.openxmlformats.org/officeDocument/2006/relationships/hyperlink" Target="https://www.bfs.admin.ch/bfs/fr/home/statistiques/population/langues-religions/langue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xl.cefan.ulaval.ca/europe/suisse_carte-cantons.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xl.cefan.ulaval.ca/monde/franco-provencal.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smtClean="0"/>
              <a:t>La Politique linguistique en suisse</a:t>
            </a:r>
            <a:endParaRPr lang="fr-FR" b="1" dirty="0"/>
          </a:p>
        </p:txBody>
      </p:sp>
      <p:sp>
        <p:nvSpPr>
          <p:cNvPr id="3" name="Sous-titre 2"/>
          <p:cNvSpPr>
            <a:spLocks noGrp="1"/>
          </p:cNvSpPr>
          <p:nvPr>
            <p:ph type="subTitle" idx="1"/>
          </p:nvPr>
        </p:nvSpPr>
        <p:spPr>
          <a:xfrm>
            <a:off x="1524000" y="4276164"/>
            <a:ext cx="9144000" cy="981635"/>
          </a:xfrm>
        </p:spPr>
        <p:txBody>
          <a:bodyPr/>
          <a:lstStyle/>
          <a:p>
            <a:pPr algn="l"/>
            <a:r>
              <a:rPr lang="fr-FR" b="1" dirty="0" smtClean="0"/>
              <a:t>Encadré par </a:t>
            </a:r>
            <a:r>
              <a:rPr lang="fr-FR" b="1" dirty="0" err="1" smtClean="0"/>
              <a:t>M.Mabrour</a:t>
            </a:r>
            <a:r>
              <a:rPr lang="fr-FR" b="1" dirty="0" smtClean="0"/>
              <a:t> </a:t>
            </a:r>
            <a:r>
              <a:rPr lang="fr-FR" b="1" dirty="0" err="1" smtClean="0"/>
              <a:t>Abdelouahed</a:t>
            </a:r>
            <a:endParaRPr lang="fr-FR" b="1" dirty="0" smtClean="0"/>
          </a:p>
          <a:p>
            <a:pPr algn="l"/>
            <a:r>
              <a:rPr lang="fr-FR" b="1" dirty="0" smtClean="0"/>
              <a:t>Élaborée par El </a:t>
            </a:r>
            <a:r>
              <a:rPr lang="fr-FR" b="1" dirty="0" err="1" smtClean="0"/>
              <a:t>achihab</a:t>
            </a:r>
            <a:r>
              <a:rPr lang="fr-FR" b="1" dirty="0" smtClean="0"/>
              <a:t> </a:t>
            </a:r>
            <a:r>
              <a:rPr lang="fr-FR" b="1" dirty="0" err="1" smtClean="0"/>
              <a:t>khaoula</a:t>
            </a:r>
            <a:endParaRPr lang="fr-FR" b="1" dirty="0" smtClean="0"/>
          </a:p>
          <a:p>
            <a:pPr algn="l"/>
            <a:endParaRPr lang="fr-F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90"/>
            <a:ext cx="3186545" cy="12678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1576" y="0"/>
            <a:ext cx="2940425" cy="1271016"/>
          </a:xfrm>
          <a:prstGeom prst="rect">
            <a:avLst/>
          </a:prstGeom>
        </p:spPr>
      </p:pic>
    </p:spTree>
    <p:extLst>
      <p:ext uri="{BB962C8B-B14F-4D97-AF65-F5344CB8AC3E}">
        <p14:creationId xmlns:p14="http://schemas.microsoft.com/office/powerpoint/2010/main" val="150785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70703"/>
            <a:ext cx="10515600" cy="5806260"/>
          </a:xfrm>
        </p:spPr>
        <p:txBody>
          <a:bodyPr/>
          <a:lstStyle/>
          <a:p>
            <a:pPr>
              <a:buFont typeface="Wingdings" charset="2"/>
              <a:buChar char="Ø"/>
            </a:pPr>
            <a:r>
              <a:rPr lang="fr-FR" sz="2000" dirty="0"/>
              <a:t>La </a:t>
            </a:r>
            <a:r>
              <a:rPr lang="fr-FR" sz="2000" b="1" dirty="0"/>
              <a:t>Confédération helvétique</a:t>
            </a:r>
            <a:r>
              <a:rPr lang="fr-FR" sz="2000" dirty="0"/>
              <a:t> devint </a:t>
            </a:r>
            <a:r>
              <a:rPr lang="fr-FR" sz="2000" b="1" dirty="0"/>
              <a:t>République helvétique</a:t>
            </a:r>
            <a:r>
              <a:rPr lang="fr-FR" sz="2000" dirty="0"/>
              <a:t> et adopta un gouvernement centralisé comme c'était le cas dans la Constitution française de 1795.</a:t>
            </a:r>
            <a:r>
              <a:rPr lang="fr-FR" sz="2000" dirty="0" smtClean="0">
                <a:effectLst/>
              </a:rPr>
              <a:t> </a:t>
            </a:r>
          </a:p>
          <a:p>
            <a:pPr>
              <a:buFont typeface="Wingdings" charset="2"/>
              <a:buChar char="Ø"/>
            </a:pPr>
            <a:r>
              <a:rPr lang="fr-FR" sz="2000" dirty="0" smtClean="0"/>
              <a:t>Napoléon fit de la suisse un état plurilingue avec la reconnaissance formelle de l’égalité des langues.</a:t>
            </a:r>
          </a:p>
          <a:p>
            <a:pPr>
              <a:buFont typeface="Wingdings" charset="2"/>
              <a:buChar char="Ø"/>
            </a:pPr>
            <a:r>
              <a:rPr lang="fr-FR" sz="2000" dirty="0"/>
              <a:t>Chaque Canton se trouve organisé suivant sa langue, sa religion, ses mœurs, son intérêt et son opinion. </a:t>
            </a:r>
          </a:p>
          <a:p>
            <a:pPr>
              <a:buFont typeface="Wingdings" charset="2"/>
              <a:buChar char="Ø"/>
            </a:pPr>
            <a:r>
              <a:rPr lang="fr-FR" sz="2000" dirty="0"/>
              <a:t>Le ministre de l'Éducation, Philippe-Albert Stapfer (1766-1840) sous le gouvernement français, élabora une politique d'apprentissage des langues dès la première année de l'école primaire et préconisa la création d'une université nationale.</a:t>
            </a:r>
          </a:p>
          <a:p>
            <a:pPr marL="0" lvl="0" indent="0">
              <a:buNone/>
            </a:pPr>
            <a:r>
              <a:rPr lang="fr-FR" dirty="0"/>
              <a:t> </a:t>
            </a:r>
          </a:p>
          <a:p>
            <a:pPr marL="0" indent="0">
              <a:buNone/>
            </a:pPr>
            <a:r>
              <a:rPr lang="fr-FR" dirty="0" smtClean="0"/>
              <a:t>         </a:t>
            </a:r>
            <a:r>
              <a:rPr lang="fr-FR" sz="2000" dirty="0"/>
              <a:t>Durant </a:t>
            </a:r>
            <a:r>
              <a:rPr lang="fr-FR" sz="2000" b="1" dirty="0"/>
              <a:t>la République helvétique</a:t>
            </a:r>
            <a:r>
              <a:rPr lang="fr-FR" sz="2000" dirty="0"/>
              <a:t> (1798-1803), l’allemand, le français et l’italien bénéficièrent du même statut.</a:t>
            </a:r>
          </a:p>
        </p:txBody>
      </p:sp>
      <p:sp>
        <p:nvSpPr>
          <p:cNvPr id="4" name="ZoneTexte 3"/>
          <p:cNvSpPr txBox="1"/>
          <p:nvPr/>
        </p:nvSpPr>
        <p:spPr>
          <a:xfrm>
            <a:off x="2817341" y="667265"/>
            <a:ext cx="184731" cy="369332"/>
          </a:xfrm>
          <a:prstGeom prst="rect">
            <a:avLst/>
          </a:prstGeom>
          <a:noFill/>
        </p:spPr>
        <p:txBody>
          <a:bodyPr wrap="none" rtlCol="0">
            <a:spAutoFit/>
          </a:bodyPr>
          <a:lstStyle/>
          <a:p>
            <a:endParaRPr lang="fr-FR" dirty="0"/>
          </a:p>
        </p:txBody>
      </p:sp>
      <p:sp>
        <p:nvSpPr>
          <p:cNvPr id="5" name="Flèche vers la droite 4"/>
          <p:cNvSpPr/>
          <p:nvPr/>
        </p:nvSpPr>
        <p:spPr>
          <a:xfrm>
            <a:off x="729049" y="3917092"/>
            <a:ext cx="825843"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914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199" y="308919"/>
            <a:ext cx="10641227" cy="6079524"/>
          </a:xfrm>
        </p:spPr>
        <p:txBody>
          <a:bodyPr>
            <a:normAutofit/>
          </a:bodyPr>
          <a:lstStyle/>
          <a:p>
            <a:pPr algn="just">
              <a:buFont typeface="Wingdings" charset="2"/>
              <a:buChar char="Ø"/>
            </a:pPr>
            <a:r>
              <a:rPr lang="fr-FR" sz="2000" dirty="0" smtClean="0"/>
              <a:t>Après la chute de Napoléon, le Congrès de Vienne de 1815 décida de rétablir les frontières des pays européens telles qu'elles étaient avant la Révolution française de 1789, à l'exception de quelques ajustements.</a:t>
            </a:r>
          </a:p>
          <a:p>
            <a:pPr algn="just">
              <a:buFont typeface="Wingdings" charset="2"/>
              <a:buChar char="Ø"/>
            </a:pPr>
            <a:r>
              <a:rPr lang="fr-FR" sz="2000" dirty="0" smtClean="0"/>
              <a:t>La Confédération suisse se dota d'une nouvelle constitution en 1848 et devint officiellement trilingue.</a:t>
            </a:r>
          </a:p>
          <a:p>
            <a:pPr algn="just">
              <a:buFont typeface="Wingdings" charset="2"/>
              <a:buChar char="Ø"/>
            </a:pPr>
            <a:r>
              <a:rPr lang="fr-FR" sz="2000" dirty="0"/>
              <a:t>l'article 109 de la Constitution de 1848 proclamait dorénavant : «Les trois langues principales parlées en Suisse, l'allemand, le français et l'italien, sont les langues nationales de la Confédération.» </a:t>
            </a:r>
            <a:endParaRPr lang="fr-FR" sz="2000" dirty="0" smtClean="0"/>
          </a:p>
          <a:p>
            <a:pPr marL="0" indent="0" algn="just">
              <a:buNone/>
            </a:pPr>
            <a:endParaRPr lang="fr-FR" sz="2000" dirty="0"/>
          </a:p>
        </p:txBody>
      </p:sp>
    </p:spTree>
    <p:extLst>
      <p:ext uri="{BB962C8B-B14F-4D97-AF65-F5344CB8AC3E}">
        <p14:creationId xmlns:p14="http://schemas.microsoft.com/office/powerpoint/2010/main" val="990195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503583"/>
            <a:ext cx="10515600" cy="5673380"/>
          </a:xfrm>
        </p:spPr>
        <p:txBody>
          <a:bodyPr>
            <a:normAutofit/>
          </a:bodyPr>
          <a:lstStyle/>
          <a:p>
            <a:pPr algn="just">
              <a:buFont typeface="Wingdings" charset="2"/>
              <a:buChar char="Ø"/>
            </a:pPr>
            <a:r>
              <a:rPr lang="fr-FR" sz="2000" dirty="0" smtClean="0"/>
              <a:t>Après la Première Guerre mondiale, la Ligue romanche (Lia Rumantscha) entreprit des campagnes en faveur de la protection et de la reconnaissance du romanche.</a:t>
            </a:r>
          </a:p>
          <a:p>
            <a:pPr algn="just">
              <a:buFont typeface="Wingdings" charset="2"/>
              <a:buChar char="Ø"/>
            </a:pPr>
            <a:r>
              <a:rPr lang="fr-FR" sz="2000" dirty="0" smtClean="0"/>
              <a:t>En 1935, le canton des Grisons fit appel au Conseil fédéral pour que le romanche soit reconnu comme « langue nationale ».             </a:t>
            </a:r>
            <a:r>
              <a:rPr lang="fr-FR" sz="2000" b="1" dirty="0" smtClean="0"/>
              <a:t>conscientisation</a:t>
            </a:r>
          </a:p>
          <a:p>
            <a:pPr marL="0" indent="0">
              <a:buNone/>
            </a:pPr>
            <a:r>
              <a:rPr lang="fr-FR" sz="2000" b="1" dirty="0" smtClean="0"/>
              <a:t>Article 116 (1938)</a:t>
            </a:r>
          </a:p>
          <a:p>
            <a:pPr marL="0" indent="0">
              <a:buNone/>
            </a:pPr>
            <a:r>
              <a:rPr lang="fr-FR" sz="2000" b="1" dirty="0" smtClean="0"/>
              <a:t>1) </a:t>
            </a:r>
            <a:r>
              <a:rPr lang="fr-FR" sz="2000" dirty="0" smtClean="0"/>
              <a:t>L’allemand, le français, l’italien et le romanche sont les langues nationales de la Suisse.</a:t>
            </a:r>
          </a:p>
          <a:p>
            <a:pPr marL="0" indent="0">
              <a:buNone/>
            </a:pPr>
            <a:r>
              <a:rPr lang="fr-FR" sz="2000" b="1" dirty="0" smtClean="0"/>
              <a:t>2)</a:t>
            </a:r>
            <a:r>
              <a:rPr lang="fr-FR" sz="2000" dirty="0" smtClean="0"/>
              <a:t> Sont déclarées langues officielles de la Confédération: l’allemand, le français et l’italien.</a:t>
            </a:r>
          </a:p>
          <a:p>
            <a:pPr marL="0" indent="0">
              <a:buNone/>
            </a:pPr>
            <a:r>
              <a:rPr lang="fr-FR" sz="2000" b="1" dirty="0" smtClean="0"/>
              <a:t>Article 4 (1999)</a:t>
            </a:r>
            <a:endParaRPr lang="fr-FR" sz="2000" dirty="0" smtClean="0"/>
          </a:p>
          <a:p>
            <a:pPr marL="0" indent="0">
              <a:buNone/>
            </a:pPr>
            <a:r>
              <a:rPr lang="fr-FR" sz="2000" dirty="0" smtClean="0"/>
              <a:t>Les langues nationales sont l'allemand, le français, l'italien et le romanche.</a:t>
            </a:r>
          </a:p>
          <a:p>
            <a:endParaRPr lang="fr-FR" dirty="0"/>
          </a:p>
        </p:txBody>
      </p:sp>
      <p:sp>
        <p:nvSpPr>
          <p:cNvPr id="4" name="Flèche vers la droite 3"/>
          <p:cNvSpPr/>
          <p:nvPr/>
        </p:nvSpPr>
        <p:spPr>
          <a:xfrm>
            <a:off x="4248039" y="1484243"/>
            <a:ext cx="58900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a:p>
        </p:txBody>
      </p:sp>
    </p:spTree>
    <p:extLst>
      <p:ext uri="{BB962C8B-B14F-4D97-AF65-F5344CB8AC3E}">
        <p14:creationId xmlns:p14="http://schemas.microsoft.com/office/powerpoint/2010/main" val="1634322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531341"/>
            <a:ext cx="10515600" cy="5645622"/>
          </a:xfrm>
        </p:spPr>
        <p:txBody>
          <a:bodyPr>
            <a:normAutofit/>
          </a:bodyPr>
          <a:lstStyle/>
          <a:p>
            <a:pPr marL="0" indent="0" algn="just">
              <a:buNone/>
            </a:pPr>
            <a:r>
              <a:rPr lang="fr-FR" b="1" u="sng" dirty="0" smtClean="0">
                <a:solidFill>
                  <a:srgbClr val="00B050"/>
                </a:solidFill>
              </a:rPr>
              <a:t>Les dialectes en suisse:</a:t>
            </a:r>
          </a:p>
          <a:p>
            <a:pPr marL="0" indent="0" algn="just">
              <a:buNone/>
            </a:pPr>
            <a:endParaRPr lang="fr-FR" b="1" u="sng" dirty="0" smtClean="0">
              <a:solidFill>
                <a:srgbClr val="00B050"/>
              </a:solidFill>
            </a:endParaRPr>
          </a:p>
          <a:p>
            <a:pPr algn="just">
              <a:lnSpc>
                <a:spcPct val="100000"/>
              </a:lnSpc>
              <a:buFont typeface="Wingdings" charset="2"/>
              <a:buChar char="§"/>
            </a:pPr>
            <a:r>
              <a:rPr lang="fr-FR" dirty="0" smtClean="0"/>
              <a:t>La </a:t>
            </a:r>
            <a:r>
              <a:rPr lang="fr-FR" dirty="0"/>
              <a:t>Suisse est certes quadrilingue, mais elle est aussi riche de nombreux </a:t>
            </a:r>
            <a:r>
              <a:rPr lang="fr-FR" dirty="0" smtClean="0"/>
              <a:t>dialectes. Ce </a:t>
            </a:r>
            <a:r>
              <a:rPr lang="fr-FR" dirty="0"/>
              <a:t>foisonnement linguistique crée un climat culturel tout à fait particulier</a:t>
            </a:r>
            <a:r>
              <a:rPr lang="fr-FR" dirty="0" smtClean="0"/>
              <a:t>.</a:t>
            </a:r>
          </a:p>
          <a:p>
            <a:endParaRPr lang="fr-FR" dirty="0"/>
          </a:p>
        </p:txBody>
      </p:sp>
    </p:spTree>
    <p:extLst>
      <p:ext uri="{BB962C8B-B14F-4D97-AF65-F5344CB8AC3E}">
        <p14:creationId xmlns:p14="http://schemas.microsoft.com/office/powerpoint/2010/main" val="448514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503583"/>
            <a:ext cx="10515600" cy="5673380"/>
          </a:xfrm>
        </p:spPr>
        <p:txBody>
          <a:bodyPr/>
          <a:lstStyle/>
          <a:p>
            <a:pPr marL="0" indent="0" algn="just">
              <a:buNone/>
            </a:pPr>
            <a:r>
              <a:rPr lang="fr-FR" sz="2400" b="1" dirty="0" smtClean="0"/>
              <a:t>Les Dialectes Suisses Alémaniques : État de Vitalité</a:t>
            </a:r>
            <a:r>
              <a:rPr lang="fr-FR" sz="2400" dirty="0" smtClean="0"/>
              <a:t> </a:t>
            </a:r>
          </a:p>
          <a:p>
            <a:pPr lvl="0" algn="just"/>
            <a:r>
              <a:rPr lang="fr-FR" sz="2400" dirty="0" smtClean="0"/>
              <a:t>Jusqu'à la fin du 19</a:t>
            </a:r>
            <a:r>
              <a:rPr lang="fr-FR" sz="2400" baseline="30000" dirty="0" smtClean="0"/>
              <a:t>ème</a:t>
            </a:r>
            <a:r>
              <a:rPr lang="fr-FR" sz="2400" dirty="0" smtClean="0"/>
              <a:t> siècle, la Suisse alémanique ne se distinguait guère des États du Sud de l'Allemagne en ce qui concerne l'utilisation des dialectes et de la langue standard.</a:t>
            </a:r>
          </a:p>
          <a:p>
            <a:pPr lvl="0" algn="just"/>
            <a:r>
              <a:rPr lang="fr-FR" sz="2400" dirty="0" smtClean="0"/>
              <a:t>Les deux langues avaient leur espace: public pour l’allemand, familial pour le dialecte</a:t>
            </a:r>
          </a:p>
          <a:p>
            <a:pPr lvl="0" algn="just"/>
            <a:r>
              <a:rPr lang="fr-FR" sz="2400" dirty="0" smtClean="0"/>
              <a:t>Malgré les craintes de disparition des dialectes à l’aube du 20</a:t>
            </a:r>
            <a:r>
              <a:rPr lang="fr-FR" sz="2400" baseline="30000" dirty="0" smtClean="0"/>
              <a:t>ème</a:t>
            </a:r>
            <a:r>
              <a:rPr lang="fr-FR" sz="2400" dirty="0" smtClean="0"/>
              <a:t>  siècle, ceux-ci ont connu un essor remarquable dès la Première Guerre mondiale.</a:t>
            </a:r>
          </a:p>
          <a:p>
            <a:pPr lvl="0" algn="just"/>
            <a:r>
              <a:rPr lang="fr-FR" sz="2400" dirty="0" smtClean="0"/>
              <a:t>Leur vogue prit encore de l’ampleur dans les années 1970. </a:t>
            </a:r>
          </a:p>
          <a:p>
            <a:endParaRPr lang="fr-FR" dirty="0"/>
          </a:p>
        </p:txBody>
      </p:sp>
    </p:spTree>
    <p:extLst>
      <p:ext uri="{BB962C8B-B14F-4D97-AF65-F5344CB8AC3E}">
        <p14:creationId xmlns:p14="http://schemas.microsoft.com/office/powerpoint/2010/main" val="474764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126435"/>
            <a:ext cx="10515600" cy="5050528"/>
          </a:xfrm>
        </p:spPr>
        <p:txBody>
          <a:bodyPr>
            <a:normAutofit/>
          </a:bodyPr>
          <a:lstStyle/>
          <a:p>
            <a:pPr algn="just"/>
            <a:r>
              <a:rPr lang="fr-FR" sz="2000" dirty="0" smtClean="0"/>
              <a:t>Des </a:t>
            </a:r>
            <a:r>
              <a:rPr lang="fr-FR" sz="2000" dirty="0"/>
              <a:t>ouvrages ont également été publiés </a:t>
            </a:r>
            <a:r>
              <a:rPr lang="fr-FR" sz="2000" dirty="0" smtClean="0"/>
              <a:t>en suisse allemand, </a:t>
            </a:r>
            <a:r>
              <a:rPr lang="fr-FR" sz="2000" dirty="0"/>
              <a:t>s'éloignant des productions traditionnelles du XIXe siècle, telles que les poèmes et pièces de théâtre, principalement destinés à un usage oral.</a:t>
            </a:r>
          </a:p>
          <a:p>
            <a:pPr lvl="0" algn="just"/>
            <a:r>
              <a:rPr lang="fr-FR" sz="2000" dirty="0"/>
              <a:t>À cette même époque, </a:t>
            </a:r>
            <a:r>
              <a:rPr lang="fr-FR" sz="2000" dirty="0" smtClean="0"/>
              <a:t>Le </a:t>
            </a:r>
            <a:r>
              <a:rPr lang="fr-FR" sz="2000" i="1" dirty="0" smtClean="0"/>
              <a:t>schwyzertütsch : Le suisse allemand</a:t>
            </a:r>
            <a:r>
              <a:rPr lang="fr-FR" sz="2000" dirty="0" smtClean="0"/>
              <a:t> est utilisé </a:t>
            </a:r>
            <a:r>
              <a:rPr lang="fr-FR" sz="2000" dirty="0"/>
              <a:t>comme langue d’enseignement dans les classes primaires de nombreux cantons</a:t>
            </a:r>
            <a:r>
              <a:rPr lang="fr-FR" sz="2000" dirty="0" smtClean="0"/>
              <a:t>.</a:t>
            </a:r>
            <a:r>
              <a:rPr lang="fr-FR" sz="2000" i="1" dirty="0" smtClean="0"/>
              <a:t>  </a:t>
            </a:r>
            <a:endParaRPr lang="fr-FR" sz="2000" dirty="0"/>
          </a:p>
          <a:p>
            <a:pPr lvl="0" algn="just"/>
            <a:r>
              <a:rPr lang="fr-FR" sz="2000" dirty="0"/>
              <a:t>Il représente l’idiome de tous les jours, de tous les milieux sociaux, tandis que l’allemand standard est réservé à certaines émissions de radio et de télévision, aux débats parlementaires fédéraux et aux délibérations judiciaires. </a:t>
            </a:r>
          </a:p>
          <a:p>
            <a:pPr algn="just"/>
            <a:r>
              <a:rPr lang="fr-FR" sz="2000" dirty="0"/>
              <a:t>L´allemand n´est presque jamais parlé dans les régions rurales. </a:t>
            </a:r>
          </a:p>
        </p:txBody>
      </p:sp>
    </p:spTree>
    <p:extLst>
      <p:ext uri="{BB962C8B-B14F-4D97-AF65-F5344CB8AC3E}">
        <p14:creationId xmlns:p14="http://schemas.microsoft.com/office/powerpoint/2010/main" val="1067082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020417"/>
            <a:ext cx="10515600" cy="5156546"/>
          </a:xfrm>
        </p:spPr>
        <p:txBody>
          <a:bodyPr/>
          <a:lstStyle/>
          <a:p>
            <a:pPr marL="0" indent="0" algn="just">
              <a:buNone/>
            </a:pPr>
            <a:r>
              <a:rPr lang="fr-FR" sz="2000" b="1" dirty="0"/>
              <a:t>L’éradication du patois en suisse romande </a:t>
            </a:r>
            <a:r>
              <a:rPr lang="fr-FR" sz="2000" b="1" dirty="0" smtClean="0"/>
              <a:t>:</a:t>
            </a:r>
            <a:endParaRPr lang="fr-FR" sz="2000" dirty="0"/>
          </a:p>
          <a:p>
            <a:pPr lvl="0" algn="just"/>
            <a:r>
              <a:rPr lang="fr-FR" sz="2000" dirty="0"/>
              <a:t>Le recul des patois en Suisse romande commença avec </a:t>
            </a:r>
            <a:r>
              <a:rPr lang="fr-FR" sz="2000" b="1" dirty="0"/>
              <a:t>la Réforme </a:t>
            </a:r>
            <a:r>
              <a:rPr lang="fr-FR" sz="2000" dirty="0"/>
              <a:t>et prit de l’ampleur dès la Révolution française de 1789. </a:t>
            </a:r>
          </a:p>
          <a:p>
            <a:pPr lvl="0" algn="just"/>
            <a:r>
              <a:rPr lang="fr-FR" sz="2000" dirty="0"/>
              <a:t>Dès le début du </a:t>
            </a:r>
            <a:r>
              <a:rPr lang="fr-FR" sz="2000" dirty="0" smtClean="0"/>
              <a:t>19</a:t>
            </a:r>
            <a:r>
              <a:rPr lang="fr-FR" sz="2000" baseline="30000" dirty="0" smtClean="0"/>
              <a:t>ème</a:t>
            </a:r>
            <a:r>
              <a:rPr lang="fr-FR" sz="2000" dirty="0" smtClean="0"/>
              <a:t> siècle</a:t>
            </a:r>
            <a:r>
              <a:rPr lang="fr-FR" sz="2000" dirty="0"/>
              <a:t>, les pédagogues recommandèrent aux parents de parler le français à leurs enfants afin de faciliter leurs apprentissages scolaires.</a:t>
            </a:r>
          </a:p>
          <a:p>
            <a:pPr lvl="0" algn="just"/>
            <a:r>
              <a:rPr lang="fr-FR" sz="2000" dirty="0"/>
              <a:t>A la fin du siècle, l’usage du patois à l’école entre élèves fut interdit et durement sanctionné. </a:t>
            </a:r>
            <a:endParaRPr lang="fr-FR" sz="2000" dirty="0" smtClean="0"/>
          </a:p>
          <a:p>
            <a:pPr lvl="0" algn="just"/>
            <a:endParaRPr lang="fr-FR" dirty="0"/>
          </a:p>
        </p:txBody>
      </p:sp>
    </p:spTree>
    <p:extLst>
      <p:ext uri="{BB962C8B-B14F-4D97-AF65-F5344CB8AC3E}">
        <p14:creationId xmlns:p14="http://schemas.microsoft.com/office/powerpoint/2010/main" val="691627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32486"/>
            <a:ext cx="10515600" cy="5744477"/>
          </a:xfrm>
        </p:spPr>
        <p:txBody>
          <a:bodyPr/>
          <a:lstStyle/>
          <a:p>
            <a:pPr marL="0" indent="0">
              <a:buNone/>
            </a:pPr>
            <a:r>
              <a:rPr lang="fr-FR" sz="2000" b="1" dirty="0"/>
              <a:t>Les Grisons et les dialectes romanches :</a:t>
            </a:r>
            <a:endParaRPr lang="fr-FR" sz="2000" dirty="0"/>
          </a:p>
          <a:p>
            <a:pPr lvl="0" algn="just"/>
            <a:r>
              <a:rPr lang="fr-FR" sz="2000" dirty="0"/>
              <a:t>Les langues romanches trouvent leurs racines dans l’occupation romaine. Les Grisons appartenaient alors à une région appelée Rhétie. Bien que ces parlers aient été romanisés, ils conservent des traces des langues pré-romanes et germaniques.</a:t>
            </a:r>
          </a:p>
          <a:p>
            <a:pPr lvl="0" algn="just"/>
            <a:r>
              <a:rPr lang="fr-FR" sz="2000" dirty="0"/>
              <a:t>Les idiomes romanches se déclinent en cinq grandes familles :</a:t>
            </a:r>
          </a:p>
          <a:p>
            <a:pPr marL="0" lvl="0" indent="0" algn="just">
              <a:buNone/>
            </a:pPr>
            <a:r>
              <a:rPr lang="fr-FR" sz="2000" b="1" dirty="0"/>
              <a:t>le </a:t>
            </a:r>
            <a:r>
              <a:rPr lang="fr-FR" sz="2000" b="1" dirty="0" err="1"/>
              <a:t>sursilvan</a:t>
            </a:r>
            <a:r>
              <a:rPr lang="fr-FR" sz="2000" dirty="0"/>
              <a:t>, </a:t>
            </a:r>
            <a:r>
              <a:rPr lang="fr-FR" sz="2000" b="1" dirty="0"/>
              <a:t>le </a:t>
            </a:r>
            <a:r>
              <a:rPr lang="fr-FR" sz="2000" b="1" dirty="0" err="1"/>
              <a:t>vallader</a:t>
            </a:r>
            <a:r>
              <a:rPr lang="fr-FR" sz="2000" dirty="0"/>
              <a:t>, </a:t>
            </a:r>
            <a:r>
              <a:rPr lang="fr-FR" sz="2000" b="1" dirty="0"/>
              <a:t>le </a:t>
            </a:r>
            <a:r>
              <a:rPr lang="fr-FR" sz="2000" b="1" dirty="0" err="1"/>
              <a:t>surmiran</a:t>
            </a:r>
            <a:r>
              <a:rPr lang="fr-FR" sz="2000" dirty="0"/>
              <a:t>, </a:t>
            </a:r>
            <a:r>
              <a:rPr lang="fr-FR" sz="2000" b="1" dirty="0"/>
              <a:t>le </a:t>
            </a:r>
            <a:r>
              <a:rPr lang="fr-FR" sz="2000" b="1" dirty="0" err="1"/>
              <a:t>sutsilvan</a:t>
            </a:r>
            <a:r>
              <a:rPr lang="fr-FR" sz="2000" dirty="0"/>
              <a:t> et le </a:t>
            </a:r>
            <a:r>
              <a:rPr lang="fr-FR" sz="2000" b="1" dirty="0" err="1"/>
              <a:t>putèr</a:t>
            </a:r>
            <a:r>
              <a:rPr lang="fr-FR" sz="2000" dirty="0"/>
              <a:t> ou l</a:t>
            </a:r>
            <a:r>
              <a:rPr lang="fr-FR" sz="2000" b="1" dirty="0"/>
              <a:t>adin</a:t>
            </a:r>
            <a:r>
              <a:rPr lang="fr-FR" sz="2000" dirty="0"/>
              <a:t>.</a:t>
            </a:r>
          </a:p>
          <a:p>
            <a:pPr lvl="0" algn="just"/>
            <a:r>
              <a:rPr lang="fr-FR" sz="2000" dirty="0"/>
              <a:t>Certains Romanches se retrouvent dans des situations de diglossie semblables à celles des Suisses alémaniques. </a:t>
            </a:r>
          </a:p>
          <a:p>
            <a:pPr lvl="0" algn="just"/>
            <a:r>
              <a:rPr lang="fr-FR" sz="2000" dirty="0"/>
              <a:t>Les habitants du Val </a:t>
            </a:r>
            <a:r>
              <a:rPr lang="fr-FR" sz="2000" dirty="0" err="1"/>
              <a:t>Medel</a:t>
            </a:r>
            <a:r>
              <a:rPr lang="fr-FR" sz="2000" dirty="0"/>
              <a:t>, par exemple, parlent le dialecte de leur village mais écrivent le </a:t>
            </a:r>
            <a:r>
              <a:rPr lang="fr-FR" sz="2000" dirty="0" err="1"/>
              <a:t>sursilvan</a:t>
            </a:r>
            <a:r>
              <a:rPr lang="fr-FR" sz="2000" dirty="0"/>
              <a:t>. </a:t>
            </a:r>
          </a:p>
          <a:p>
            <a:endParaRPr lang="fr-FR" dirty="0"/>
          </a:p>
        </p:txBody>
      </p:sp>
    </p:spTree>
    <p:extLst>
      <p:ext uri="{BB962C8B-B14F-4D97-AF65-F5344CB8AC3E}">
        <p14:creationId xmlns:p14="http://schemas.microsoft.com/office/powerpoint/2010/main" val="1533536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33632"/>
            <a:ext cx="10515600" cy="1025612"/>
          </a:xfrm>
        </p:spPr>
        <p:txBody>
          <a:bodyPr>
            <a:noAutofit/>
          </a:bodyPr>
          <a:lstStyle/>
          <a:p>
            <a:r>
              <a:rPr lang="fr-FR" sz="4000" b="1" u="sng" dirty="0" smtClean="0">
                <a:solidFill>
                  <a:srgbClr val="FF0000"/>
                </a:solidFill>
              </a:rPr>
              <a:t>La politique linguistique de l'État fédéral:</a:t>
            </a:r>
            <a:br>
              <a:rPr lang="fr-FR" sz="4000" b="1" u="sng" dirty="0" smtClean="0">
                <a:solidFill>
                  <a:srgbClr val="FF0000"/>
                </a:solidFill>
              </a:rPr>
            </a:br>
            <a:endParaRPr lang="fr-FR" sz="4000" u="sng" dirty="0">
              <a:solidFill>
                <a:srgbClr val="FF0000"/>
              </a:solidFill>
            </a:endParaRPr>
          </a:p>
        </p:txBody>
      </p:sp>
      <p:sp>
        <p:nvSpPr>
          <p:cNvPr id="3" name="Espace réservé du contenu 2"/>
          <p:cNvSpPr>
            <a:spLocks noGrp="1"/>
          </p:cNvSpPr>
          <p:nvPr>
            <p:ph idx="1"/>
          </p:nvPr>
        </p:nvSpPr>
        <p:spPr>
          <a:xfrm>
            <a:off x="838200" y="1124465"/>
            <a:ext cx="10515600" cy="5052498"/>
          </a:xfrm>
        </p:spPr>
        <p:txBody>
          <a:bodyPr/>
          <a:lstStyle/>
          <a:p>
            <a:r>
              <a:rPr lang="fr-FR" dirty="0" smtClean="0"/>
              <a:t>le droit constitutionnel suisse s’articule autour de quatre grands principes:</a:t>
            </a:r>
          </a:p>
          <a:p>
            <a:pPr marL="0" indent="0">
              <a:buNone/>
            </a:pPr>
            <a:r>
              <a:rPr lang="fr-FR" dirty="0" smtClean="0"/>
              <a:t>- l'égalité des langues.</a:t>
            </a:r>
            <a:br>
              <a:rPr lang="fr-FR" dirty="0" smtClean="0"/>
            </a:br>
            <a:r>
              <a:rPr lang="fr-FR" dirty="0" smtClean="0"/>
              <a:t>- la liberté des citoyens en matière de langue.</a:t>
            </a:r>
            <a:br>
              <a:rPr lang="fr-FR" dirty="0" smtClean="0"/>
            </a:br>
            <a:r>
              <a:rPr lang="fr-FR" dirty="0" smtClean="0"/>
              <a:t>- le principe de </a:t>
            </a:r>
            <a:r>
              <a:rPr lang="fr-FR" b="1" dirty="0" smtClean="0"/>
              <a:t>la territorialité </a:t>
            </a:r>
            <a:r>
              <a:rPr lang="fr-FR" dirty="0" smtClean="0"/>
              <a:t>des langues.</a:t>
            </a:r>
            <a:br>
              <a:rPr lang="fr-FR" dirty="0" smtClean="0"/>
            </a:br>
            <a:r>
              <a:rPr lang="fr-FR" dirty="0" smtClean="0"/>
              <a:t>- la protection des langues minoritaires.</a:t>
            </a:r>
          </a:p>
          <a:p>
            <a:endParaRPr lang="fr-FR" dirty="0"/>
          </a:p>
        </p:txBody>
      </p:sp>
    </p:spTree>
    <p:extLst>
      <p:ext uri="{BB962C8B-B14F-4D97-AF65-F5344CB8AC3E}">
        <p14:creationId xmlns:p14="http://schemas.microsoft.com/office/powerpoint/2010/main" val="1408128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821124"/>
          </a:xfrm>
        </p:spPr>
        <p:txBody>
          <a:bodyPr>
            <a:normAutofit/>
          </a:bodyPr>
          <a:lstStyle/>
          <a:p>
            <a:r>
              <a:rPr lang="fr-FR" sz="3600" b="1" dirty="0" smtClean="0"/>
              <a:t>Carte d’identité/ passeport</a:t>
            </a:r>
            <a:endParaRPr lang="fr-FR" sz="3600" b="1"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172" y="1430207"/>
            <a:ext cx="3830595" cy="4489791"/>
          </a:xfr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823" y="1430208"/>
            <a:ext cx="3651480" cy="4489791"/>
          </a:xfrm>
          <a:prstGeom prst="rect">
            <a:avLst/>
          </a:prstGeom>
        </p:spPr>
      </p:pic>
    </p:spTree>
    <p:extLst>
      <p:ext uri="{BB962C8B-B14F-4D97-AF65-F5344CB8AC3E}">
        <p14:creationId xmlns:p14="http://schemas.microsoft.com/office/powerpoint/2010/main" val="29506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31304"/>
            <a:ext cx="10515600" cy="5845659"/>
          </a:xfrm>
        </p:spPr>
        <p:txBody>
          <a:bodyPr/>
          <a:lstStyle/>
          <a:p>
            <a:pPr marL="0" indent="0">
              <a:buNone/>
            </a:pPr>
            <a:r>
              <a:rPr lang="fr-FR" sz="3600" b="1" dirty="0" smtClean="0">
                <a:solidFill>
                  <a:srgbClr val="FF0000"/>
                </a:solidFill>
              </a:rPr>
              <a:t>Plan:</a:t>
            </a:r>
          </a:p>
          <a:p>
            <a:pPr marL="0" indent="0">
              <a:buNone/>
            </a:pPr>
            <a:r>
              <a:rPr lang="fr-FR" dirty="0" smtClean="0"/>
              <a:t>Introduction:</a:t>
            </a:r>
          </a:p>
          <a:p>
            <a:pPr marL="571500" indent="-571500">
              <a:buFont typeface="+mj-lt"/>
              <a:buAutoNum type="romanUcPeriod"/>
            </a:pPr>
            <a:r>
              <a:rPr lang="fr-FR" dirty="0" smtClean="0"/>
              <a:t>La confédération suisse:</a:t>
            </a:r>
          </a:p>
          <a:p>
            <a:pPr marL="571500" indent="-571500">
              <a:buFont typeface="+mj-lt"/>
              <a:buAutoNum type="romanUcPeriod"/>
            </a:pPr>
            <a:r>
              <a:rPr lang="fr-FR" dirty="0" smtClean="0"/>
              <a:t>La politique linguistique de l’état fédéral:</a:t>
            </a:r>
          </a:p>
          <a:p>
            <a:pPr marL="571500" indent="-571500">
              <a:buFont typeface="+mj-lt"/>
              <a:buAutoNum type="romanUcPeriod"/>
            </a:pPr>
            <a:r>
              <a:rPr lang="fr-FR" dirty="0" smtClean="0"/>
              <a:t>La politique linguistique des Grisons:</a:t>
            </a:r>
          </a:p>
          <a:p>
            <a:pPr marL="571500" indent="-571500">
              <a:buFont typeface="+mj-lt"/>
              <a:buAutoNum type="romanUcPeriod"/>
            </a:pPr>
            <a:r>
              <a:rPr lang="fr-FR" dirty="0" smtClean="0"/>
              <a:t>Les défis linguistiques:</a:t>
            </a:r>
          </a:p>
          <a:p>
            <a:pPr marL="0" indent="0">
              <a:buNone/>
            </a:pPr>
            <a:r>
              <a:rPr lang="fr-FR" dirty="0" smtClean="0"/>
              <a:t>Conclusion:</a:t>
            </a:r>
          </a:p>
          <a:p>
            <a:endParaRPr lang="fr-FR" dirty="0" smtClean="0"/>
          </a:p>
          <a:p>
            <a:endParaRPr lang="fr-FR" dirty="0" smtClean="0"/>
          </a:p>
          <a:p>
            <a:endParaRPr lang="fr-FR" dirty="0" smtClean="0"/>
          </a:p>
          <a:p>
            <a:endParaRPr lang="fr-FR" dirty="0"/>
          </a:p>
        </p:txBody>
      </p:sp>
    </p:spTree>
    <p:extLst>
      <p:ext uri="{BB962C8B-B14F-4D97-AF65-F5344CB8AC3E}">
        <p14:creationId xmlns:p14="http://schemas.microsoft.com/office/powerpoint/2010/main" val="1391502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5481" y="333632"/>
            <a:ext cx="10948087" cy="5843331"/>
          </a:xfrm>
        </p:spPr>
        <p:txBody>
          <a:bodyPr/>
          <a:lstStyle/>
          <a:p>
            <a:pPr marL="0" indent="0">
              <a:buNone/>
            </a:pPr>
            <a:r>
              <a:rPr lang="fr-FR" b="1" dirty="0">
                <a:solidFill>
                  <a:srgbClr val="00B050"/>
                </a:solidFill>
              </a:rPr>
              <a:t>Les langues dans l'administration </a:t>
            </a:r>
            <a:r>
              <a:rPr lang="fr-FR" b="1" dirty="0" smtClean="0">
                <a:solidFill>
                  <a:srgbClr val="00B050"/>
                </a:solidFill>
              </a:rPr>
              <a:t>fédérale:</a:t>
            </a:r>
            <a:endParaRPr lang="fr-FR" dirty="0">
              <a:solidFill>
                <a:srgbClr val="00B050"/>
              </a:solidFill>
            </a:endParaRPr>
          </a:p>
        </p:txBody>
      </p:sp>
      <p:sp>
        <p:nvSpPr>
          <p:cNvPr id="4" name="Rectangle 3"/>
          <p:cNvSpPr/>
          <p:nvPr/>
        </p:nvSpPr>
        <p:spPr>
          <a:xfrm>
            <a:off x="319403" y="1197226"/>
            <a:ext cx="10999386" cy="3785652"/>
          </a:xfrm>
          <a:prstGeom prst="rect">
            <a:avLst/>
          </a:prstGeom>
        </p:spPr>
        <p:txBody>
          <a:bodyPr wrap="square">
            <a:spAutoFit/>
          </a:bodyPr>
          <a:lstStyle/>
          <a:p>
            <a:pPr marL="285750" indent="-285750" algn="just">
              <a:buFont typeface="Arial" charset="0"/>
              <a:buChar char="•"/>
            </a:pPr>
            <a:r>
              <a:rPr lang="fr-FR" sz="2000" dirty="0" smtClean="0"/>
              <a:t>Toutes les langues nationales ont droit de cité au Parlement fédéral de Berne.</a:t>
            </a:r>
          </a:p>
          <a:p>
            <a:pPr marL="285750" indent="-285750" algn="just">
              <a:buFont typeface="Arial" charset="0"/>
              <a:buChar char="•"/>
            </a:pPr>
            <a:r>
              <a:rPr lang="fr-FR" sz="2000" dirty="0" smtClean="0"/>
              <a:t>La représentation des germanophones étant majoritaire, l'allemand est la langue la plus souvent employée, ainsi que le suisse allemand</a:t>
            </a:r>
            <a:r>
              <a:rPr lang="fr-FR" sz="2000" dirty="0"/>
              <a:t>.</a:t>
            </a:r>
            <a:r>
              <a:rPr lang="fr-FR" sz="2000" dirty="0" smtClean="0"/>
              <a:t> </a:t>
            </a:r>
          </a:p>
          <a:p>
            <a:pPr marL="285750" indent="-285750" algn="just">
              <a:buFont typeface="Arial" charset="0"/>
              <a:buChar char="•"/>
            </a:pPr>
            <a:r>
              <a:rPr lang="fr-FR" sz="2000" dirty="0" smtClean="0"/>
              <a:t>les parlementaires francophones utilisent généralement le français, alors que ceux de langue italienne, par souci d'efficacité, ont tendance à recourir au français ou à l'allemand. </a:t>
            </a:r>
          </a:p>
          <a:p>
            <a:pPr marL="285750" indent="-285750" algn="just">
              <a:buFont typeface="Arial" charset="0"/>
              <a:buChar char="•"/>
            </a:pPr>
            <a:r>
              <a:rPr lang="fr-FR" sz="2000" dirty="0" smtClean="0"/>
              <a:t>Quant au romanche, il reste à peu près inusité, mais il n’est pas interdit. </a:t>
            </a:r>
          </a:p>
          <a:p>
            <a:pPr marL="285750" indent="-285750" algn="just">
              <a:buFont typeface="Arial" charset="0"/>
              <a:buChar char="•"/>
            </a:pPr>
            <a:r>
              <a:rPr lang="fr-FR" sz="2000" dirty="0" smtClean="0"/>
              <a:t>Le Parlement fédéral dispose d'un système de traduction simultanée pour l’allemand, le français et l’italien, mais non pour le romanche. </a:t>
            </a:r>
          </a:p>
          <a:p>
            <a:pPr marL="285750" indent="-285750" algn="just">
              <a:buFont typeface="Arial" charset="0"/>
              <a:buChar char="•"/>
            </a:pPr>
            <a:r>
              <a:rPr lang="fr-FR" sz="2000" dirty="0" smtClean="0"/>
              <a:t>Toutes les lois sont promulguées et publiées simultanément dans les trois langues officielles importantes que sont l’allemand, le français et l’italien. Chacune des trois versions est considérée comme étant le texte original. </a:t>
            </a:r>
          </a:p>
          <a:p>
            <a:pPr marL="285750" indent="-285750">
              <a:buFont typeface="Arial" charset="0"/>
              <a:buChar char="•"/>
            </a:pPr>
            <a:endParaRPr lang="fr-FR" sz="2000" dirty="0" smtClean="0"/>
          </a:p>
        </p:txBody>
      </p:sp>
    </p:spTree>
    <p:extLst>
      <p:ext uri="{BB962C8B-B14F-4D97-AF65-F5344CB8AC3E}">
        <p14:creationId xmlns:p14="http://schemas.microsoft.com/office/powerpoint/2010/main" val="1698162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20130"/>
            <a:ext cx="10752438" cy="5756833"/>
          </a:xfrm>
        </p:spPr>
        <p:txBody>
          <a:bodyPr>
            <a:normAutofit/>
          </a:bodyPr>
          <a:lstStyle/>
          <a:p>
            <a:pPr marL="0" indent="0">
              <a:buNone/>
            </a:pPr>
            <a:r>
              <a:rPr lang="fr-FR" b="1" dirty="0">
                <a:solidFill>
                  <a:srgbClr val="00B050"/>
                </a:solidFill>
              </a:rPr>
              <a:t>Les tribunaux </a:t>
            </a:r>
            <a:r>
              <a:rPr lang="fr-FR" b="1" dirty="0" smtClean="0">
                <a:solidFill>
                  <a:srgbClr val="00B050"/>
                </a:solidFill>
              </a:rPr>
              <a:t>fédéraux:</a:t>
            </a:r>
          </a:p>
          <a:p>
            <a:pPr marL="0" indent="0" algn="just">
              <a:buNone/>
            </a:pPr>
            <a:r>
              <a:rPr lang="fr-FR" sz="2400" dirty="0" smtClean="0"/>
              <a:t>il faut distinguer l'Administration fédérale </a:t>
            </a:r>
            <a:r>
              <a:rPr lang="fr-FR" sz="2400" b="1" dirty="0" smtClean="0"/>
              <a:t>centralisée</a:t>
            </a:r>
            <a:r>
              <a:rPr lang="fr-FR" sz="2400" dirty="0" smtClean="0"/>
              <a:t> dans la capitale (Berne) et l'Administration fédérale </a:t>
            </a:r>
            <a:r>
              <a:rPr lang="fr-FR" sz="2400" b="1" dirty="0" smtClean="0"/>
              <a:t>décentralisée</a:t>
            </a:r>
            <a:r>
              <a:rPr lang="fr-FR" sz="2400" dirty="0" smtClean="0"/>
              <a:t> et répartie dans les différents cantons:</a:t>
            </a:r>
          </a:p>
          <a:p>
            <a:pPr algn="just"/>
            <a:r>
              <a:rPr lang="fr-FR" sz="2400" dirty="0" smtClean="0"/>
              <a:t>l'</a:t>
            </a:r>
            <a:r>
              <a:rPr lang="fr-FR" sz="2400" b="1" dirty="0" smtClean="0"/>
              <a:t>Administration centrale</a:t>
            </a:r>
            <a:r>
              <a:rPr lang="fr-FR" sz="2400" dirty="0" smtClean="0"/>
              <a:t> est trilingue (allemand, français, italien) .</a:t>
            </a:r>
          </a:p>
          <a:p>
            <a:pPr algn="just"/>
            <a:r>
              <a:rPr lang="fr-FR" sz="2400" dirty="0" smtClean="0"/>
              <a:t>Dans ses contacts avec une </a:t>
            </a:r>
            <a:r>
              <a:rPr lang="fr-FR" sz="2400" b="1" dirty="0" smtClean="0"/>
              <a:t>administration décentralisée</a:t>
            </a:r>
            <a:r>
              <a:rPr lang="fr-FR" sz="2400" dirty="0" smtClean="0"/>
              <a:t>, donc hors de la capitale, le citoyen suisse doit toutefois se plier au </a:t>
            </a:r>
            <a:r>
              <a:rPr lang="fr-FR" sz="2400" i="1" dirty="0" smtClean="0"/>
              <a:t>principe de la territorialité</a:t>
            </a:r>
            <a:r>
              <a:rPr lang="fr-FR" sz="2400" dirty="0"/>
              <a:t>.</a:t>
            </a:r>
            <a:endParaRPr lang="fr-FR" sz="2400" dirty="0" smtClean="0"/>
          </a:p>
          <a:p>
            <a:pPr algn="just"/>
            <a:r>
              <a:rPr lang="fr-FR" sz="2400" dirty="0" smtClean="0"/>
              <a:t>En matière judiciaire, dans tous les tribunaux fédéraux, les citoyens suisses ont le droit d'utiliser leur langue maternelle. .</a:t>
            </a:r>
            <a:r>
              <a:rPr lang="fr-FR" dirty="0" smtClean="0"/>
              <a:t> </a:t>
            </a:r>
            <a:endParaRPr lang="fr-FR" b="1" dirty="0" smtClean="0"/>
          </a:p>
          <a:p>
            <a:pPr marL="0" indent="0">
              <a:buNone/>
            </a:pPr>
            <a:endParaRPr lang="fr-FR" dirty="0">
              <a:solidFill>
                <a:srgbClr val="00B050"/>
              </a:solidFill>
            </a:endParaRPr>
          </a:p>
        </p:txBody>
      </p:sp>
    </p:spTree>
    <p:extLst>
      <p:ext uri="{BB962C8B-B14F-4D97-AF65-F5344CB8AC3E}">
        <p14:creationId xmlns:p14="http://schemas.microsoft.com/office/powerpoint/2010/main" val="1278930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543697"/>
            <a:ext cx="10515600" cy="5633266"/>
          </a:xfrm>
        </p:spPr>
        <p:txBody>
          <a:bodyPr/>
          <a:lstStyle/>
          <a:p>
            <a:pPr marL="0" indent="0">
              <a:buNone/>
            </a:pPr>
            <a:r>
              <a:rPr lang="fr-FR" b="1" dirty="0" smtClean="0">
                <a:solidFill>
                  <a:srgbClr val="00B050"/>
                </a:solidFill>
              </a:rPr>
              <a:t>L’affichage:</a:t>
            </a:r>
          </a:p>
          <a:p>
            <a:pPr algn="just"/>
            <a:r>
              <a:rPr lang="fr-FR" sz="2400" dirty="0" smtClean="0"/>
              <a:t>La pratique fait en sorte que l'affichage à l’intérieur des édifices gouvernementaux se présente généralement dans les trois langues officielles (quatre langues dans les Grisons), alors que l'affichage extérieur se conforme à la langue du canton.</a:t>
            </a:r>
          </a:p>
          <a:p>
            <a:pPr algn="just"/>
            <a:r>
              <a:rPr lang="fr-FR" sz="2400" dirty="0" smtClean="0"/>
              <a:t>Pour </a:t>
            </a:r>
            <a:r>
              <a:rPr lang="fr-FR" sz="2400" b="1" dirty="0" smtClean="0"/>
              <a:t>la signalisation routière, </a:t>
            </a:r>
            <a:r>
              <a:rPr lang="fr-FR" sz="2400" dirty="0" smtClean="0"/>
              <a:t>une ordonnance exige que, sur les indicateurs de direction et les panneaux de localité, </a:t>
            </a:r>
            <a:r>
              <a:rPr lang="fr-FR" sz="2400" b="1" dirty="0" smtClean="0"/>
              <a:t>les noms de localité doivent être rédigés dans la langue de la localité annoncée. </a:t>
            </a:r>
            <a:r>
              <a:rPr lang="fr-FR" sz="2400" dirty="0" smtClean="0"/>
              <a:t>S'il s'agit d'une localité ou d'une commune parlant plusieurs langues, on devra choisir la </a:t>
            </a:r>
            <a:r>
              <a:rPr lang="fr-FR" sz="2400" b="1" dirty="0" smtClean="0"/>
              <a:t>langue de la majorité </a:t>
            </a:r>
            <a:r>
              <a:rPr lang="fr-FR" sz="2400" dirty="0" smtClean="0"/>
              <a:t>des habitants; néanmoins, si la minorité atteint 30 %, l'affiche routière devra être rédigée en deux langues.</a:t>
            </a:r>
          </a:p>
          <a:p>
            <a:pPr algn="just"/>
            <a:endParaRPr lang="fr-FR" sz="2400" dirty="0"/>
          </a:p>
        </p:txBody>
      </p:sp>
    </p:spTree>
    <p:extLst>
      <p:ext uri="{BB962C8B-B14F-4D97-AF65-F5344CB8AC3E}">
        <p14:creationId xmlns:p14="http://schemas.microsoft.com/office/powerpoint/2010/main" val="816351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65018"/>
            <a:ext cx="10515600" cy="5511945"/>
          </a:xfrm>
        </p:spPr>
        <p:txBody>
          <a:bodyPr/>
          <a:lstStyle/>
          <a:p>
            <a:pPr marL="0" indent="0">
              <a:buNone/>
            </a:pPr>
            <a:r>
              <a:rPr lang="fr-FR" b="1" dirty="0">
                <a:solidFill>
                  <a:srgbClr val="00B050"/>
                </a:solidFill>
              </a:rPr>
              <a:t>Les </a:t>
            </a:r>
            <a:r>
              <a:rPr lang="fr-FR" b="1" dirty="0" smtClean="0">
                <a:solidFill>
                  <a:srgbClr val="00B050"/>
                </a:solidFill>
              </a:rPr>
              <a:t>médias:</a:t>
            </a:r>
          </a:p>
          <a:p>
            <a:pPr marL="0" indent="0">
              <a:buNone/>
            </a:pPr>
            <a:r>
              <a:rPr lang="fr-FR" sz="2400" b="1" dirty="0"/>
              <a:t>la Société suisse de radio et de télévision (SSR) </a:t>
            </a:r>
            <a:r>
              <a:rPr lang="fr-FR" sz="2400" dirty="0"/>
              <a:t>reçoit une concession pour la diffusion aux plans national et régional, de programmes de radio et de télévision destinés aux régions </a:t>
            </a:r>
            <a:r>
              <a:rPr lang="fr-FR" sz="2400" dirty="0" smtClean="0"/>
              <a:t>linguistiques qui consiste à :</a:t>
            </a:r>
          </a:p>
          <a:p>
            <a:pPr algn="just"/>
            <a:r>
              <a:rPr lang="fr-FR" sz="2400" dirty="0" smtClean="0"/>
              <a:t>La SSR doit fournir des programmes en trois langues officielles et promouvoir la cohésion nationale.</a:t>
            </a:r>
          </a:p>
          <a:p>
            <a:pPr algn="just"/>
            <a:r>
              <a:rPr lang="fr-FR" sz="2400" dirty="0" smtClean="0"/>
              <a:t>Elle doit diffuser </a:t>
            </a:r>
            <a:r>
              <a:rPr lang="fr-FR" sz="2400" dirty="0"/>
              <a:t>au moins un programme de radio pour la Suisse d'expression romanche. </a:t>
            </a:r>
            <a:endParaRPr lang="fr-FR" sz="2400" dirty="0" smtClean="0"/>
          </a:p>
          <a:p>
            <a:pPr algn="just"/>
            <a:r>
              <a:rPr lang="fr-FR" sz="2400" dirty="0" smtClean="0"/>
              <a:t>Elle contribue à l'information, à la culture, à l'éducation et au divertissement, et utilise la langue standard pour les émissions d'importance nationale.</a:t>
            </a:r>
            <a:endParaRPr lang="fr-FR" sz="2400" b="1" dirty="0" smtClean="0">
              <a:solidFill>
                <a:srgbClr val="00B050"/>
              </a:solidFill>
            </a:endParaRPr>
          </a:p>
          <a:p>
            <a:pPr marL="0" indent="0">
              <a:buNone/>
            </a:pPr>
            <a:endParaRPr lang="fr-FR" dirty="0">
              <a:solidFill>
                <a:srgbClr val="00B050"/>
              </a:solidFill>
            </a:endParaRPr>
          </a:p>
        </p:txBody>
      </p:sp>
    </p:spTree>
    <p:extLst>
      <p:ext uri="{BB962C8B-B14F-4D97-AF65-F5344CB8AC3E}">
        <p14:creationId xmlns:p14="http://schemas.microsoft.com/office/powerpoint/2010/main" val="2065102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71195" y="1872386"/>
            <a:ext cx="3776250" cy="3044169"/>
          </a:xfrm>
        </p:spPr>
      </p:pic>
      <p:sp>
        <p:nvSpPr>
          <p:cNvPr id="6" name="Rectangle 5"/>
          <p:cNvSpPr/>
          <p:nvPr/>
        </p:nvSpPr>
        <p:spPr>
          <a:xfrm>
            <a:off x="793535" y="315603"/>
            <a:ext cx="4753224" cy="400110"/>
          </a:xfrm>
          <a:prstGeom prst="rect">
            <a:avLst/>
          </a:prstGeom>
        </p:spPr>
        <p:txBody>
          <a:bodyPr wrap="none">
            <a:spAutoFit/>
          </a:bodyPr>
          <a:lstStyle/>
          <a:p>
            <a:r>
              <a:rPr lang="fr-FR" sz="2000" b="1" i="0" u="sng" dirty="0" smtClean="0">
                <a:solidFill>
                  <a:srgbClr val="FF0000"/>
                </a:solidFill>
                <a:effectLst/>
                <a:latin typeface="Arial" charset="0"/>
              </a:rPr>
              <a:t>La politique linguistique des Grisons:</a:t>
            </a:r>
            <a:endParaRPr lang="fr-FR" sz="2000" b="1" i="0" u="sng" dirty="0">
              <a:solidFill>
                <a:srgbClr val="FF0000"/>
              </a:solidFill>
              <a:effectLst/>
              <a:latin typeface="Times" charset="0"/>
            </a:endParaRPr>
          </a:p>
        </p:txBody>
      </p:sp>
      <p:sp>
        <p:nvSpPr>
          <p:cNvPr id="7" name="Rectangle 6"/>
          <p:cNvSpPr/>
          <p:nvPr/>
        </p:nvSpPr>
        <p:spPr>
          <a:xfrm>
            <a:off x="1060174" y="1107856"/>
            <a:ext cx="6096000" cy="4801314"/>
          </a:xfrm>
          <a:prstGeom prst="rect">
            <a:avLst/>
          </a:prstGeom>
        </p:spPr>
        <p:txBody>
          <a:bodyPr>
            <a:spAutoFit/>
          </a:bodyPr>
          <a:lstStyle/>
          <a:p>
            <a:pPr algn="ctr"/>
            <a:r>
              <a:rPr lang="fr-FR" b="1" i="0" dirty="0" smtClean="0">
                <a:solidFill>
                  <a:srgbClr val="000000"/>
                </a:solidFill>
                <a:effectLst/>
                <a:latin typeface="Arial Narrow" charset="0"/>
              </a:rPr>
              <a:t>Constitution 2003</a:t>
            </a:r>
            <a:endParaRPr lang="fr-FR" b="0" i="0" dirty="0" smtClean="0">
              <a:solidFill>
                <a:srgbClr val="000000"/>
              </a:solidFill>
              <a:effectLst/>
              <a:latin typeface="Times" charset="0"/>
            </a:endParaRPr>
          </a:p>
          <a:p>
            <a:r>
              <a:rPr lang="fr-FR" b="1" i="0" dirty="0" smtClean="0">
                <a:solidFill>
                  <a:srgbClr val="000000"/>
                </a:solidFill>
                <a:effectLst/>
                <a:latin typeface="Arial Narrow" charset="0"/>
              </a:rPr>
              <a:t>Article 3 </a:t>
            </a:r>
          </a:p>
          <a:p>
            <a:r>
              <a:rPr lang="fr-FR" b="1" i="0" dirty="0" smtClean="0">
                <a:solidFill>
                  <a:srgbClr val="000000"/>
                </a:solidFill>
                <a:effectLst/>
                <a:latin typeface="Arial Narrow" charset="0"/>
              </a:rPr>
              <a:t>Langues</a:t>
            </a:r>
            <a:br>
              <a:rPr lang="fr-FR" b="1" i="0" dirty="0" smtClean="0">
                <a:solidFill>
                  <a:srgbClr val="000000"/>
                </a:solidFill>
                <a:effectLst/>
                <a:latin typeface="Arial Narrow" charset="0"/>
              </a:rPr>
            </a:br>
            <a:r>
              <a:rPr lang="fr-FR" b="1" i="0" dirty="0" smtClean="0">
                <a:solidFill>
                  <a:srgbClr val="000000"/>
                </a:solidFill>
                <a:effectLst/>
                <a:latin typeface="Arial Narrow" charset="0"/>
              </a:rPr>
              <a:t/>
            </a:r>
            <a:br>
              <a:rPr lang="fr-FR" b="1" i="0" dirty="0" smtClean="0">
                <a:solidFill>
                  <a:srgbClr val="000000"/>
                </a:solidFill>
                <a:effectLst/>
                <a:latin typeface="Arial Narrow" charset="0"/>
              </a:rPr>
            </a:br>
            <a:r>
              <a:rPr lang="fr-FR" b="1" i="0" dirty="0" smtClean="0">
                <a:solidFill>
                  <a:srgbClr val="000000"/>
                </a:solidFill>
                <a:effectLst/>
                <a:latin typeface="Arial Narrow" charset="0"/>
              </a:rPr>
              <a:t>1)</a:t>
            </a:r>
            <a:r>
              <a:rPr lang="fr-FR" b="0" i="0" dirty="0" smtClean="0">
                <a:solidFill>
                  <a:srgbClr val="000000"/>
                </a:solidFill>
                <a:effectLst/>
                <a:latin typeface="Arial Narrow" charset="0"/>
              </a:rPr>
              <a:t> L'allemand, le romanche et l’ italien sont les langues officielles équivalentes du canton.</a:t>
            </a:r>
            <a:br>
              <a:rPr lang="fr-FR" b="0" i="0" dirty="0" smtClean="0">
                <a:solidFill>
                  <a:srgbClr val="000000"/>
                </a:solidFill>
                <a:effectLst/>
                <a:latin typeface="Arial Narrow" charset="0"/>
              </a:rPr>
            </a:br>
            <a:r>
              <a:rPr lang="fr-FR" b="0" i="0" dirty="0" smtClean="0">
                <a:solidFill>
                  <a:srgbClr val="000000"/>
                </a:solidFill>
                <a:effectLst/>
                <a:latin typeface="Arial Narrow" charset="0"/>
              </a:rPr>
              <a:t/>
            </a:r>
            <a:br>
              <a:rPr lang="fr-FR" b="0" i="0" dirty="0" smtClean="0">
                <a:solidFill>
                  <a:srgbClr val="000000"/>
                </a:solidFill>
                <a:effectLst/>
                <a:latin typeface="Arial Narrow" charset="0"/>
              </a:rPr>
            </a:br>
            <a:r>
              <a:rPr lang="fr-FR" b="1" i="0" dirty="0" smtClean="0">
                <a:solidFill>
                  <a:srgbClr val="000000"/>
                </a:solidFill>
                <a:effectLst/>
                <a:latin typeface="Arial Narrow" charset="0"/>
              </a:rPr>
              <a:t>2)</a:t>
            </a:r>
            <a:r>
              <a:rPr lang="fr-FR" b="0" i="0" dirty="0" smtClean="0">
                <a:solidFill>
                  <a:srgbClr val="000000"/>
                </a:solidFill>
                <a:effectLst/>
                <a:latin typeface="Arial Narrow" charset="0"/>
              </a:rPr>
              <a:t> Le canton et les communes soutiennent et prennent des mesures nécessaires concernant le maintien et la promotion des langues romanche et italienne. Ils encouragent la compréhension et les échanges entre les communautés linguistiques.</a:t>
            </a:r>
            <a:br>
              <a:rPr lang="fr-FR" b="0" i="0" dirty="0" smtClean="0">
                <a:solidFill>
                  <a:srgbClr val="000000"/>
                </a:solidFill>
                <a:effectLst/>
                <a:latin typeface="Arial Narrow" charset="0"/>
              </a:rPr>
            </a:br>
            <a:r>
              <a:rPr lang="fr-FR" b="0" i="0" dirty="0" smtClean="0">
                <a:solidFill>
                  <a:srgbClr val="000000"/>
                </a:solidFill>
                <a:effectLst/>
                <a:latin typeface="Arial Narrow" charset="0"/>
              </a:rPr>
              <a:t/>
            </a:r>
            <a:br>
              <a:rPr lang="fr-FR" b="0" i="0" dirty="0" smtClean="0">
                <a:solidFill>
                  <a:srgbClr val="000000"/>
                </a:solidFill>
                <a:effectLst/>
                <a:latin typeface="Arial Narrow" charset="0"/>
              </a:rPr>
            </a:br>
            <a:r>
              <a:rPr lang="fr-FR" b="1" i="0" dirty="0" smtClean="0">
                <a:solidFill>
                  <a:srgbClr val="000000"/>
                </a:solidFill>
                <a:effectLst/>
                <a:latin typeface="Arial Narrow" charset="0"/>
              </a:rPr>
              <a:t>3)</a:t>
            </a:r>
            <a:r>
              <a:rPr lang="fr-FR" b="0" i="0" dirty="0" smtClean="0">
                <a:solidFill>
                  <a:srgbClr val="000000"/>
                </a:solidFill>
                <a:effectLst/>
                <a:latin typeface="Arial Narrow" charset="0"/>
              </a:rPr>
              <a:t> Les communes et les cercles [«arrondissements»] déterminent leurs langues officielles et les langues d'enseignement dans le cadre de leurs compétences et en collaboration avec le canton. Ils tiennent compte de la composition linguistique traditionnelle et tiennent compte des minorités linguistiques implantées.</a:t>
            </a:r>
            <a:endParaRPr lang="fr-FR" b="0" i="0" dirty="0">
              <a:solidFill>
                <a:srgbClr val="000000"/>
              </a:solidFill>
              <a:effectLst/>
              <a:latin typeface="Times" charset="0"/>
            </a:endParaRPr>
          </a:p>
        </p:txBody>
      </p:sp>
    </p:spTree>
    <p:extLst>
      <p:ext uri="{BB962C8B-B14F-4D97-AF65-F5344CB8AC3E}">
        <p14:creationId xmlns:p14="http://schemas.microsoft.com/office/powerpoint/2010/main" val="644086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31304"/>
            <a:ext cx="10515600" cy="5845659"/>
          </a:xfrm>
        </p:spPr>
        <p:txBody>
          <a:bodyPr>
            <a:normAutofit/>
          </a:bodyPr>
          <a:lstStyle/>
          <a:p>
            <a:pPr algn="just">
              <a:buFont typeface="Wingdings" charset="2"/>
              <a:buChar char="Ø"/>
            </a:pPr>
            <a:r>
              <a:rPr lang="fr-FR" sz="2000" dirty="0" smtClean="0"/>
              <a:t>le Grand Conseil des Grisons autorise l'utilisation des trois langues officielles, l'allemand domine largement les délibérations, tandis que les autres langues, bien que reconnues, sont souvent sous-utilisées. </a:t>
            </a:r>
          </a:p>
          <a:p>
            <a:pPr algn="just">
              <a:buFont typeface="Wingdings" charset="2"/>
              <a:buChar char="Ø"/>
            </a:pPr>
            <a:r>
              <a:rPr lang="fr-FR" sz="2000" dirty="0" smtClean="0"/>
              <a:t>Les textes législatifs sont publiés dans les trois langues, mais l'allemand reste la langue de référence et celle des organismes législatifs.</a:t>
            </a:r>
          </a:p>
          <a:p>
            <a:pPr algn="just">
              <a:buFont typeface="Wingdings" charset="2"/>
              <a:buChar char="Ø"/>
            </a:pPr>
            <a:r>
              <a:rPr lang="fr-FR" sz="2000" dirty="0" smtClean="0"/>
              <a:t>les procès dans les tribunaux cantonaux puissent se dérouler en allemand, en italien ou en romanche, l'allemand est souvent privilégié dans la pratique, surtout pour les sentences. </a:t>
            </a:r>
          </a:p>
          <a:p>
            <a:pPr algn="just">
              <a:buFont typeface="Wingdings" charset="2"/>
              <a:buChar char="Ø"/>
            </a:pPr>
            <a:r>
              <a:rPr lang="fr-FR" sz="2000" dirty="0" smtClean="0"/>
              <a:t>Dans les districts plurilingues, toutes les langues officielles sont acceptées, permettant l'utilisation du romanche sur demande, ce qui souligne les efforts pour intégrer le romanche dans le système judiciaire.</a:t>
            </a:r>
          </a:p>
          <a:p>
            <a:pPr algn="just">
              <a:buFont typeface="Wingdings" charset="2"/>
              <a:buChar char="Ø"/>
            </a:pPr>
            <a:endParaRPr lang="fr-FR" sz="2000" dirty="0"/>
          </a:p>
        </p:txBody>
      </p:sp>
    </p:spTree>
    <p:extLst>
      <p:ext uri="{BB962C8B-B14F-4D97-AF65-F5344CB8AC3E}">
        <p14:creationId xmlns:p14="http://schemas.microsoft.com/office/powerpoint/2010/main" val="1530974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50574"/>
            <a:ext cx="10889974" cy="5897217"/>
          </a:xfrm>
        </p:spPr>
        <p:txBody>
          <a:bodyPr/>
          <a:lstStyle/>
          <a:p>
            <a:pPr marL="0" indent="0" algn="just">
              <a:buNone/>
            </a:pPr>
            <a:r>
              <a:rPr lang="fr-FR" sz="2000" b="1" dirty="0" smtClean="0">
                <a:solidFill>
                  <a:srgbClr val="00B050"/>
                </a:solidFill>
              </a:rPr>
              <a:t>Langues et enseignement:</a:t>
            </a:r>
          </a:p>
          <a:p>
            <a:pPr algn="just">
              <a:buFont typeface="Wingdings" charset="2"/>
              <a:buChar char="Ø"/>
            </a:pPr>
            <a:endParaRPr lang="fr-FR" sz="2000" dirty="0"/>
          </a:p>
          <a:p>
            <a:pPr algn="just">
              <a:buFont typeface="Wingdings" charset="2"/>
              <a:buChar char="Ø"/>
            </a:pPr>
            <a:r>
              <a:rPr lang="fr-FR" sz="2000" dirty="0" smtClean="0"/>
              <a:t>La loi permet aux communes de déterminer la langue d'enseignement dans les écoles, tout en tenant compte de la composition linguistique de la population et en préservant les langues minoritaires menacées.</a:t>
            </a:r>
          </a:p>
          <a:p>
            <a:pPr algn="just">
              <a:buFont typeface="Wingdings" charset="2"/>
              <a:buChar char="Ø"/>
            </a:pPr>
            <a:r>
              <a:rPr lang="fr-FR" sz="2000" dirty="0" smtClean="0"/>
              <a:t>Dans les écoles primaires, l'enseignement d'une langue seconde est obligatoire, avec des spécificités selon la langue maternelle des élèves, favorisant ainsi le plurilinguisme et l'intégration des différentes communautés linguistiques.</a:t>
            </a:r>
          </a:p>
          <a:p>
            <a:pPr marL="0" indent="0">
              <a:buNone/>
            </a:pPr>
            <a:r>
              <a:rPr lang="fr-FR" sz="2000" dirty="0" smtClean="0"/>
              <a:t>Article 8</a:t>
            </a:r>
          </a:p>
          <a:p>
            <a:pPr marL="0" indent="0">
              <a:buNone/>
            </a:pPr>
            <a:r>
              <a:rPr lang="fr-FR" sz="2000" dirty="0" smtClean="0"/>
              <a:t>Langue seconde</a:t>
            </a:r>
          </a:p>
          <a:p>
            <a:pPr marL="0" indent="0">
              <a:buNone/>
            </a:pPr>
            <a:r>
              <a:rPr lang="fr-FR" sz="2000" dirty="0" smtClean="0"/>
              <a:t>1) Dans les écoles primaires et les classes à effectif réduit, une langue cantonale doit être offerte au moins comme langue seconde sous forme de matière obligatoire.</a:t>
            </a:r>
          </a:p>
          <a:p>
            <a:endParaRPr lang="fr-FR" dirty="0"/>
          </a:p>
        </p:txBody>
      </p:sp>
    </p:spTree>
    <p:extLst>
      <p:ext uri="{BB962C8B-B14F-4D97-AF65-F5344CB8AC3E}">
        <p14:creationId xmlns:p14="http://schemas.microsoft.com/office/powerpoint/2010/main" val="2088762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62609"/>
            <a:ext cx="10515600" cy="5514354"/>
          </a:xfrm>
        </p:spPr>
        <p:txBody>
          <a:bodyPr>
            <a:normAutofit/>
          </a:bodyPr>
          <a:lstStyle/>
          <a:p>
            <a:pPr algn="just">
              <a:buFont typeface="Wingdings" charset="2"/>
              <a:buChar char="§"/>
            </a:pPr>
            <a:r>
              <a:rPr lang="fr-FR" sz="2000" b="1" dirty="0" smtClean="0"/>
              <a:t>Écoles germanophones</a:t>
            </a:r>
            <a:r>
              <a:rPr lang="fr-FR" sz="2000" dirty="0" smtClean="0"/>
              <a:t> : L'enseignement se fait exclusivement en allemand, avec l'apprentissage obligatoire de l'italien à partir de la 4e année. Le romanche est également introduit dans certaines classes pour favoriser les liens avec les communautés romanches.</a:t>
            </a:r>
          </a:p>
          <a:p>
            <a:pPr algn="just">
              <a:buFont typeface="Wingdings" charset="2"/>
              <a:buChar char="§"/>
            </a:pPr>
            <a:r>
              <a:rPr lang="fr-FR" sz="2000" b="1" dirty="0" smtClean="0"/>
              <a:t>Écoles italophones</a:t>
            </a:r>
            <a:r>
              <a:rPr lang="fr-FR" sz="2000" dirty="0" smtClean="0"/>
              <a:t> : Dans les 38 communes italophones, l'enseignement est dispensé en italien, mais l'allemand est obligatoire comme langue secondaire. .</a:t>
            </a:r>
          </a:p>
          <a:p>
            <a:pPr algn="just">
              <a:buFont typeface="Wingdings" charset="2"/>
              <a:buChar char="§"/>
            </a:pPr>
            <a:r>
              <a:rPr lang="fr-FR" sz="2000" b="1" dirty="0" smtClean="0"/>
              <a:t>Écoles romanchophones</a:t>
            </a:r>
            <a:r>
              <a:rPr lang="fr-FR" sz="2000" dirty="0" smtClean="0"/>
              <a:t> : Dans les communes romanches, l'enseignement se fait en romanche (variétés locales), avec une immersion progressive en allemand. La loi permet l'enseignement bilingue et impose l'enseignement du romanche ou de l'italien dans les communes avec une minorité linguistique. </a:t>
            </a:r>
          </a:p>
          <a:p>
            <a:pPr algn="just">
              <a:buFont typeface="Wingdings" charset="2"/>
              <a:buChar char="Ø"/>
            </a:pPr>
            <a:r>
              <a:rPr lang="fr-FR" sz="2000" dirty="0" smtClean="0"/>
              <a:t>Les enfants romanches doivent passer des examens en allemand pour accéder au secondaire.</a:t>
            </a:r>
          </a:p>
          <a:p>
            <a:endParaRPr lang="fr-FR" dirty="0"/>
          </a:p>
        </p:txBody>
      </p:sp>
    </p:spTree>
    <p:extLst>
      <p:ext uri="{BB962C8B-B14F-4D97-AF65-F5344CB8AC3E}">
        <p14:creationId xmlns:p14="http://schemas.microsoft.com/office/powerpoint/2010/main" val="1294420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212035"/>
            <a:ext cx="10916478" cy="6255026"/>
          </a:xfrm>
        </p:spPr>
        <p:txBody>
          <a:bodyPr/>
          <a:lstStyle/>
          <a:p>
            <a:pPr algn="just">
              <a:buFont typeface="Wingdings" charset="2"/>
              <a:buChar char="Ø"/>
            </a:pPr>
            <a:r>
              <a:rPr lang="fr-FR" sz="2000" b="1" dirty="0" smtClean="0"/>
              <a:t>Médias</a:t>
            </a:r>
            <a:r>
              <a:rPr lang="fr-FR" sz="2000" dirty="0" smtClean="0"/>
              <a:t> : La majorité des médias (journaux, radio, télévision) sont en allemand, bien que les minorités italienne et romanche aient également accès à des contenus dans leur langue.</a:t>
            </a:r>
          </a:p>
          <a:p>
            <a:pPr algn="just">
              <a:buFont typeface="Wingdings" charset="2"/>
              <a:buChar char="Ø"/>
            </a:pPr>
            <a:r>
              <a:rPr lang="fr-FR" sz="2000" b="1" dirty="0" smtClean="0"/>
              <a:t>Affichage public</a:t>
            </a:r>
            <a:r>
              <a:rPr lang="fr-FR" sz="2000" dirty="0" smtClean="0"/>
              <a:t> : Les enseignes privées dans les communes romanches sont souvent en allemand, contrairement aux affiches des administrations qui utilisent trois langues. </a:t>
            </a:r>
          </a:p>
          <a:p>
            <a:pPr algn="just">
              <a:buFont typeface="Wingdings" charset="2"/>
              <a:buChar char="Ø"/>
            </a:pPr>
            <a:r>
              <a:rPr lang="fr-FR" sz="2000" dirty="0" smtClean="0"/>
              <a:t>La Loi sur les langues exige que la langue autochtone soit adéquatement représentée sur les panneaux publics.</a:t>
            </a:r>
          </a:p>
          <a:p>
            <a:pPr algn="just">
              <a:buFont typeface="Wingdings" charset="2"/>
              <a:buChar char="Ø"/>
            </a:pPr>
            <a:r>
              <a:rPr lang="fr-FR" sz="2000" b="1" dirty="0" smtClean="0"/>
              <a:t>Utilisation du romanche au travail</a:t>
            </a:r>
            <a:r>
              <a:rPr lang="fr-FR" sz="2000" dirty="0" smtClean="0"/>
              <a:t> : Le romanche est peu utilisé dans la vie économique, avec seulement 37,9 % des travailleurs de la région romanche déclarant l’utiliser, comparé à 81,9 % pour l’allemand.</a:t>
            </a:r>
          </a:p>
          <a:p>
            <a:pPr algn="just">
              <a:buFont typeface="Wingdings" charset="2"/>
              <a:buChar char="Ø"/>
            </a:pPr>
            <a:r>
              <a:rPr lang="fr-FR" sz="2000" b="1" dirty="0" smtClean="0"/>
              <a:t>Différences sectorielles</a:t>
            </a:r>
            <a:r>
              <a:rPr lang="fr-FR" sz="2000" dirty="0" smtClean="0"/>
              <a:t> : L'usage du romanche varie selon le secteur ; il est plus courant dans l'agriculture et moins dans le tourisme et la santé, tandis que les cadres supérieurs utilisent principalement l'allemand.</a:t>
            </a:r>
          </a:p>
          <a:p>
            <a:endParaRPr lang="fr-FR" dirty="0"/>
          </a:p>
        </p:txBody>
      </p:sp>
    </p:spTree>
    <p:extLst>
      <p:ext uri="{BB962C8B-B14F-4D97-AF65-F5344CB8AC3E}">
        <p14:creationId xmlns:p14="http://schemas.microsoft.com/office/powerpoint/2010/main" val="1298133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5530" y="702365"/>
            <a:ext cx="11887200" cy="6155635"/>
          </a:xfrm>
        </p:spPr>
        <p:txBody>
          <a:bodyPr>
            <a:normAutofit/>
          </a:bodyPr>
          <a:lstStyle/>
          <a:p>
            <a:pPr marL="0" indent="0" algn="just">
              <a:buNone/>
            </a:pPr>
            <a:r>
              <a:rPr lang="fr-FR" sz="2400" b="1" dirty="0" smtClean="0">
                <a:solidFill>
                  <a:srgbClr val="00B050"/>
                </a:solidFill>
              </a:rPr>
              <a:t>Cantons et enseignements des langues:</a:t>
            </a:r>
          </a:p>
          <a:p>
            <a:r>
              <a:rPr lang="fr-FR" sz="2400" dirty="0" smtClean="0"/>
              <a:t>Autonomie cantonale : La Constitution suisse permet aux cantons de décider de leur politique éducative, empêchant une uniformisation fédérale.</a:t>
            </a:r>
          </a:p>
          <a:p>
            <a:r>
              <a:rPr lang="fr-FR" sz="2400" dirty="0" smtClean="0"/>
              <a:t>Au cours des années soixante-dix; mise en place d’une politique d’enseignement des langues secondes en Suisse ( Apprendre le français et l’allemand avant l’anglais)</a:t>
            </a:r>
            <a:endParaRPr lang="fr-FR" sz="2400" dirty="0"/>
          </a:p>
          <a:p>
            <a:pPr algn="just"/>
            <a:r>
              <a:rPr lang="fr-FR" sz="2400" dirty="0" smtClean="0"/>
              <a:t>l'apprentissage de la langue locale est central dans tous les cantons.</a:t>
            </a:r>
          </a:p>
          <a:p>
            <a:pPr algn="just"/>
            <a:r>
              <a:rPr lang="fr-FR" sz="2400" dirty="0" smtClean="0"/>
              <a:t>Cependant, l’usage du dialecte est </a:t>
            </a:r>
            <a:r>
              <a:rPr lang="fr-FR" sz="2400" dirty="0" err="1" smtClean="0"/>
              <a:t>fréquent</a:t>
            </a:r>
            <a:r>
              <a:rPr lang="fr-FR" sz="2400" dirty="0" smtClean="0"/>
              <a:t> dans les </a:t>
            </a:r>
            <a:r>
              <a:rPr lang="fr-FR" sz="2400" dirty="0" err="1" smtClean="0"/>
              <a:t>écoles</a:t>
            </a:r>
            <a:r>
              <a:rPr lang="fr-FR" sz="2400" dirty="0" smtClean="0"/>
              <a:t> </a:t>
            </a:r>
            <a:r>
              <a:rPr lang="fr-FR" sz="2400" dirty="0" err="1" smtClean="0"/>
              <a:t>alémaniques</a:t>
            </a:r>
            <a:r>
              <a:rPr lang="fr-FR" sz="2400" dirty="0" smtClean="0"/>
              <a:t>, de sorte que certains </a:t>
            </a:r>
            <a:r>
              <a:rPr lang="fr-FR" sz="2400" dirty="0" err="1" smtClean="0"/>
              <a:t>départements</a:t>
            </a:r>
            <a:r>
              <a:rPr lang="fr-FR" sz="2400" dirty="0" smtClean="0"/>
              <a:t> de l’instruction publique ont dû exiger que l’allemand standard redevienne la variante par </a:t>
            </a:r>
            <a:r>
              <a:rPr lang="fr-FR" sz="2400" dirty="0" err="1" smtClean="0"/>
              <a:t>défaut</a:t>
            </a:r>
            <a:r>
              <a:rPr lang="fr-FR" sz="2400" dirty="0" smtClean="0"/>
              <a:t> dans les </a:t>
            </a:r>
            <a:r>
              <a:rPr lang="fr-FR" sz="2400" dirty="0" err="1" smtClean="0"/>
              <a:t>écoles</a:t>
            </a:r>
            <a:r>
              <a:rPr lang="fr-FR" sz="2400" dirty="0" smtClean="0"/>
              <a:t>. </a:t>
            </a:r>
          </a:p>
          <a:p>
            <a:pPr algn="just"/>
            <a:r>
              <a:rPr lang="fr-FR" sz="2400" dirty="0" smtClean="0"/>
              <a:t>L'apprentissage de la première langue étrangère en Suisse débute à des moments très différents selon les cantons.</a:t>
            </a:r>
          </a:p>
          <a:p>
            <a:pPr algn="just"/>
            <a:endParaRPr lang="fr-FR" sz="2400" dirty="0"/>
          </a:p>
        </p:txBody>
      </p:sp>
      <p:sp>
        <p:nvSpPr>
          <p:cNvPr id="4" name="Rectangle 3"/>
          <p:cNvSpPr/>
          <p:nvPr/>
        </p:nvSpPr>
        <p:spPr>
          <a:xfrm>
            <a:off x="1510748" y="143325"/>
            <a:ext cx="6042991" cy="584775"/>
          </a:xfrm>
          <a:prstGeom prst="rect">
            <a:avLst/>
          </a:prstGeom>
        </p:spPr>
        <p:txBody>
          <a:bodyPr wrap="square">
            <a:spAutoFit/>
          </a:bodyPr>
          <a:lstStyle/>
          <a:p>
            <a:r>
              <a:rPr lang="fr-FR" sz="3200" b="1" u="sng" dirty="0" smtClean="0">
                <a:solidFill>
                  <a:srgbClr val="FF0000"/>
                </a:solidFill>
              </a:rPr>
              <a:t>Les Défis linguistiques:</a:t>
            </a:r>
            <a:endParaRPr lang="fr-FR" sz="3200" dirty="0"/>
          </a:p>
        </p:txBody>
      </p:sp>
    </p:spTree>
    <p:extLst>
      <p:ext uri="{BB962C8B-B14F-4D97-AF65-F5344CB8AC3E}">
        <p14:creationId xmlns:p14="http://schemas.microsoft.com/office/powerpoint/2010/main" val="21562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784053"/>
          </a:xfrm>
        </p:spPr>
        <p:txBody>
          <a:bodyPr/>
          <a:lstStyle/>
          <a:p>
            <a:r>
              <a:rPr lang="fr-FR" b="1" u="sng" dirty="0" smtClean="0">
                <a:solidFill>
                  <a:srgbClr val="FF0000"/>
                </a:solidFill>
              </a:rPr>
              <a:t>Introduction:</a:t>
            </a:r>
            <a:endParaRPr lang="fr-FR" b="1" u="sng" dirty="0">
              <a:solidFill>
                <a:srgbClr val="FF0000"/>
              </a:solidFill>
            </a:endParaRPr>
          </a:p>
        </p:txBody>
      </p:sp>
      <p:sp>
        <p:nvSpPr>
          <p:cNvPr id="3" name="Espace réservé du contenu 2"/>
          <p:cNvSpPr>
            <a:spLocks noGrp="1"/>
          </p:cNvSpPr>
          <p:nvPr>
            <p:ph idx="1"/>
          </p:nvPr>
        </p:nvSpPr>
        <p:spPr>
          <a:xfrm>
            <a:off x="838200" y="1297459"/>
            <a:ext cx="10515600" cy="4879504"/>
          </a:xfrm>
        </p:spPr>
        <p:txBody>
          <a:bodyPr>
            <a:normAutofit/>
          </a:bodyPr>
          <a:lstStyle/>
          <a:p>
            <a:pPr algn="just"/>
            <a:r>
              <a:rPr lang="fr-FR" sz="2400" dirty="0" smtClean="0"/>
              <a:t>La politique linguistique en Suisse reflète son histoire complexe,  sa diversité culturelle et son engagement envers la coexistence de ses différentes communautés linguistiques. Cette diversité linguistique est non seulement une caractéristique identitaire, mais également un enjeu politique et social majeur. </a:t>
            </a:r>
          </a:p>
          <a:p>
            <a:pPr algn="just"/>
            <a:r>
              <a:rPr lang="fr-FR" sz="2400" dirty="0" smtClean="0"/>
              <a:t>Cet exposé se penchera sur les fondements de la politique linguistique en Suisse, ses implications pour les langues minoritaires, et les défis contemporains qui menacent cette diversité linguistique.  </a:t>
            </a:r>
          </a:p>
          <a:p>
            <a:pPr marL="0" indent="0" algn="just">
              <a:buNone/>
            </a:pPr>
            <a:r>
              <a:rPr lang="fr-FR" sz="2400" dirty="0" smtClean="0"/>
              <a:t>Comment la politique linguistique suisse parvient-elle à protéger les langues nationales et promouvoir la diversité linguistique, face aux défis de la mondialisation?</a:t>
            </a:r>
          </a:p>
          <a:p>
            <a:pPr algn="just"/>
            <a:endParaRPr lang="fr-FR" sz="2400" dirty="0" smtClean="0"/>
          </a:p>
        </p:txBody>
      </p:sp>
    </p:spTree>
    <p:extLst>
      <p:ext uri="{BB962C8B-B14F-4D97-AF65-F5344CB8AC3E}">
        <p14:creationId xmlns:p14="http://schemas.microsoft.com/office/powerpoint/2010/main" val="260086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179444"/>
            <a:ext cx="10515600" cy="4997520"/>
          </a:xfrm>
        </p:spPr>
        <p:txBody>
          <a:bodyPr>
            <a:normAutofit/>
          </a:bodyPr>
          <a:lstStyle/>
          <a:p>
            <a:pPr algn="just"/>
            <a:r>
              <a:rPr lang="fr-FR" sz="2400" dirty="0" smtClean="0"/>
              <a:t>certains cantons alémaniques ont également commencé à avancer le début de l'enseignement de l'anglais en 3e primaire, marquant une phase d'innovation pédagogique.</a:t>
            </a:r>
          </a:p>
          <a:p>
            <a:r>
              <a:rPr lang="fr-FR" sz="2400" dirty="0" smtClean="0"/>
              <a:t>l’Italie Devient facultatif dans le canton d'Uri (remplacé par l'anglais), dans d'autres cantons, enseignement précaire, souvent en concurrence avec l'anglais et l'allemand.</a:t>
            </a:r>
          </a:p>
          <a:p>
            <a:r>
              <a:rPr lang="fr-FR" sz="2400" dirty="0" smtClean="0"/>
              <a:t>1997 : Le canton de Zurich introduit l’anglais dès la première année, déclenchant une controverse sur l’affaiblissement du trilinguisme.</a:t>
            </a:r>
          </a:p>
          <a:p>
            <a:r>
              <a:rPr lang="fr-FR" sz="2400" dirty="0" smtClean="0"/>
              <a:t>2003 : La CIIP publie une déclaration pour l’enseignement des langues: (l’allemand doit être enseigné au plus tard dès la 3e année et l’anglais dès la 7e.)</a:t>
            </a:r>
          </a:p>
          <a:p>
            <a:pPr marL="0" indent="0">
              <a:buNone/>
            </a:pPr>
            <a:r>
              <a:rPr lang="fr-FR" sz="2400" dirty="0" smtClean="0"/>
              <a:t>        L’apprentissage de l’anglais pourrait réduire l’apprentissage des autres langues nationales. </a:t>
            </a:r>
            <a:endParaRPr lang="fr-FR" sz="2400" dirty="0"/>
          </a:p>
        </p:txBody>
      </p:sp>
      <p:sp>
        <p:nvSpPr>
          <p:cNvPr id="4" name="Flèche vers la droite 3"/>
          <p:cNvSpPr/>
          <p:nvPr/>
        </p:nvSpPr>
        <p:spPr>
          <a:xfrm>
            <a:off x="348996" y="495631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78359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s://www.bfs.admin.ch/content/bfs/fr/home/statistiques/population/langues-religions/langues.bfsstatic.html/dam/assets/15384162/thumbnail?width=555&amp;height=5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1569308"/>
            <a:ext cx="6425514" cy="490666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28367" y="197708"/>
            <a:ext cx="10927491" cy="400110"/>
          </a:xfrm>
          <a:prstGeom prst="rect">
            <a:avLst/>
          </a:prstGeom>
        </p:spPr>
        <p:txBody>
          <a:bodyPr wrap="square">
            <a:spAutoFit/>
          </a:bodyPr>
          <a:lstStyle/>
          <a:p>
            <a:r>
              <a:rPr lang="fr-FR" sz="2000" b="0" i="0" dirty="0" smtClean="0">
                <a:solidFill>
                  <a:srgbClr val="1F2937"/>
                </a:solidFill>
                <a:effectLst/>
                <a:latin typeface="Font-Regular" charset="0"/>
              </a:rPr>
              <a:t>L’anglais devance les trois langues nationales, l’allemand, la français et l’italien.</a:t>
            </a:r>
            <a:endParaRPr lang="fr-FR" sz="2000" dirty="0"/>
          </a:p>
        </p:txBody>
      </p:sp>
    </p:spTree>
    <p:extLst>
      <p:ext uri="{BB962C8B-B14F-4D97-AF65-F5344CB8AC3E}">
        <p14:creationId xmlns:p14="http://schemas.microsoft.com/office/powerpoint/2010/main" val="778071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251791"/>
            <a:ext cx="10916478" cy="5925172"/>
          </a:xfrm>
        </p:spPr>
        <p:txBody>
          <a:bodyPr/>
          <a:lstStyle/>
          <a:p>
            <a:pPr algn="just"/>
            <a:r>
              <a:rPr lang="fr-FR" sz="2400" b="1" dirty="0" smtClean="0"/>
              <a:t>Diglossie entre allemand standard et dialectes</a:t>
            </a:r>
            <a:r>
              <a:rPr lang="fr-FR" sz="2400" dirty="0" smtClean="0"/>
              <a:t> : Difficultés de compréhension entre l’allemand standard et les dialectes alémaniques, même pour les locuteurs natifs d’allemand d'autres régions.</a:t>
            </a:r>
          </a:p>
          <a:p>
            <a:pPr algn="just"/>
            <a:r>
              <a:rPr lang="fr-FR" sz="2400" dirty="0" smtClean="0"/>
              <a:t>Les jeunes francophones et italophones qui apprennent l'allemand comme langue étrangère peinent à communiquer en dialecte local.</a:t>
            </a:r>
          </a:p>
          <a:p>
            <a:pPr marL="0" indent="0" algn="just">
              <a:buNone/>
            </a:pPr>
            <a:r>
              <a:rPr lang="fr-FR" sz="2400" dirty="0"/>
              <a:t> </a:t>
            </a:r>
            <a:r>
              <a:rPr lang="fr-FR" sz="2400" dirty="0" smtClean="0"/>
              <a:t>      donc l'apprentissage de l’allemand est moins utile dans le contexte suisse.</a:t>
            </a:r>
          </a:p>
          <a:p>
            <a:pPr algn="just"/>
            <a:r>
              <a:rPr lang="fr-FR" sz="2400" dirty="0"/>
              <a:t>la </a:t>
            </a:r>
            <a:r>
              <a:rPr lang="fr-FR" sz="2400" dirty="0" smtClean="0"/>
              <a:t>présence </a:t>
            </a:r>
            <a:r>
              <a:rPr lang="fr-FR" sz="2400" dirty="0"/>
              <a:t>importante des langues de l’immigration et l’influence croissante de la langue anglaise </a:t>
            </a:r>
            <a:r>
              <a:rPr lang="fr-FR" sz="2400" dirty="0" smtClean="0"/>
              <a:t>.</a:t>
            </a:r>
          </a:p>
          <a:p>
            <a:pPr marL="0" indent="0" algn="just">
              <a:buNone/>
            </a:pPr>
            <a:endParaRPr lang="fr-FR" sz="2400" dirty="0" smtClean="0"/>
          </a:p>
          <a:p>
            <a:endParaRPr lang="fr-FR" dirty="0"/>
          </a:p>
        </p:txBody>
      </p:sp>
      <p:sp>
        <p:nvSpPr>
          <p:cNvPr id="5" name="Flèche vers la droite 4"/>
          <p:cNvSpPr/>
          <p:nvPr/>
        </p:nvSpPr>
        <p:spPr>
          <a:xfrm>
            <a:off x="473765" y="2173357"/>
            <a:ext cx="728869" cy="3180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42348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199" y="291548"/>
            <a:ext cx="10942983" cy="6215269"/>
          </a:xfrm>
        </p:spPr>
        <p:txBody>
          <a:bodyPr/>
          <a:lstStyle/>
          <a:p>
            <a:pPr marL="0" indent="0" algn="just">
              <a:buNone/>
            </a:pPr>
            <a:r>
              <a:rPr lang="fr-FR" b="1" dirty="0" smtClean="0">
                <a:solidFill>
                  <a:srgbClr val="00B050"/>
                </a:solidFill>
              </a:rPr>
              <a:t>Synthèse:</a:t>
            </a:r>
          </a:p>
          <a:p>
            <a:pPr algn="just"/>
            <a:r>
              <a:rPr lang="fr-FR" sz="2400" dirty="0" smtClean="0"/>
              <a:t>La formation des cantons au Moyen Âge, leur souveraineté historique et les guerres mondiales, ont contribué à forger une identité nationale plurilingue. Ces facteurs ont encouragé la reconnaissance de plusieurs langues nationales (allemand, français, italien, romanche) dans la Constitution, qui établit un cadre pour la coexistence et la protection des langues minoritaires.</a:t>
            </a:r>
          </a:p>
          <a:p>
            <a:pPr algn="just"/>
            <a:r>
              <a:rPr lang="fr-FR" sz="2400" dirty="0" smtClean="0"/>
              <a:t>La politique linguistique suisse intègre des mesures pour protéger le romanche et l'Italie. Cela inclut Des lois spécifiques, comme la Loi sur les langues, encadrent l'utilisation des langues dans les domaines public, éducatif et médiatique.</a:t>
            </a:r>
          </a:p>
          <a:p>
            <a:pPr algn="just"/>
            <a:r>
              <a:rPr lang="fr-FR" sz="2400" dirty="0" smtClean="0"/>
              <a:t>Le système éducatif suisse présente de grandes disparités dans l'enseignement des langues. Alors que l'allemand et le français sont souvent enseignés dès le primaire, l'enseignement du romanche est limité, en raison du nombre réduit d'élèves et de la faible demande. Le manque d'interaction entre les différentes communautés linguistiques peut conduire à des malentendus et à une méconnaissance des cultures respectives. </a:t>
            </a:r>
            <a:endParaRPr lang="fr-FR" sz="2400" dirty="0"/>
          </a:p>
        </p:txBody>
      </p:sp>
    </p:spTree>
    <p:extLst>
      <p:ext uri="{BB962C8B-B14F-4D97-AF65-F5344CB8AC3E}">
        <p14:creationId xmlns:p14="http://schemas.microsoft.com/office/powerpoint/2010/main" val="1153094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84313"/>
            <a:ext cx="10515600" cy="5792650"/>
          </a:xfrm>
        </p:spPr>
        <p:txBody>
          <a:bodyPr>
            <a:normAutofit/>
          </a:bodyPr>
          <a:lstStyle/>
          <a:p>
            <a:pPr marL="0" indent="0">
              <a:buNone/>
            </a:pPr>
            <a:r>
              <a:rPr lang="fr-FR" b="1" dirty="0" smtClean="0">
                <a:solidFill>
                  <a:srgbClr val="FF0000"/>
                </a:solidFill>
              </a:rPr>
              <a:t>Conclusion:</a:t>
            </a:r>
          </a:p>
          <a:p>
            <a:pPr marL="0" indent="0" algn="just">
              <a:buNone/>
            </a:pPr>
            <a:r>
              <a:rPr lang="fr-FR" sz="2400" dirty="0" smtClean="0"/>
              <a:t>En conclusion, la Suisse se distingue par son plurilinguisme, qui constitue un atout essentiel pour son identité nationale. De plus, le statut des langues latines minoritaires et la place des dialectes, soulèvent des questions importantes pour l'avenir de sa politique linguistique.</a:t>
            </a:r>
          </a:p>
          <a:p>
            <a:pPr marL="0" indent="0" algn="just">
              <a:buNone/>
            </a:pPr>
            <a:r>
              <a:rPr lang="fr-FR" sz="2400" dirty="0" smtClean="0"/>
              <a:t>Cependant, cette harmonie s’accompagne de défis, notamment la dominance de la majorité allemande dans les domaines politique et économique, ce qui peut créer une certaine indifférence entre les communautés linguistiques, L'adage « les Suisses s’entendent bien parce qu’ils ne se comprennent pas » résume bien cette situation.</a:t>
            </a:r>
          </a:p>
          <a:p>
            <a:pPr marL="0" indent="0" algn="just">
              <a:buNone/>
            </a:pPr>
            <a:r>
              <a:rPr lang="fr-FR" sz="2400" dirty="0" smtClean="0"/>
              <a:t>L'éducation joue un rôle fondamental, notamment par la formation des enseignants, pour garantir un apprentissage équilibré des langues nationales face à des langues comme l'anglais et l'espagnol</a:t>
            </a:r>
            <a:endParaRPr lang="fr-FR" sz="2400" b="1" dirty="0">
              <a:solidFill>
                <a:srgbClr val="FF0000"/>
              </a:solidFill>
            </a:endParaRPr>
          </a:p>
        </p:txBody>
      </p:sp>
    </p:spTree>
    <p:extLst>
      <p:ext uri="{BB962C8B-B14F-4D97-AF65-F5344CB8AC3E}">
        <p14:creationId xmlns:p14="http://schemas.microsoft.com/office/powerpoint/2010/main" val="2041772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199" y="291548"/>
            <a:ext cx="10995991" cy="6321287"/>
          </a:xfrm>
        </p:spPr>
        <p:txBody>
          <a:bodyPr/>
          <a:lstStyle/>
          <a:p>
            <a:pPr marL="0" indent="0">
              <a:buNone/>
            </a:pPr>
            <a:r>
              <a:rPr lang="fr-FR" dirty="0" smtClean="0"/>
              <a:t>Bibliographie:</a:t>
            </a:r>
          </a:p>
          <a:p>
            <a:pPr marL="0" indent="0">
              <a:buNone/>
            </a:pPr>
            <a:r>
              <a:rPr lang="fr-FR" sz="1800" dirty="0" smtClean="0"/>
              <a:t>Politique linguistique en Suisse.(</a:t>
            </a:r>
            <a:r>
              <a:rPr lang="fr-FR" sz="1800" dirty="0" err="1" smtClean="0"/>
              <a:t>n.d</a:t>
            </a:r>
            <a:r>
              <a:rPr lang="fr-FR" sz="1800" dirty="0" smtClean="0"/>
              <a:t>).AXL.</a:t>
            </a:r>
          </a:p>
          <a:p>
            <a:pPr marL="0" indent="0">
              <a:buNone/>
            </a:pPr>
            <a:r>
              <a:rPr lang="fr-FR" sz="1800" dirty="0" smtClean="0">
                <a:hlinkClick r:id="rId2"/>
              </a:rPr>
              <a:t>https://www.axl.cefan.ulaval.ca/europe/suisse-1Intro.htm</a:t>
            </a:r>
            <a:endParaRPr lang="fr-FR" sz="1800" dirty="0" smtClean="0"/>
          </a:p>
          <a:p>
            <a:pPr marL="0" indent="0">
              <a:buNone/>
            </a:pPr>
            <a:r>
              <a:rPr lang="fr-FR" sz="1800" dirty="0" smtClean="0"/>
              <a:t>Consulté le 01/11/2024</a:t>
            </a:r>
          </a:p>
          <a:p>
            <a:pPr marL="0" indent="0">
              <a:buNone/>
            </a:pPr>
            <a:r>
              <a:rPr lang="fr-FR" sz="1800" dirty="0" smtClean="0"/>
              <a:t>Office fédéral de la statistique. </a:t>
            </a:r>
            <a:r>
              <a:rPr lang="fr-FR" sz="1800" b="1" dirty="0" smtClean="0"/>
              <a:t>(</a:t>
            </a:r>
            <a:r>
              <a:rPr lang="fr-FR" sz="1800" b="1" dirty="0" err="1" smtClean="0"/>
              <a:t>n.d</a:t>
            </a:r>
            <a:r>
              <a:rPr lang="fr-FR" sz="1800" b="1" dirty="0" smtClean="0"/>
              <a:t>.).</a:t>
            </a:r>
            <a:r>
              <a:rPr lang="fr-FR" sz="1800" dirty="0" smtClean="0"/>
              <a:t> Langues en Suisse. </a:t>
            </a:r>
            <a:r>
              <a:rPr lang="fr-FR" sz="1800" dirty="0" smtClean="0">
                <a:hlinkClick r:id="rId3"/>
              </a:rPr>
              <a:t>https://www.bfs.admin.ch/bfs/fr/home/statistiques/population/langues-religions/langues.html</a:t>
            </a:r>
            <a:endParaRPr lang="fr-FR" sz="1800" dirty="0" smtClean="0"/>
          </a:p>
          <a:p>
            <a:pPr marL="0" indent="0">
              <a:buNone/>
            </a:pPr>
            <a:r>
              <a:rPr lang="fr-FR" sz="1800" dirty="0" smtClean="0"/>
              <a:t>Consulté le 02/11/2024</a:t>
            </a:r>
          </a:p>
          <a:p>
            <a:pPr marL="0" indent="0">
              <a:buNone/>
            </a:pPr>
            <a:r>
              <a:rPr lang="fr-FR" sz="1800" dirty="0"/>
              <a:t>LMIGER, Daniel, FORSTER, Simone. </a:t>
            </a:r>
            <a:r>
              <a:rPr lang="fr-FR" sz="1800" dirty="0" smtClean="0"/>
              <a:t>(2005) </a:t>
            </a:r>
            <a:r>
              <a:rPr lang="fr-FR" sz="1800" dirty="0"/>
              <a:t>La Suisse face à ses langues: histoire et politique du plurilinguisme, situation actuelle de l’enseignement des langues </a:t>
            </a:r>
            <a:r>
              <a:rPr lang="fr-FR" sz="1800" dirty="0" smtClean="0"/>
              <a:t>: </a:t>
            </a:r>
            <a:r>
              <a:rPr lang="fr-FR" sz="1800" dirty="0"/>
              <a:t>Institut de recherche et de documentation </a:t>
            </a:r>
            <a:r>
              <a:rPr lang="fr-FR" sz="1800" dirty="0" smtClean="0"/>
              <a:t>pédagogique </a:t>
            </a:r>
            <a:r>
              <a:rPr lang="fr-FR" sz="1800" dirty="0"/>
              <a:t>(</a:t>
            </a:r>
            <a:r>
              <a:rPr lang="fr-FR" sz="1800" dirty="0" smtClean="0"/>
              <a:t>IRDP). </a:t>
            </a:r>
            <a:r>
              <a:rPr lang="fr-FR" sz="1800" dirty="0"/>
              <a:t>- 74 p</a:t>
            </a:r>
            <a:r>
              <a:rPr lang="fr-FR" sz="1800" dirty="0" smtClean="0"/>
              <a:t>.</a:t>
            </a:r>
          </a:p>
          <a:p>
            <a:pPr marL="0" indent="0">
              <a:buNone/>
            </a:pPr>
            <a:endParaRPr lang="fr-FR" sz="1800" dirty="0" smtClean="0"/>
          </a:p>
          <a:p>
            <a:pPr marL="0" indent="0">
              <a:buNone/>
            </a:pPr>
            <a:endParaRPr lang="fr-FR" dirty="0"/>
          </a:p>
        </p:txBody>
      </p:sp>
    </p:spTree>
    <p:extLst>
      <p:ext uri="{BB962C8B-B14F-4D97-AF65-F5344CB8AC3E}">
        <p14:creationId xmlns:p14="http://schemas.microsoft.com/office/powerpoint/2010/main" val="121909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23567"/>
            <a:ext cx="10515600" cy="1532238"/>
          </a:xfrm>
        </p:spPr>
        <p:txBody>
          <a:bodyPr>
            <a:normAutofit/>
          </a:bodyPr>
          <a:lstStyle/>
          <a:p>
            <a:r>
              <a:rPr lang="fr-FR" sz="4000" b="1" u="sng" dirty="0">
                <a:solidFill>
                  <a:srgbClr val="FF0000"/>
                </a:solidFill>
              </a:rPr>
              <a:t>Questions de recherche:</a:t>
            </a:r>
          </a:p>
        </p:txBody>
      </p:sp>
      <p:sp>
        <p:nvSpPr>
          <p:cNvPr id="3" name="Espace réservé du contenu 2"/>
          <p:cNvSpPr>
            <a:spLocks noGrp="1"/>
          </p:cNvSpPr>
          <p:nvPr>
            <p:ph idx="1"/>
          </p:nvPr>
        </p:nvSpPr>
        <p:spPr>
          <a:xfrm>
            <a:off x="838199" y="1408670"/>
            <a:ext cx="10863649" cy="5029199"/>
          </a:xfrm>
        </p:spPr>
        <p:txBody>
          <a:bodyPr>
            <a:normAutofit/>
          </a:bodyPr>
          <a:lstStyle/>
          <a:p>
            <a:pPr algn="just"/>
            <a:r>
              <a:rPr lang="fr-FR" sz="2400" dirty="0" smtClean="0"/>
              <a:t>Dans quelle mesure le contexte historique de la Suisse, notamment la formation des cantons et les guerres, a influencé l'évolution de la politique linguistique et la reconnaissance des langues nationales ?</a:t>
            </a:r>
          </a:p>
          <a:p>
            <a:pPr algn="just"/>
            <a:r>
              <a:rPr lang="fr-FR" sz="2400" dirty="0" smtClean="0"/>
              <a:t>Comment la politique linguistique suisse protège les langues minoritaires, telles que le romanche, en réponse aux pressions socioculturelles et aux défis de la mondialisation?</a:t>
            </a:r>
          </a:p>
          <a:p>
            <a:pPr algn="just"/>
            <a:r>
              <a:rPr lang="fr-FR" sz="2400" dirty="0" smtClean="0"/>
              <a:t>Quels sont les principaux défis linguistiques auxquels la politique linguistique suisse est confrontée aujourd'hui, surtout au niveau de l’enseignement?</a:t>
            </a:r>
          </a:p>
        </p:txBody>
      </p:sp>
    </p:spTree>
    <p:extLst>
      <p:ext uri="{BB962C8B-B14F-4D97-AF65-F5344CB8AC3E}">
        <p14:creationId xmlns:p14="http://schemas.microsoft.com/office/powerpoint/2010/main" val="581655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83059"/>
            <a:ext cx="10515600" cy="1307630"/>
          </a:xfrm>
        </p:spPr>
        <p:txBody>
          <a:bodyPr>
            <a:normAutofit fontScale="90000"/>
          </a:bodyPr>
          <a:lstStyle/>
          <a:p>
            <a:r>
              <a:rPr lang="fr-FR" b="1" u="sng" dirty="0" smtClean="0">
                <a:solidFill>
                  <a:srgbClr val="FF0000"/>
                </a:solidFill>
              </a:rPr>
              <a:t>La </a:t>
            </a:r>
            <a:r>
              <a:rPr lang="fr-FR" b="1" u="sng" dirty="0">
                <a:solidFill>
                  <a:srgbClr val="FF0000"/>
                </a:solidFill>
              </a:rPr>
              <a:t>Confédération</a:t>
            </a:r>
            <a:r>
              <a:rPr lang="fr-FR" b="1" u="sng" dirty="0">
                <a:solidFill>
                  <a:srgbClr val="FF0000"/>
                </a:solidFill>
              </a:rPr>
              <a:t> suisse</a:t>
            </a:r>
            <a:r>
              <a:rPr lang="fr-FR" b="1" dirty="0"/>
              <a:t/>
            </a:r>
            <a:br>
              <a:rPr lang="fr-FR" b="1" dirty="0"/>
            </a:br>
            <a:r>
              <a:rPr lang="fr-FR" dirty="0" smtClean="0"/>
              <a:t/>
            </a:r>
            <a:br>
              <a:rPr lang="fr-FR" dirty="0" smtClean="0"/>
            </a:br>
            <a:endParaRPr lang="fr-FR" b="1" dirty="0"/>
          </a:p>
        </p:txBody>
      </p:sp>
      <p:sp>
        <p:nvSpPr>
          <p:cNvPr id="3" name="Espace réservé du contenu 2"/>
          <p:cNvSpPr>
            <a:spLocks noGrp="1"/>
          </p:cNvSpPr>
          <p:nvPr>
            <p:ph idx="1"/>
          </p:nvPr>
        </p:nvSpPr>
        <p:spPr>
          <a:xfrm>
            <a:off x="838199" y="1210962"/>
            <a:ext cx="10999573" cy="4966000"/>
          </a:xfrm>
        </p:spPr>
        <p:txBody>
          <a:bodyPr/>
          <a:lstStyle/>
          <a:p>
            <a:pPr lvl="1" algn="just">
              <a:lnSpc>
                <a:spcPct val="150000"/>
              </a:lnSpc>
              <a:buFont typeface="Arial" charset="0"/>
              <a:buChar char="•"/>
            </a:pPr>
            <a:r>
              <a:rPr lang="fr-FR" sz="2000" dirty="0" smtClean="0"/>
              <a:t>La Suisse forme aujourd'hui un Etat fédéral composé de 26 cantons et appelée officiellement </a:t>
            </a:r>
            <a:r>
              <a:rPr lang="fr-FR" sz="2000" b="1" i="1" dirty="0" smtClean="0"/>
              <a:t>Confédération suisse</a:t>
            </a:r>
            <a:r>
              <a:rPr lang="fr-FR" sz="2000" b="1" dirty="0" smtClean="0"/>
              <a:t>/ </a:t>
            </a:r>
            <a:r>
              <a:rPr lang="fr-FR" sz="2000" b="1" i="1" dirty="0" smtClean="0"/>
              <a:t>Schweizerische Eidgenossenschaft.</a:t>
            </a:r>
          </a:p>
          <a:p>
            <a:pPr lvl="1" algn="just">
              <a:lnSpc>
                <a:spcPct val="150000"/>
              </a:lnSpc>
              <a:buFont typeface="Arial" charset="0"/>
              <a:buChar char="•"/>
            </a:pPr>
            <a:r>
              <a:rPr lang="fr-FR" sz="2000" dirty="0" smtClean="0"/>
              <a:t>Au </a:t>
            </a:r>
            <a:r>
              <a:rPr lang="fr-FR" sz="2000" b="1" dirty="0" smtClean="0"/>
              <a:t>point de vue linguistique</a:t>
            </a:r>
            <a:r>
              <a:rPr lang="fr-FR" sz="2000" dirty="0" smtClean="0"/>
              <a:t>, la Suisse comprend quatre grandes communautés: </a:t>
            </a:r>
            <a:r>
              <a:rPr lang="fr-FR" sz="2000" dirty="0" smtClean="0">
                <a:solidFill>
                  <a:srgbClr val="FF0000"/>
                </a:solidFill>
              </a:rPr>
              <a:t>germanophone, francophone, italophone et romanchophone.</a:t>
            </a:r>
          </a:p>
          <a:p>
            <a:pPr lvl="1" algn="just">
              <a:lnSpc>
                <a:spcPct val="150000"/>
              </a:lnSpc>
              <a:buFont typeface="Arial" charset="0"/>
              <a:buChar char="•"/>
            </a:pPr>
            <a:r>
              <a:rPr lang="fr-FR" sz="2000" dirty="0" smtClean="0"/>
              <a:t>Le système suisse montre </a:t>
            </a:r>
            <a:r>
              <a:rPr lang="fr-FR" sz="2000" b="1" dirty="0" smtClean="0"/>
              <a:t>une décentralisation</a:t>
            </a:r>
            <a:r>
              <a:rPr lang="fr-FR" sz="2000" dirty="0" smtClean="0"/>
              <a:t>, car les cantons restent souverains dans des domaines comme l'éducation et la promotion économique, tout en permettant une intervention subsidiaire de la Confédération. </a:t>
            </a:r>
            <a:endParaRPr lang="fr-FR" sz="2000" b="1" dirty="0" smtClean="0"/>
          </a:p>
          <a:p>
            <a:pPr lvl="1"/>
            <a:endParaRPr lang="fr-FR" b="1" dirty="0"/>
          </a:p>
          <a:p>
            <a:endParaRPr lang="fr-FR" dirty="0"/>
          </a:p>
        </p:txBody>
      </p:sp>
    </p:spTree>
    <p:extLst>
      <p:ext uri="{BB962C8B-B14F-4D97-AF65-F5344CB8AC3E}">
        <p14:creationId xmlns:p14="http://schemas.microsoft.com/office/powerpoint/2010/main" val="197909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21276"/>
            <a:ext cx="5031259" cy="5855687"/>
          </a:xfrm>
        </p:spPr>
        <p:txBody>
          <a:bodyPr/>
          <a:lstStyle/>
          <a:p>
            <a:pPr marL="0" indent="0">
              <a:buNone/>
            </a:pPr>
            <a:r>
              <a:rPr lang="fr-FR" sz="3200" b="1" u="sng" dirty="0" smtClean="0">
                <a:solidFill>
                  <a:srgbClr val="00B050"/>
                </a:solidFill>
              </a:rPr>
              <a:t>La géographie de la suisse</a:t>
            </a:r>
            <a:r>
              <a:rPr lang="fr-FR" sz="3200" b="1" u="sng" dirty="0">
                <a:solidFill>
                  <a:srgbClr val="00B050"/>
                </a:solidFill>
              </a:rPr>
              <a:t> :</a:t>
            </a:r>
          </a:p>
          <a:p>
            <a:pPr marL="0" indent="0" algn="just">
              <a:buNone/>
            </a:pPr>
            <a:r>
              <a:rPr lang="fr-FR" dirty="0"/>
              <a:t>La Suisse est située en Europe centrale et est entourée de cinq pays :</a:t>
            </a:r>
          </a:p>
          <a:p>
            <a:pPr marL="0" lvl="0" indent="0">
              <a:buNone/>
            </a:pPr>
            <a:r>
              <a:rPr lang="fr-FR" b="1" dirty="0"/>
              <a:t>Au nord</a:t>
            </a:r>
            <a:r>
              <a:rPr lang="fr-FR" dirty="0"/>
              <a:t> : l'Allemagne</a:t>
            </a:r>
          </a:p>
          <a:p>
            <a:pPr marL="0" lvl="0" indent="0">
              <a:buNone/>
            </a:pPr>
            <a:r>
              <a:rPr lang="fr-FR" b="1" dirty="0"/>
              <a:t>À l'est</a:t>
            </a:r>
            <a:r>
              <a:rPr lang="fr-FR" dirty="0"/>
              <a:t> : l'Autriche et le Liechtenstein</a:t>
            </a:r>
          </a:p>
          <a:p>
            <a:pPr marL="0" lvl="0" indent="0">
              <a:buNone/>
            </a:pPr>
            <a:r>
              <a:rPr lang="fr-FR" b="1" dirty="0"/>
              <a:t>Au sud</a:t>
            </a:r>
            <a:r>
              <a:rPr lang="fr-FR" dirty="0"/>
              <a:t> : l'Italie</a:t>
            </a:r>
          </a:p>
          <a:p>
            <a:pPr marL="0" lvl="0" indent="0">
              <a:buNone/>
            </a:pPr>
            <a:r>
              <a:rPr lang="fr-FR" b="1" dirty="0"/>
              <a:t>À l'ouest</a:t>
            </a:r>
            <a:r>
              <a:rPr lang="fr-FR" dirty="0"/>
              <a:t> : la France</a:t>
            </a:r>
          </a:p>
          <a:p>
            <a:endParaRPr lang="fr-FR" dirty="0"/>
          </a:p>
        </p:txBody>
      </p:sp>
      <p:pic>
        <p:nvPicPr>
          <p:cNvPr id="3074" name="Picture 2" descr="https://www.axl.cefan.ulaval.ca/europe/images/Suisse-map-Europ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1482" y="321277"/>
            <a:ext cx="5082989" cy="4976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392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Espace réservé du contenu 8"/>
          <p:cNvGraphicFramePr>
            <a:graphicFrameLocks noGrp="1"/>
          </p:cNvGraphicFramePr>
          <p:nvPr>
            <p:ph idx="1"/>
            <p:extLst>
              <p:ext uri="{D42A27DB-BD31-4B8C-83A1-F6EECF244321}">
                <p14:modId xmlns:p14="http://schemas.microsoft.com/office/powerpoint/2010/main" val="2003854400"/>
              </p:ext>
            </p:extLst>
          </p:nvPr>
        </p:nvGraphicFramePr>
        <p:xfrm>
          <a:off x="1267552" y="1364975"/>
          <a:ext cx="9780786" cy="3953748"/>
        </p:xfrm>
        <a:graphic>
          <a:graphicData uri="http://schemas.openxmlformats.org/drawingml/2006/table">
            <a:tbl>
              <a:tblPr firstRow="1" bandRow="1">
                <a:tableStyleId>{3C2FFA5D-87B4-456A-9821-1D502468CF0F}</a:tableStyleId>
              </a:tblPr>
              <a:tblGrid>
                <a:gridCol w="4890393"/>
                <a:gridCol w="4890393"/>
              </a:tblGrid>
              <a:tr h="1302719">
                <a:tc>
                  <a:txBody>
                    <a:bodyPr/>
                    <a:lstStyle/>
                    <a:p>
                      <a:r>
                        <a:rPr lang="fr-FR" b="1" dirty="0">
                          <a:solidFill>
                            <a:srgbClr val="000000"/>
                          </a:solidFill>
                          <a:effectLst/>
                          <a:latin typeface="Arial" charset="0"/>
                        </a:rPr>
                        <a:t> Cantons unilingues allemands (14)</a:t>
                      </a:r>
                      <a:endParaRPr lang="fr-FR" dirty="0">
                        <a:solidFill>
                          <a:srgbClr val="000000"/>
                        </a:solidFill>
                        <a:effectLst/>
                        <a:latin typeface="arial" charset="0"/>
                      </a:endParaRPr>
                    </a:p>
                  </a:txBody>
                  <a:tcPr marL="38100" marR="38100" marT="38100" marB="3810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800" b="1" kern="1200" dirty="0" smtClean="0">
                          <a:solidFill>
                            <a:srgbClr val="000000"/>
                          </a:solidFill>
                          <a:effectLst/>
                          <a:latin typeface="Arial" charset="0"/>
                          <a:ea typeface="+mn-ea"/>
                          <a:cs typeface="+mn-cs"/>
                        </a:rPr>
                        <a:t>Bâle, Soleure, Argovie, Lucerne, Unterwald, Uri, Glaris, Zoug, Schwyz, Zurich, Thurgovie, Schaffhausen, Saint-Gall, Appenzell</a:t>
                      </a:r>
                      <a:endParaRPr lang="fr-FR" sz="1800" b="1" kern="1200" dirty="0">
                        <a:solidFill>
                          <a:srgbClr val="000000"/>
                        </a:solidFill>
                        <a:effectLst/>
                        <a:latin typeface="Arial" charset="0"/>
                        <a:ea typeface="+mn-ea"/>
                        <a:cs typeface="+mn-cs"/>
                      </a:endParaRPr>
                    </a:p>
                  </a:txBody>
                  <a:tcPr/>
                </a:tc>
              </a:tr>
              <a:tr h="655422">
                <a:tc>
                  <a:txBody>
                    <a:bodyPr/>
                    <a:lstStyle/>
                    <a:p>
                      <a:r>
                        <a:rPr lang="fr-FR" b="1" dirty="0">
                          <a:solidFill>
                            <a:srgbClr val="000000"/>
                          </a:solidFill>
                          <a:effectLst/>
                          <a:latin typeface="Arial" charset="0"/>
                        </a:rPr>
                        <a:t> Cantons unilingues français (4)</a:t>
                      </a:r>
                      <a:endParaRPr lang="fr-FR" dirty="0">
                        <a:solidFill>
                          <a:srgbClr val="000000"/>
                        </a:solidFill>
                        <a:effectLst/>
                        <a:latin typeface="arial" charset="0"/>
                      </a:endParaRPr>
                    </a:p>
                  </a:txBody>
                  <a:tcPr marL="38100" marR="38100" marT="38100" marB="3810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1" kern="1200" dirty="0" smtClean="0">
                          <a:solidFill>
                            <a:srgbClr val="000000"/>
                          </a:solidFill>
                          <a:effectLst/>
                          <a:latin typeface="Arial" charset="0"/>
                          <a:ea typeface="+mn-ea"/>
                          <a:cs typeface="+mn-cs"/>
                        </a:rPr>
                        <a:t>Genève,</a:t>
                      </a:r>
                      <a:r>
                        <a:rPr lang="fr-FR" sz="1800" b="1" kern="1200" dirty="0">
                          <a:solidFill>
                            <a:srgbClr val="000000"/>
                          </a:solidFill>
                          <a:effectLst/>
                          <a:latin typeface="Arial" charset="0"/>
                          <a:ea typeface="+mn-ea"/>
                          <a:cs typeface="+mn-cs"/>
                        </a:rPr>
                        <a:t> </a:t>
                      </a:r>
                      <a:r>
                        <a:rPr lang="fr-FR" sz="1800" b="1" kern="1200" dirty="0" smtClean="0">
                          <a:solidFill>
                            <a:srgbClr val="000000"/>
                          </a:solidFill>
                          <a:effectLst/>
                          <a:latin typeface="Arial" charset="0"/>
                          <a:ea typeface="+mn-ea"/>
                          <a:cs typeface="+mn-cs"/>
                        </a:rPr>
                        <a:t>Vaud</a:t>
                      </a:r>
                      <a:r>
                        <a:rPr lang="fr-FR" sz="1800" b="1" kern="1200" dirty="0">
                          <a:solidFill>
                            <a:srgbClr val="000000"/>
                          </a:solidFill>
                          <a:effectLst/>
                          <a:latin typeface="Arial" charset="0"/>
                          <a:ea typeface="+mn-ea"/>
                          <a:cs typeface="+mn-cs"/>
                        </a:rPr>
                        <a:t> </a:t>
                      </a:r>
                      <a:r>
                        <a:rPr lang="fr-FR" sz="1800" b="1" kern="1200" dirty="0" smtClean="0">
                          <a:solidFill>
                            <a:srgbClr val="000000"/>
                          </a:solidFill>
                          <a:effectLst/>
                          <a:latin typeface="Arial" charset="0"/>
                          <a:ea typeface="+mn-ea"/>
                          <a:cs typeface="+mn-cs"/>
                        </a:rPr>
                        <a:t>Neuchâtel,</a:t>
                      </a:r>
                      <a:r>
                        <a:rPr lang="fr-FR" sz="1800" b="1" kern="1200" dirty="0">
                          <a:solidFill>
                            <a:srgbClr val="000000"/>
                          </a:solidFill>
                          <a:effectLst/>
                          <a:latin typeface="Arial" charset="0"/>
                          <a:ea typeface="+mn-ea"/>
                          <a:cs typeface="+mn-cs"/>
                        </a:rPr>
                        <a:t> </a:t>
                      </a:r>
                      <a:r>
                        <a:rPr lang="fr-FR" sz="1800" b="1" kern="1200" dirty="0" smtClean="0">
                          <a:solidFill>
                            <a:srgbClr val="000000"/>
                          </a:solidFill>
                          <a:effectLst/>
                          <a:latin typeface="Arial" charset="0"/>
                          <a:ea typeface="+mn-ea"/>
                          <a:cs typeface="+mn-cs"/>
                        </a:rPr>
                        <a:t>Jura</a:t>
                      </a:r>
                      <a:endParaRPr lang="fr-FR" sz="1800" b="1" kern="1200" dirty="0">
                        <a:solidFill>
                          <a:srgbClr val="000000"/>
                        </a:solidFill>
                        <a:effectLst/>
                        <a:latin typeface="Arial" charset="0"/>
                        <a:ea typeface="+mn-ea"/>
                        <a:cs typeface="+mn-cs"/>
                      </a:endParaRPr>
                    </a:p>
                  </a:txBody>
                  <a:tcPr marL="38100" marR="38100" marT="38100" marB="38100" anchor="ctr"/>
                </a:tc>
              </a:tr>
              <a:tr h="655422">
                <a:tc>
                  <a:txBody>
                    <a:bodyPr/>
                    <a:lstStyle/>
                    <a:p>
                      <a:r>
                        <a:rPr lang="fr-FR" b="1" dirty="0">
                          <a:solidFill>
                            <a:srgbClr val="000000"/>
                          </a:solidFill>
                          <a:effectLst/>
                          <a:latin typeface="Arial" charset="0"/>
                        </a:rPr>
                        <a:t> Canton italophone du Tessin (1)</a:t>
                      </a:r>
                      <a:endParaRPr lang="fr-FR" dirty="0">
                        <a:solidFill>
                          <a:srgbClr val="000000"/>
                        </a:solidFill>
                        <a:effectLst/>
                        <a:latin typeface="arial" charset="0"/>
                      </a:endParaRPr>
                    </a:p>
                  </a:txBody>
                  <a:tcPr marL="38100" marR="38100" marT="38100" marB="38100" anchor="ctr"/>
                </a:tc>
                <a:tc>
                  <a:txBody>
                    <a:bodyPr/>
                    <a:lstStyle/>
                    <a:p>
                      <a:r>
                        <a:rPr lang="fr-FR" b="1" dirty="0" smtClean="0">
                          <a:solidFill>
                            <a:srgbClr val="000000"/>
                          </a:solidFill>
                          <a:effectLst/>
                          <a:latin typeface="Arial" charset="0"/>
                        </a:rPr>
                        <a:t>Tessin</a:t>
                      </a:r>
                      <a:r>
                        <a:rPr lang="fr-FR" b="1" baseline="0" dirty="0" smtClean="0">
                          <a:solidFill>
                            <a:srgbClr val="000000"/>
                          </a:solidFill>
                          <a:effectLst/>
                          <a:latin typeface="Arial" charset="0"/>
                        </a:rPr>
                        <a:t> </a:t>
                      </a:r>
                      <a:r>
                        <a:rPr lang="fr-FR" b="1" dirty="0" smtClean="0">
                          <a:solidFill>
                            <a:srgbClr val="000000"/>
                          </a:solidFill>
                          <a:effectLst/>
                          <a:latin typeface="Arial" charset="0"/>
                        </a:rPr>
                        <a:t>/ </a:t>
                      </a:r>
                      <a:r>
                        <a:rPr lang="fr-FR" b="1" dirty="0">
                          <a:solidFill>
                            <a:srgbClr val="000000"/>
                          </a:solidFill>
                          <a:effectLst/>
                          <a:latin typeface="Arial" charset="0"/>
                        </a:rPr>
                        <a:t>(Ticino)</a:t>
                      </a:r>
                      <a:endParaRPr lang="fr-FR" b="1" dirty="0">
                        <a:solidFill>
                          <a:srgbClr val="000000"/>
                        </a:solidFill>
                        <a:effectLst/>
                        <a:latin typeface="arial" charset="0"/>
                      </a:endParaRPr>
                    </a:p>
                  </a:txBody>
                  <a:tcPr marL="38100" marR="38100" marT="38100" marB="38100" anchor="ctr"/>
                </a:tc>
              </a:tr>
              <a:tr h="655422">
                <a:tc>
                  <a:txBody>
                    <a:bodyPr/>
                    <a:lstStyle/>
                    <a:p>
                      <a:r>
                        <a:rPr lang="fr-FR" b="1" dirty="0">
                          <a:solidFill>
                            <a:srgbClr val="000000"/>
                          </a:solidFill>
                          <a:effectLst/>
                          <a:latin typeface="Arial" charset="0"/>
                        </a:rPr>
                        <a:t> Cantons bilingues allemand-français (3)</a:t>
                      </a:r>
                      <a:endParaRPr lang="fr-FR" dirty="0">
                        <a:solidFill>
                          <a:srgbClr val="000000"/>
                        </a:solidFill>
                        <a:effectLst/>
                        <a:latin typeface="arial" charset="0"/>
                      </a:endParaRPr>
                    </a:p>
                  </a:txBody>
                  <a:tcPr marL="38100" marR="38100" marT="38100" marB="38100" anchor="ctr"/>
                </a:tc>
                <a:tc>
                  <a:txBody>
                    <a:bodyPr/>
                    <a:lstStyle/>
                    <a:p>
                      <a:r>
                        <a:rPr lang="fr-FR" dirty="0" smtClean="0">
                          <a:solidFill>
                            <a:srgbClr val="000000"/>
                          </a:solidFill>
                          <a:effectLst/>
                          <a:latin typeface="Arial" charset="0"/>
                          <a:hlinkClick r:id="rId2"/>
                        </a:rPr>
                        <a:t> </a:t>
                      </a:r>
                      <a:r>
                        <a:rPr lang="fr-FR" b="1" dirty="0" smtClean="0">
                          <a:solidFill>
                            <a:srgbClr val="000000"/>
                          </a:solidFill>
                          <a:effectLst/>
                          <a:latin typeface="Arial" charset="0"/>
                        </a:rPr>
                        <a:t>Berne, Fribourg, Valais</a:t>
                      </a:r>
                      <a:endParaRPr lang="fr-FR" b="1" dirty="0">
                        <a:solidFill>
                          <a:srgbClr val="000000"/>
                        </a:solidFill>
                        <a:effectLst/>
                        <a:latin typeface="arial" charset="0"/>
                      </a:endParaRPr>
                    </a:p>
                  </a:txBody>
                  <a:tcPr marL="38100" marR="38100" marT="38100" marB="38100" anchor="ctr"/>
                </a:tc>
              </a:tr>
              <a:tr h="684763">
                <a:tc>
                  <a:txBody>
                    <a:bodyPr/>
                    <a:lstStyle/>
                    <a:p>
                      <a:r>
                        <a:rPr lang="fr-FR" b="1" dirty="0">
                          <a:solidFill>
                            <a:srgbClr val="000000"/>
                          </a:solidFill>
                          <a:effectLst/>
                          <a:latin typeface="Arial" charset="0"/>
                        </a:rPr>
                        <a:t> Canton trilingue des Grisons (1)</a:t>
                      </a:r>
                      <a:br>
                        <a:rPr lang="fr-FR" b="1" dirty="0">
                          <a:solidFill>
                            <a:srgbClr val="000000"/>
                          </a:solidFill>
                          <a:effectLst/>
                          <a:latin typeface="Arial" charset="0"/>
                        </a:rPr>
                      </a:br>
                      <a:r>
                        <a:rPr lang="fr-FR" b="1" dirty="0">
                          <a:solidFill>
                            <a:srgbClr val="000000"/>
                          </a:solidFill>
                          <a:effectLst/>
                          <a:latin typeface="Arial" charset="0"/>
                        </a:rPr>
                        <a:t> (allemand-italien-romanche)</a:t>
                      </a:r>
                      <a:endParaRPr lang="fr-FR" dirty="0">
                        <a:solidFill>
                          <a:srgbClr val="000000"/>
                        </a:solidFill>
                        <a:effectLst/>
                        <a:latin typeface="arial" charset="0"/>
                      </a:endParaRPr>
                    </a:p>
                  </a:txBody>
                  <a:tcPr marL="38100" marR="38100" marT="38100" marB="38100" anchor="ctr"/>
                </a:tc>
                <a:tc>
                  <a:txBody>
                    <a:bodyPr/>
                    <a:lstStyle/>
                    <a:p>
                      <a:r>
                        <a:rPr lang="fr-FR" b="1" dirty="0" smtClean="0">
                          <a:solidFill>
                            <a:srgbClr val="000000"/>
                          </a:solidFill>
                          <a:effectLst/>
                          <a:latin typeface="arial" charset="0"/>
                        </a:rPr>
                        <a:t>Grison</a:t>
                      </a:r>
                      <a:r>
                        <a:rPr lang="fr-FR" b="1" dirty="0">
                          <a:solidFill>
                            <a:srgbClr val="000000"/>
                          </a:solidFill>
                          <a:effectLst/>
                          <a:latin typeface="arial" charset="0"/>
                        </a:rPr>
                        <a:t> </a:t>
                      </a:r>
                      <a:r>
                        <a:rPr lang="fr-FR" b="1" dirty="0">
                          <a:solidFill>
                            <a:srgbClr val="000000"/>
                          </a:solidFill>
                          <a:effectLst/>
                          <a:latin typeface="Arial" charset="0"/>
                        </a:rPr>
                        <a:t>/ (Graubünden)</a:t>
                      </a:r>
                      <a:endParaRPr lang="fr-FR" b="1" dirty="0">
                        <a:solidFill>
                          <a:srgbClr val="000000"/>
                        </a:solidFill>
                        <a:effectLst/>
                        <a:latin typeface="arial" charset="0"/>
                      </a:endParaRPr>
                    </a:p>
                  </a:txBody>
                  <a:tcPr marL="38100" marR="38100" marT="38100" marB="38100" anchor="ctr"/>
                </a:tc>
              </a:tr>
            </a:tbl>
          </a:graphicData>
        </a:graphic>
      </p:graphicFrame>
      <p:sp>
        <p:nvSpPr>
          <p:cNvPr id="10" name="Rectangle 9"/>
          <p:cNvSpPr/>
          <p:nvPr/>
        </p:nvSpPr>
        <p:spPr>
          <a:xfrm>
            <a:off x="853440" y="883920"/>
            <a:ext cx="10850880" cy="646331"/>
          </a:xfrm>
          <a:prstGeom prst="rect">
            <a:avLst/>
          </a:prstGeom>
        </p:spPr>
        <p:txBody>
          <a:bodyPr wrap="square">
            <a:spAutoFit/>
          </a:bodyPr>
          <a:lstStyle/>
          <a:p>
            <a:r>
              <a:rPr lang="fr-FR" b="1" i="0" dirty="0" smtClean="0">
                <a:solidFill>
                  <a:srgbClr val="000000"/>
                </a:solidFill>
                <a:effectLst/>
                <a:latin typeface="Arial" charset="0"/>
              </a:rPr>
              <a:t>On peut représenter la répartition des langues nationales dans les cantons de la façon suivante:</a:t>
            </a:r>
            <a:r>
              <a:rPr lang="fr-FR" b="1" dirty="0" smtClean="0"/>
              <a:t/>
            </a:r>
            <a:br>
              <a:rPr lang="fr-FR" b="1" dirty="0" smtClean="0"/>
            </a:br>
            <a:endParaRPr lang="fr-FR" b="1" dirty="0"/>
          </a:p>
        </p:txBody>
      </p:sp>
      <p:sp>
        <p:nvSpPr>
          <p:cNvPr id="11" name="Rectangle 10"/>
          <p:cNvSpPr/>
          <p:nvPr/>
        </p:nvSpPr>
        <p:spPr>
          <a:xfrm>
            <a:off x="1267552" y="5657526"/>
            <a:ext cx="10129318" cy="707886"/>
          </a:xfrm>
          <a:prstGeom prst="rect">
            <a:avLst/>
          </a:prstGeom>
        </p:spPr>
        <p:txBody>
          <a:bodyPr wrap="square">
            <a:spAutoFit/>
          </a:bodyPr>
          <a:lstStyle/>
          <a:p>
            <a:r>
              <a:rPr lang="fr-FR" sz="2000" dirty="0" smtClean="0"/>
              <a:t>Le principe de </a:t>
            </a:r>
            <a:r>
              <a:rPr lang="fr-FR" sz="2000" b="1" dirty="0" smtClean="0"/>
              <a:t>territorialité</a:t>
            </a:r>
            <a:r>
              <a:rPr lang="fr-FR" sz="2000" dirty="0" smtClean="0"/>
              <a:t> s'applique dans les cantons bilingues et trilingues de Suisse, comme dans le canton des Grisons, où les communes déterminent la langue officielle. </a:t>
            </a:r>
            <a:endParaRPr lang="fr-FR" sz="2000" dirty="0"/>
          </a:p>
        </p:txBody>
      </p:sp>
      <p:sp>
        <p:nvSpPr>
          <p:cNvPr id="12" name="Flèche vers la droite 11"/>
          <p:cNvSpPr/>
          <p:nvPr/>
        </p:nvSpPr>
        <p:spPr>
          <a:xfrm>
            <a:off x="392909" y="5657526"/>
            <a:ext cx="874643" cy="478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63327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23568"/>
            <a:ext cx="10515600" cy="6647935"/>
          </a:xfrm>
        </p:spPr>
        <p:txBody>
          <a:bodyPr>
            <a:normAutofit/>
          </a:bodyPr>
          <a:lstStyle/>
          <a:p>
            <a:pPr marL="0" indent="0">
              <a:buNone/>
            </a:pPr>
            <a:r>
              <a:rPr lang="fr-FR" sz="3200" b="1" u="sng" dirty="0" smtClean="0">
                <a:solidFill>
                  <a:srgbClr val="00B050"/>
                </a:solidFill>
              </a:rPr>
              <a:t>Contexte historique:</a:t>
            </a:r>
          </a:p>
          <a:p>
            <a:pPr marL="0" indent="0">
              <a:buNone/>
            </a:pPr>
            <a:endParaRPr lang="fr-FR" sz="3200" b="1" u="sng" dirty="0" smtClean="0">
              <a:solidFill>
                <a:srgbClr val="00B050"/>
              </a:solidFill>
            </a:endParaRPr>
          </a:p>
          <a:p>
            <a:pPr algn="just">
              <a:buFont typeface="Wingdings" charset="2"/>
              <a:buChar char="Ø"/>
            </a:pPr>
            <a:r>
              <a:rPr lang="fr-FR" sz="2000" dirty="0"/>
              <a:t>Bien avant la création de la Suisse, les habitants du pays parlaient des langues </a:t>
            </a:r>
            <a:r>
              <a:rPr lang="fr-FR" sz="2000" dirty="0" smtClean="0"/>
              <a:t>celtiques.</a:t>
            </a:r>
          </a:p>
          <a:p>
            <a:pPr lvl="0" algn="just">
              <a:buFont typeface="Wingdings" charset="2"/>
              <a:buChar char="Ø"/>
            </a:pPr>
            <a:r>
              <a:rPr lang="fr-FR" sz="2000" dirty="0"/>
              <a:t>Avec la conquête romaine, la plupart des Helvètes étaient passés au </a:t>
            </a:r>
            <a:r>
              <a:rPr lang="fr-FR" sz="2000" dirty="0" smtClean="0"/>
              <a:t>latin.</a:t>
            </a:r>
          </a:p>
          <a:p>
            <a:pPr algn="just">
              <a:buFont typeface="Wingdings" charset="2"/>
              <a:buChar char="Ø"/>
            </a:pPr>
            <a:r>
              <a:rPr lang="fr-FR" sz="2000" dirty="0"/>
              <a:t>les invasions germaniques, qui eurent lieu au cours du III</a:t>
            </a:r>
            <a:r>
              <a:rPr lang="fr-FR" sz="2000" baseline="30000" dirty="0"/>
              <a:t>e</a:t>
            </a:r>
            <a:r>
              <a:rPr lang="fr-FR" sz="2000" dirty="0"/>
              <a:t> siècle, vinrent bouleverser cette relative unité linguistique.</a:t>
            </a:r>
          </a:p>
          <a:p>
            <a:pPr lvl="0" algn="just">
              <a:buFont typeface="Wingdings" charset="2"/>
              <a:buChar char="Ø"/>
            </a:pPr>
            <a:r>
              <a:rPr lang="fr-FR" sz="2000" dirty="0" smtClean="0"/>
              <a:t>A </a:t>
            </a:r>
            <a:r>
              <a:rPr lang="fr-FR" sz="2000" dirty="0"/>
              <a:t>l'ouest, le latin se transforma en </a:t>
            </a:r>
            <a:r>
              <a:rPr lang="fr-FR" sz="2000" dirty="0">
                <a:hlinkClick r:id="rId2"/>
              </a:rPr>
              <a:t>parlers franco-provençaux</a:t>
            </a:r>
            <a:r>
              <a:rPr lang="fr-FR" sz="2000" dirty="0"/>
              <a:t> (sauf dans le Jura), puis plus tard en français; à l'est, les langues germaniques devinrent les dialectes alémaniques (et l'allemand).   </a:t>
            </a:r>
            <a:r>
              <a:rPr lang="fr-FR" sz="2000" dirty="0" smtClean="0">
                <a:effectLst/>
              </a:rPr>
              <a:t> </a:t>
            </a:r>
            <a:endParaRPr lang="fr-FR" sz="2000" dirty="0"/>
          </a:p>
          <a:p>
            <a:pPr lvl="0">
              <a:buFont typeface="Wingdings" charset="2"/>
              <a:buChar char="Ø"/>
            </a:pPr>
            <a:endParaRPr lang="fr-FR" sz="2000" dirty="0"/>
          </a:p>
          <a:p>
            <a:pPr>
              <a:buFont typeface="Wingdings" charset="2"/>
              <a:buChar char="Ø"/>
            </a:pPr>
            <a:endParaRPr lang="fr-FR" sz="2000" dirty="0"/>
          </a:p>
        </p:txBody>
      </p:sp>
    </p:spTree>
    <p:extLst>
      <p:ext uri="{BB962C8B-B14F-4D97-AF65-F5344CB8AC3E}">
        <p14:creationId xmlns:p14="http://schemas.microsoft.com/office/powerpoint/2010/main" val="893568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073426"/>
            <a:ext cx="10515600" cy="5103537"/>
          </a:xfrm>
        </p:spPr>
        <p:txBody>
          <a:bodyPr/>
          <a:lstStyle/>
          <a:p>
            <a:pPr algn="just">
              <a:buFont typeface="Wingdings" charset="2"/>
              <a:buChar char="Ø"/>
            </a:pPr>
            <a:r>
              <a:rPr lang="fr-FR" sz="2000" dirty="0" smtClean="0"/>
              <a:t>C'est en 1291 qu'est née ce qu'on a appelé jusqu'à récemment la </a:t>
            </a:r>
            <a:r>
              <a:rPr lang="fr-FR" sz="2000" b="1" dirty="0" smtClean="0"/>
              <a:t>Confédération helvétique</a:t>
            </a:r>
            <a:r>
              <a:rPr lang="fr-FR" sz="2000" dirty="0" smtClean="0"/>
              <a:t>: Les Suisses cherchèrent ensuite à agrandir leur territoire.</a:t>
            </a:r>
          </a:p>
          <a:p>
            <a:pPr lvl="0" algn="just">
              <a:buFont typeface="Wingdings" charset="2"/>
              <a:buChar char="Ø"/>
            </a:pPr>
            <a:r>
              <a:rPr lang="fr-FR" sz="2000" dirty="0" smtClean="0"/>
              <a:t>La Suisse devint un État plurilingue dès la fin des guerres de Bourgogne (1477)</a:t>
            </a:r>
          </a:p>
          <a:p>
            <a:pPr algn="just">
              <a:buFont typeface="Wingdings" charset="2"/>
              <a:buChar char="Ø"/>
            </a:pPr>
            <a:r>
              <a:rPr lang="fr-FR" sz="2000" dirty="0" smtClean="0"/>
              <a:t>A la fin du 15</a:t>
            </a:r>
            <a:r>
              <a:rPr lang="fr-FR" sz="2000" baseline="30000" dirty="0" smtClean="0"/>
              <a:t>ème</a:t>
            </a:r>
            <a:r>
              <a:rPr lang="fr-FR" sz="2000" dirty="0" smtClean="0"/>
              <a:t> siècle, les confédères contrôlaient aussi certains terres italophones au sud du Gothard.</a:t>
            </a:r>
          </a:p>
          <a:p>
            <a:pPr>
              <a:buFont typeface="Wingdings" charset="2"/>
              <a:buChar char="Ø"/>
            </a:pPr>
            <a:endParaRPr lang="fr-FR" sz="2000" dirty="0" smtClean="0"/>
          </a:p>
          <a:p>
            <a:pPr marL="0" indent="0" algn="just">
              <a:buNone/>
            </a:pPr>
            <a:r>
              <a:rPr lang="fr-FR" sz="2000" dirty="0" smtClean="0"/>
              <a:t>                Cette ancienne confédération du moyen âge se caractérisait déjà par la pluralité de ses langues, mais l’allemand domine. La langue de la Diète (Parlement de la Confédération) demeurait l'allemand, tandis que les francophones et les italophones n'étaient même pas représentés.</a:t>
            </a:r>
            <a:r>
              <a:rPr lang="fr-FR" sz="2000" dirty="0" smtClean="0">
                <a:effectLst/>
              </a:rPr>
              <a:t> </a:t>
            </a:r>
            <a:endParaRPr lang="fr-FR" sz="2000" dirty="0" smtClean="0"/>
          </a:p>
          <a:p>
            <a:endParaRPr lang="fr-FR" dirty="0"/>
          </a:p>
        </p:txBody>
      </p:sp>
      <p:sp>
        <p:nvSpPr>
          <p:cNvPr id="4" name="Flèche vers la droite 3"/>
          <p:cNvSpPr/>
          <p:nvPr/>
        </p:nvSpPr>
        <p:spPr>
          <a:xfrm>
            <a:off x="838200" y="3166015"/>
            <a:ext cx="842317" cy="35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7866471"/>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1585</TotalTime>
  <Words>2377</Words>
  <Application>Microsoft Macintosh PowerPoint</Application>
  <PresentationFormat>Grand écran</PresentationFormat>
  <Paragraphs>193</Paragraphs>
  <Slides>35</Slides>
  <Notes>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35</vt:i4>
      </vt:variant>
    </vt:vector>
  </HeadingPairs>
  <TitlesOfParts>
    <vt:vector size="44" baseType="lpstr">
      <vt:lpstr>Arial Narrow</vt:lpstr>
      <vt:lpstr>Calibri</vt:lpstr>
      <vt:lpstr>Calibri Light</vt:lpstr>
      <vt:lpstr>Font-Regular</vt:lpstr>
      <vt:lpstr>Times</vt:lpstr>
      <vt:lpstr>Wingdings</vt:lpstr>
      <vt:lpstr>Arial</vt:lpstr>
      <vt:lpstr>Arial</vt:lpstr>
      <vt:lpstr>Thème Office</vt:lpstr>
      <vt:lpstr>La Politique linguistique en suisse</vt:lpstr>
      <vt:lpstr>Présentation PowerPoint</vt:lpstr>
      <vt:lpstr>Introduction:</vt:lpstr>
      <vt:lpstr>Questions de recherche:</vt:lpstr>
      <vt:lpstr>La Confédération suisse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La politique linguistique de l'État fédéral: </vt:lpstr>
      <vt:lpstr>Carte d’identité/ passeport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Utilisateur de Microsoft Office</cp:lastModifiedBy>
  <cp:revision>61</cp:revision>
  <dcterms:created xsi:type="dcterms:W3CDTF">2024-11-03T11:29:08Z</dcterms:created>
  <dcterms:modified xsi:type="dcterms:W3CDTF">2024-11-04T13:54:10Z</dcterms:modified>
</cp:coreProperties>
</file>