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35"/>
  </p:notesMasterIdLst>
  <p:sldIdLst>
    <p:sldId id="284" r:id="rId2"/>
    <p:sldId id="282" r:id="rId3"/>
    <p:sldId id="283" r:id="rId4"/>
    <p:sldId id="256" r:id="rId5"/>
    <p:sldId id="271" r:id="rId6"/>
    <p:sldId id="272" r:id="rId7"/>
    <p:sldId id="274" r:id="rId8"/>
    <p:sldId id="285" r:id="rId9"/>
    <p:sldId id="286" r:id="rId10"/>
    <p:sldId id="287" r:id="rId11"/>
    <p:sldId id="257" r:id="rId12"/>
    <p:sldId id="258" r:id="rId13"/>
    <p:sldId id="288" r:id="rId14"/>
    <p:sldId id="259" r:id="rId15"/>
    <p:sldId id="261" r:id="rId16"/>
    <p:sldId id="264" r:id="rId17"/>
    <p:sldId id="276" r:id="rId18"/>
    <p:sldId id="292" r:id="rId19"/>
    <p:sldId id="293" r:id="rId20"/>
    <p:sldId id="280" r:id="rId21"/>
    <p:sldId id="265" r:id="rId22"/>
    <p:sldId id="290" r:id="rId23"/>
    <p:sldId id="266" r:id="rId24"/>
    <p:sldId id="295" r:id="rId25"/>
    <p:sldId id="278" r:id="rId26"/>
    <p:sldId id="296" r:id="rId27"/>
    <p:sldId id="297" r:id="rId28"/>
    <p:sldId id="279" r:id="rId29"/>
    <p:sldId id="298" r:id="rId30"/>
    <p:sldId id="294" r:id="rId31"/>
    <p:sldId id="277" r:id="rId32"/>
    <p:sldId id="267" r:id="rId33"/>
    <p:sldId id="27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15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0D6B1-B2FB-4ED4-8D29-2FD9839E91E9}" type="datetimeFigureOut">
              <a:rPr lang="fr-FR" smtClean="0"/>
              <a:t>28/09/2018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33D5-548E-4369-B2CC-C5FAF289E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433D5-548E-4369-B2CC-C5FAF289E5A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70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9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0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44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86692" y="472402"/>
            <a:ext cx="721706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425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9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4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4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9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98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38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68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643-A731-4CD4-A62C-2318BBD42164}" type="datetimeFigureOut">
              <a:rPr lang="fr-FR" smtClean="0"/>
              <a:pPr/>
              <a:t>28/09/2018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29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Définition  des sciences de la vie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992888" cy="424847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tx1"/>
                </a:solidFill>
              </a:rPr>
              <a:t>Les Sciences de la vie ou la biologie sont les sciences qui étudient les êtres vivants</a:t>
            </a:r>
          </a:p>
          <a:p>
            <a:r>
              <a:rPr lang="fr-FR" sz="4400" b="1" dirty="0" smtClean="0">
                <a:solidFill>
                  <a:schemeClr val="tx1"/>
                </a:solidFill>
              </a:rPr>
              <a:t> ( animaux ,plantes et micro-organismes )et leurs caractéristiques.</a:t>
            </a:r>
            <a:endParaRPr lang="fr-FR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RÃ©sultat de recherche d'images pour &quot;milieu naturel  lâÃ©ta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02591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400383" y="584154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l’étang</a:t>
            </a:r>
            <a:r>
              <a:rPr lang="ar-MA" sz="3600" b="1" dirty="0" smtClean="0"/>
              <a:t>بركة: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88482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400" b="1" u="sng" dirty="0" err="1" smtClean="0">
                <a:solidFill>
                  <a:srgbClr val="FF0000"/>
                </a:solidFill>
              </a:rPr>
              <a:t>Intruduction</a:t>
            </a:r>
            <a:r>
              <a:rPr lang="fr-FR" b="1" dirty="0" smtClean="0">
                <a:solidFill>
                  <a:srgbClr val="FF0000"/>
                </a:solidFill>
              </a:rPr>
              <a:t> :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La répartition des êtres vivants sur notre planètes n’est pas due au hasard, mais elle est liée à des conditions d’adaptation au milieu de vie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5400" b="1" u="sng" dirty="0" smtClean="0">
                <a:solidFill>
                  <a:srgbClr val="FF0000"/>
                </a:solidFill>
              </a:rPr>
              <a:t>Questions</a:t>
            </a:r>
            <a:r>
              <a:rPr lang="fr-FR" sz="4000" dirty="0" smtClean="0">
                <a:solidFill>
                  <a:srgbClr val="FF0000"/>
                </a:solidFill>
              </a:rPr>
              <a:t>:</a:t>
            </a: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Qu’est ce que un </a:t>
            </a:r>
            <a:r>
              <a:rPr lang="fr-F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milieu naturel </a:t>
            </a:r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endParaRPr lang="fr-FR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Quels sont ses constituants?</a:t>
            </a:r>
          </a:p>
          <a:p>
            <a:pPr marL="0" indent="0">
              <a:buNone/>
            </a:pPr>
            <a:endParaRPr lang="fr-FR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Quels sont les outils utilisés pour l’étude d’un milieu naturel?</a:t>
            </a:r>
          </a:p>
          <a:p>
            <a:pPr marL="0" indent="0">
              <a:buNone/>
            </a:pPr>
            <a:endParaRPr lang="fr-FR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Quelle est l’unité de structure des êtres vivants? </a:t>
            </a:r>
            <a:endParaRPr lang="fr-FR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FF0000"/>
                </a:solidFill>
              </a:rPr>
              <a:t>I-</a:t>
            </a:r>
            <a:r>
              <a:rPr lang="fr-FR" b="1" u="sng" dirty="0" smtClean="0">
                <a:solidFill>
                  <a:srgbClr val="FF0000"/>
                </a:solidFill>
              </a:rPr>
              <a:t>Découvrir </a:t>
            </a:r>
            <a:r>
              <a:rPr lang="fr-FR" b="1" u="sng" dirty="0" smtClean="0">
                <a:solidFill>
                  <a:srgbClr val="FF0000"/>
                </a:solidFill>
              </a:rPr>
              <a:t>des </a:t>
            </a:r>
            <a:r>
              <a:rPr lang="fr-FR" b="1" u="sng" dirty="0" smtClean="0">
                <a:solidFill>
                  <a:srgbClr val="FF0000"/>
                </a:solidFill>
              </a:rPr>
              <a:t>milieux naturels: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r-FR" sz="4400" b="1" dirty="0" smtClean="0">
                <a:solidFill>
                  <a:srgbClr val="00B050"/>
                </a:solidFill>
              </a:rPr>
              <a:t>1)- </a:t>
            </a:r>
            <a:r>
              <a:rPr lang="fr-FR" sz="4400" b="1" dirty="0">
                <a:solidFill>
                  <a:srgbClr val="00B050"/>
                </a:solidFill>
              </a:rPr>
              <a:t>La diversité des milieux naturels:</a:t>
            </a:r>
            <a:r>
              <a:rPr lang="fr-FR" sz="4400" b="1" dirty="0">
                <a:solidFill>
                  <a:srgbClr val="00B050"/>
                </a:solidFill>
              </a:rPr>
              <a:t>?</a:t>
            </a:r>
            <a:endParaRPr lang="fr-FR" sz="4400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4400" b="1" dirty="0">
                <a:solidFill>
                  <a:srgbClr val="00B050"/>
                </a:solidFill>
              </a:rPr>
              <a:t>( doc1 )</a:t>
            </a:r>
          </a:p>
          <a:p>
            <a:pPr>
              <a:buNone/>
            </a:pP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Dans la nature, il existe 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3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nombreux  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endroits différents: </a:t>
            </a:r>
            <a:r>
              <a:rPr lang="fr-FR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5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fôret</a:t>
            </a:r>
            <a:r>
              <a:rPr lang="fr-FR" sz="35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les rivières, l’étang, le lac…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endroits s’appellent des milieux naturels, qui sont très diversifiés</a:t>
            </a:r>
          </a:p>
          <a:p>
            <a:pPr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3600" b="1" dirty="0" smtClean="0">
                <a:solidFill>
                  <a:srgbClr val="00B050"/>
                </a:solidFill>
              </a:rPr>
              <a:t>   </a:t>
            </a:r>
          </a:p>
          <a:p>
            <a:pPr>
              <a:lnSpc>
                <a:spcPct val="150000"/>
              </a:lnSpc>
              <a:buNone/>
            </a:pPr>
            <a:r>
              <a:rPr lang="fr-FR" sz="35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    </a:t>
            </a:r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  La </a:t>
            </a:r>
            <a:r>
              <a:rPr lang="fr-FR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présence d’un être vivant dans un milieu naturel dépend des caractéristiques de ce milieu ,telles que la température, le taux de l’humidité et la luminosité</a:t>
            </a:r>
            <a:r>
              <a:rPr lang="fr-FR" sz="35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endParaRPr lang="fr-FR" sz="3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39552" y="476672"/>
            <a:ext cx="81369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dirty="0">
                <a:solidFill>
                  <a:srgbClr val="00B050"/>
                </a:solidFill>
              </a:rPr>
              <a:t>2)-Les outils utilisés pour l’étude d’un milieu naturel: </a:t>
            </a:r>
            <a:r>
              <a:rPr lang="fr-FR" sz="2800" b="1" dirty="0">
                <a:solidFill>
                  <a:srgbClr val="00B050"/>
                </a:solidFill>
              </a:rPr>
              <a:t>(doc 1 et doc 2)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878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fr-FR" b="1" u="sng" dirty="0">
                <a:solidFill>
                  <a:srgbClr val="00B050"/>
                </a:solidFill>
              </a:rPr>
              <a:t>3</a:t>
            </a:r>
            <a:r>
              <a:rPr lang="fr-FR" b="1" u="sng" dirty="0" smtClean="0">
                <a:solidFill>
                  <a:srgbClr val="00B050"/>
                </a:solidFill>
              </a:rPr>
              <a:t>)-</a:t>
            </a:r>
            <a:r>
              <a:rPr lang="fr-FR" b="1" u="sng" dirty="0" smtClean="0">
                <a:solidFill>
                  <a:srgbClr val="00B050"/>
                </a:solidFill>
              </a:rPr>
              <a:t>Les composantes d’un milieu naturel: (doc 2)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2253" y="1844824"/>
            <a:ext cx="842493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	</a:t>
            </a:r>
            <a:r>
              <a:rPr lang="fr-FR" sz="3200" b="1" dirty="0">
                <a:latin typeface="+mj-lt"/>
                <a:ea typeface="+mj-ea"/>
                <a:cs typeface="+mj-cs"/>
              </a:rPr>
              <a:t>Un milieu naturel est un paysage naturel bien identifié renfermant: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latin typeface="+mj-lt"/>
                <a:ea typeface="+mj-ea"/>
                <a:cs typeface="+mj-cs"/>
              </a:rPr>
              <a:t> </a:t>
            </a:r>
            <a:r>
              <a:rPr lang="fr-FR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Une composante vivante</a:t>
            </a:r>
            <a:r>
              <a:rPr lang="fr-FR" sz="3200" b="1" dirty="0">
                <a:latin typeface="+mj-lt"/>
                <a:ea typeface="+mj-ea"/>
                <a:cs typeface="+mj-cs"/>
              </a:rPr>
              <a:t>: Les animaux (La faune), les végétaux (La flore) et les micro-organismes.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latin typeface="+mj-lt"/>
                <a:ea typeface="+mj-ea"/>
                <a:cs typeface="+mj-cs"/>
              </a:rPr>
              <a:t> </a:t>
            </a:r>
            <a:r>
              <a:rPr lang="fr-FR" sz="32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Une composante non vivante</a:t>
            </a:r>
            <a:r>
              <a:rPr lang="fr-FR" sz="3200" b="1" dirty="0">
                <a:latin typeface="+mj-lt"/>
                <a:ea typeface="+mj-ea"/>
                <a:cs typeface="+mj-cs"/>
              </a:rPr>
              <a:t>: Le sol, l’eau et l’air.</a:t>
            </a:r>
          </a:p>
          <a:p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4900" b="1" u="sng" dirty="0" smtClean="0">
                <a:solidFill>
                  <a:srgbClr val="00B050"/>
                </a:solidFill>
              </a:rPr>
              <a:t>4)-</a:t>
            </a:r>
            <a:r>
              <a:rPr lang="fr-FR" sz="4900" b="1" u="sng" dirty="0" smtClean="0">
                <a:solidFill>
                  <a:srgbClr val="00B050"/>
                </a:solidFill>
              </a:rPr>
              <a:t>Le sol est</a:t>
            </a:r>
            <a:r>
              <a:rPr lang="ar-SA" sz="4900" b="1" u="sng" dirty="0" smtClean="0">
                <a:solidFill>
                  <a:srgbClr val="00B050"/>
                </a:solidFill>
              </a:rPr>
              <a:t> un</a:t>
            </a:r>
            <a:r>
              <a:rPr lang="fr-FR" sz="4900" b="1" u="sng" dirty="0" smtClean="0">
                <a:solidFill>
                  <a:srgbClr val="00B050"/>
                </a:solidFill>
              </a:rPr>
              <a:t> milieu naturel:</a:t>
            </a: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1560" y="1196752"/>
            <a:ext cx="7470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on peut trouver d’autre êtres vivants vivant dans le sol en utilisant </a:t>
            </a:r>
            <a:r>
              <a:rPr lang="fr-FR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appareil de </a:t>
            </a:r>
            <a:r>
              <a:rPr lang="fr-FR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Berlèse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 comme les collemboles, les acariens, les larves d'insecte, les nématodes, les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pseudo-scorpions (Faune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et microfaune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..)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Il suffit d’utiliser la loupe pour observer la microfaune ou le microscope pour observer les micro-organismes.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crofau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4"/>
            <a:ext cx="9144000" cy="65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6632"/>
            <a:ext cx="24479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5069" y="23857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collembole</a:t>
            </a:r>
            <a:endParaRPr lang="fr-FR" dirty="0"/>
          </a:p>
        </p:txBody>
      </p:sp>
      <p:pic>
        <p:nvPicPr>
          <p:cNvPr id="1028" name="Picture 4" descr="Image associÃ©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88503"/>
            <a:ext cx="3061703" cy="20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69669" y="23764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pseudo-scorpion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4754"/>
            <a:ext cx="2752470" cy="206169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92280" y="23764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lombric</a:t>
            </a:r>
          </a:p>
        </p:txBody>
      </p:sp>
      <p:pic>
        <p:nvPicPr>
          <p:cNvPr id="1032" name="Picture 8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75" y="3140968"/>
            <a:ext cx="2868036" cy="193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449689" y="5072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larves d'insecte</a:t>
            </a:r>
          </a:p>
        </p:txBody>
      </p:sp>
    </p:spTree>
    <p:extLst>
      <p:ext uri="{BB962C8B-B14F-4D97-AF65-F5344CB8AC3E}">
        <p14:creationId xmlns:p14="http://schemas.microsoft.com/office/powerpoint/2010/main" val="8510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420888"/>
            <a:ext cx="8574023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C00000"/>
                </a:solidFill>
                <a:latin typeface="Monotype Corsiva" panose="03010101010201010101" pitchFamily="66" charset="0"/>
                <a:cs typeface="Angsana New" pitchFamily="18" charset="-34"/>
              </a:rPr>
              <a:t>les </a:t>
            </a:r>
            <a:r>
              <a:rPr lang="fr-FR" sz="6000" b="1" dirty="0">
                <a:solidFill>
                  <a:srgbClr val="C00000"/>
                </a:solidFill>
                <a:latin typeface="Monotype Corsiva" panose="03010101010201010101" pitchFamily="66" charset="0"/>
                <a:cs typeface="Angsana New" pitchFamily="18" charset="-34"/>
              </a:rPr>
              <a:t>relations entre les êtres vivants et </a:t>
            </a:r>
          </a:p>
          <a:p>
            <a:pPr algn="ctr"/>
            <a:r>
              <a:rPr lang="fr-FR" sz="6000" b="1" dirty="0">
                <a:solidFill>
                  <a:srgbClr val="C00000"/>
                </a:solidFill>
                <a:latin typeface="Monotype Corsiva" panose="03010101010201010101" pitchFamily="66" charset="0"/>
                <a:cs typeface="Angsana New" pitchFamily="18" charset="-34"/>
              </a:rPr>
              <a:t>leurs interaction avec le milieu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11760" y="836712"/>
            <a:ext cx="445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Angsana New" pitchFamily="18" charset="-34"/>
              </a:rPr>
              <a:t>Première unité</a:t>
            </a:r>
            <a:r>
              <a:rPr lang="fr-FR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  <a:cs typeface="Angsana New" pitchFamily="18" charset="-34"/>
              </a:rPr>
              <a:t>: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905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croorganis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292895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u="sng" dirty="0" smtClean="0"/>
              <a:t>Remarques:</a:t>
            </a:r>
            <a:br>
              <a:rPr lang="fr-FR" b="1" u="sng" dirty="0" smtClean="0"/>
            </a:br>
            <a:r>
              <a:rPr lang="fr-FR" b="1" dirty="0" smtClean="0"/>
              <a:t>- </a:t>
            </a:r>
            <a:r>
              <a:rPr lang="fr-FR" sz="3600" b="1" dirty="0" smtClean="0"/>
              <a:t>un être vivant est un être qui peut respirer, se nourrir et se reproduire.</a:t>
            </a:r>
            <a:br>
              <a:rPr lang="fr-FR" sz="3600" b="1" dirty="0" smtClean="0"/>
            </a:br>
            <a:r>
              <a:rPr lang="fr-FR" sz="3600" b="1" dirty="0" smtClean="0"/>
              <a:t>-un micro-organisme est un être vivant invisible à l’œil nu.</a:t>
            </a:r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3357562"/>
            <a:ext cx="8229600" cy="3257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883953" y="3157711"/>
            <a:ext cx="1305067" cy="60050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Animaux</a:t>
            </a:r>
            <a:endParaRPr lang="fr-FR" b="1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6399431" y="3142254"/>
            <a:ext cx="1305067" cy="60050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Végétaux</a:t>
            </a:r>
            <a:endParaRPr lang="fr-FR" b="1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7838932" y="2996953"/>
            <a:ext cx="1305067" cy="71373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micro-organismes.</a:t>
            </a:r>
          </a:p>
        </p:txBody>
      </p:sp>
      <p:sp>
        <p:nvSpPr>
          <p:cNvPr id="53" name="Rectangle à coins arrondis 52"/>
          <p:cNvSpPr/>
          <p:nvPr/>
        </p:nvSpPr>
        <p:spPr>
          <a:xfrm>
            <a:off x="858957" y="1844824"/>
            <a:ext cx="2159758" cy="60050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Composante </a:t>
            </a:r>
            <a:r>
              <a:rPr lang="fr-FR" b="1" dirty="0"/>
              <a:t>non vivante</a:t>
            </a:r>
          </a:p>
        </p:txBody>
      </p:sp>
      <p:sp>
        <p:nvSpPr>
          <p:cNvPr id="54" name="Rectangle à coins arrondis 53"/>
          <p:cNvSpPr/>
          <p:nvPr/>
        </p:nvSpPr>
        <p:spPr>
          <a:xfrm>
            <a:off x="6211069" y="1760523"/>
            <a:ext cx="2159758" cy="6005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Composante </a:t>
            </a:r>
            <a:r>
              <a:rPr lang="fr-FR" b="1" dirty="0"/>
              <a:t>vivante</a:t>
            </a:r>
          </a:p>
        </p:txBody>
      </p:sp>
      <p:sp>
        <p:nvSpPr>
          <p:cNvPr id="55" name="Rectangle à coins arrondis 54"/>
          <p:cNvSpPr/>
          <p:nvPr/>
        </p:nvSpPr>
        <p:spPr>
          <a:xfrm>
            <a:off x="3312617" y="793884"/>
            <a:ext cx="2159758" cy="454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Milieu naturel</a:t>
            </a:r>
            <a:endParaRPr lang="fr-FR" b="1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190489" y="3234345"/>
            <a:ext cx="1305067" cy="60050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Air</a:t>
            </a:r>
            <a:endParaRPr lang="fr-FR" b="1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1657456" y="3163728"/>
            <a:ext cx="1305067" cy="600501"/>
          </a:xfrm>
          <a:prstGeom prst="roundRect">
            <a:avLst/>
          </a:prstGeom>
          <a:solidFill>
            <a:srgbClr val="7A98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Eau</a:t>
            </a:r>
            <a:endParaRPr lang="fr-FR" b="1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3087429" y="3193775"/>
            <a:ext cx="1305067" cy="6005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</a:rPr>
              <a:t>Sol</a:t>
            </a:r>
            <a:endParaRPr lang="fr-F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55" idx="2"/>
            <a:endCxn id="53" idx="0"/>
          </p:cNvCxnSpPr>
          <p:nvPr/>
        </p:nvCxnSpPr>
        <p:spPr>
          <a:xfrm flipH="1">
            <a:off x="1938836" y="1248513"/>
            <a:ext cx="2453660" cy="59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55" idx="2"/>
            <a:endCxn id="54" idx="0"/>
          </p:cNvCxnSpPr>
          <p:nvPr/>
        </p:nvCxnSpPr>
        <p:spPr>
          <a:xfrm>
            <a:off x="4392496" y="1248513"/>
            <a:ext cx="2898452" cy="51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53" idx="2"/>
            <a:endCxn id="56" idx="0"/>
          </p:cNvCxnSpPr>
          <p:nvPr/>
        </p:nvCxnSpPr>
        <p:spPr>
          <a:xfrm flipH="1">
            <a:off x="843023" y="2445325"/>
            <a:ext cx="1095813" cy="78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53" idx="2"/>
            <a:endCxn id="57" idx="0"/>
          </p:cNvCxnSpPr>
          <p:nvPr/>
        </p:nvCxnSpPr>
        <p:spPr>
          <a:xfrm>
            <a:off x="1938836" y="2445325"/>
            <a:ext cx="371154" cy="7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53" idx="2"/>
            <a:endCxn id="58" idx="0"/>
          </p:cNvCxnSpPr>
          <p:nvPr/>
        </p:nvCxnSpPr>
        <p:spPr>
          <a:xfrm>
            <a:off x="1938836" y="2445325"/>
            <a:ext cx="1801127" cy="74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4" idx="2"/>
            <a:endCxn id="51" idx="0"/>
          </p:cNvCxnSpPr>
          <p:nvPr/>
        </p:nvCxnSpPr>
        <p:spPr>
          <a:xfrm flipH="1">
            <a:off x="7051965" y="2361024"/>
            <a:ext cx="238983" cy="78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54" idx="2"/>
            <a:endCxn id="4" idx="0"/>
          </p:cNvCxnSpPr>
          <p:nvPr/>
        </p:nvCxnSpPr>
        <p:spPr>
          <a:xfrm flipH="1">
            <a:off x="5536487" y="2361024"/>
            <a:ext cx="1754461" cy="79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4" idx="2"/>
            <a:endCxn id="52" idx="0"/>
          </p:cNvCxnSpPr>
          <p:nvPr/>
        </p:nvCxnSpPr>
        <p:spPr>
          <a:xfrm>
            <a:off x="7290948" y="2361024"/>
            <a:ext cx="1200518" cy="63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à coins arrondis 72"/>
          <p:cNvSpPr/>
          <p:nvPr/>
        </p:nvSpPr>
        <p:spPr>
          <a:xfrm>
            <a:off x="1187624" y="4333506"/>
            <a:ext cx="6516874" cy="66874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2">
                    <a:lumMod val="50000"/>
                  </a:schemeClr>
                </a:solidFill>
              </a:rPr>
              <a:t>Les composants non vivants offrent un milieu de vie favorable pour les composants vivants</a:t>
            </a:r>
            <a:endParaRPr lang="fr-FR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8391926" y="171350"/>
            <a:ext cx="463131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80214" y="0"/>
            <a:ext cx="247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conclusion: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FF0000"/>
                </a:solidFill>
              </a:rPr>
              <a:t>II- </a:t>
            </a:r>
            <a:r>
              <a:rPr lang="fr-FR" b="1" u="sng" dirty="0" smtClean="0">
                <a:solidFill>
                  <a:srgbClr val="FF0000"/>
                </a:solidFill>
              </a:rPr>
              <a:t>L’unité de structure de tous les êtres vivants: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Pour réaliser une vue microscopique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on a besoin d’un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microscope (instrument d’optique qui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permet les grossissements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et l’observation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des objets très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minces)(doc 1)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sz="3600" b="1" dirty="0" smtClean="0">
                <a:solidFill>
                  <a:srgbClr val="00B050"/>
                </a:solidFill>
              </a:rPr>
              <a:t>1) </a:t>
            </a:r>
            <a:r>
              <a:rPr lang="fr-FR" sz="4900" b="1" u="sng" dirty="0">
                <a:solidFill>
                  <a:srgbClr val="00B050"/>
                </a:solidFill>
              </a:rPr>
              <a:t>observation microscopique d’épiderme d’oignon</a:t>
            </a:r>
            <a:r>
              <a:rPr lang="fr-FR" sz="3200" b="1" u="sng" dirty="0">
                <a:solidFill>
                  <a:srgbClr val="00B050"/>
                </a:solidFill>
              </a:rPr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fr-F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a-Manipulation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On coupe le bulbe en deux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On prélève avec une pince fine la mince pellicule de l’intérieur d’une écaille.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On dépose la pellicule entre la lame et la lamelle avec une goutte d’eau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On observe la préparation au microscope.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0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ellule végét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pPr lvl="0"/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b-Observation 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microscopique d’une cellule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végétale </a:t>
            </a:r>
            <a: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(doc 3)</a:t>
            </a:r>
            <a:br>
              <a:rPr lang="fr-F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L’observation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microscopique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montre des unités de formes hexagonale, contiennent: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 noyau, un cytoplasme, un membrane plasmique et un paroi cellulosique. </a:t>
            </a:r>
          </a:p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Ce sont </a:t>
            </a:r>
            <a:r>
              <a:rPr lang="fr-FR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des cellules végétales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fr-FR" b="1" dirty="0" smtClean="0">
                <a:solidFill>
                  <a:srgbClr val="00B050"/>
                </a:solidFill>
              </a:rPr>
              <a:t>2-Observer </a:t>
            </a:r>
            <a:r>
              <a:rPr lang="fr-FR" b="1" dirty="0">
                <a:solidFill>
                  <a:srgbClr val="00B050"/>
                </a:solidFill>
              </a:rPr>
              <a:t>au microscope une cellule animale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a-Manipulation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A l’aide d’un coton-tige, frottez légèrement l’intérieur de la joue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Déposez ce prélèvement sur une lame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Ajoutez une goutte de colorant, le bleu de méthylène </a:t>
            </a:r>
          </a:p>
          <a:p>
            <a:pPr lvl="0"/>
            <a:r>
              <a:rPr lang="fr-FR" b="1" dirty="0">
                <a:latin typeface="Times New Roman" pitchFamily="18" charset="0"/>
                <a:cs typeface="Times New Roman" pitchFamily="18" charset="0"/>
              </a:rPr>
              <a:t>Recouvrez avec une lamelle et observez au microscope.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ellule anim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b-Observation </a:t>
            </a:r>
            <a:r>
              <a:rPr lang="fr-F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microscopique d’une cellule 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buccale</a:t>
            </a:r>
            <a:r>
              <a:rPr lang="fr-F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(doc 4)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L’observation microscopique montre des unités de forme sphérique  contiennent</a:t>
            </a:r>
            <a:r>
              <a:rPr lang="fr-FR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un noyau, un cytoplasme et un membrane plasmique.</a:t>
            </a:r>
          </a:p>
          <a:p>
            <a:pPr marL="0" indent="0">
              <a:buNone/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ce sont </a:t>
            </a:r>
            <a:r>
              <a:rPr lang="fr-FR" b="1" dirty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des cellules animales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8060432" cy="1470025"/>
          </a:xfrm>
        </p:spPr>
        <p:txBody>
          <a:bodyPr/>
          <a:lstStyle/>
          <a:p>
            <a:r>
              <a:rPr lang="fr-FR" b="1" u="sng" dirty="0" smtClean="0">
                <a:solidFill>
                  <a:srgbClr val="C00000"/>
                </a:solidFill>
              </a:rPr>
              <a:t>Programme de la </a:t>
            </a:r>
            <a:r>
              <a:rPr lang="fr-FR" b="1" u="sng" dirty="0">
                <a:solidFill>
                  <a:srgbClr val="C00000"/>
                </a:solidFill>
              </a:rPr>
              <a:t>Première unité:</a:t>
            </a:r>
            <a:r>
              <a:rPr lang="fr-FR" b="1" dirty="0">
                <a:solidFill>
                  <a:srgbClr val="C00000"/>
                </a:solidFill>
                <a:latin typeface="Monotype Corsiva" panose="03010101010201010101" pitchFamily="66" charset="0"/>
                <a:cs typeface="Angsana New" pitchFamily="18" charset="-34"/>
              </a:rPr>
              <a:t/>
            </a:r>
            <a:br>
              <a:rPr lang="fr-FR" b="1" dirty="0">
                <a:solidFill>
                  <a:srgbClr val="C00000"/>
                </a:solidFill>
                <a:latin typeface="Monotype Corsiva" panose="03010101010201010101" pitchFamily="66" charset="0"/>
                <a:cs typeface="Angsana New" pitchFamily="18" charset="-34"/>
              </a:rPr>
            </a:br>
            <a:r>
              <a:rPr lang="fr-FR" b="1" u="sng" dirty="0" smtClean="0">
                <a:solidFill>
                  <a:srgbClr val="C00000"/>
                </a:solidFill>
              </a:rPr>
              <a:t> </a:t>
            </a:r>
            <a:endParaRPr lang="fr-FR" b="1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196752"/>
            <a:ext cx="8784976" cy="5544616"/>
          </a:xfrm>
        </p:spPr>
        <p:txBody>
          <a:bodyPr>
            <a:noAutofit/>
          </a:bodyPr>
          <a:lstStyle/>
          <a:p>
            <a:pPr algn="l"/>
            <a:r>
              <a:rPr lang="fr-FR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Chapitre 1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Découvrir un milieu naturel</a:t>
            </a:r>
          </a:p>
          <a:p>
            <a:pPr algn="l"/>
            <a:r>
              <a:rPr lang="fr-FR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Chapitre 2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 respiration dans différents milieux</a:t>
            </a:r>
          </a:p>
          <a:p>
            <a:pPr algn="l"/>
            <a:r>
              <a:rPr lang="fr-FR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Chapitre 3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 ’alimentation chez les êtres vivants</a:t>
            </a:r>
          </a:p>
          <a:p>
            <a:pPr algn="l"/>
            <a:r>
              <a:rPr lang="fr-FR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Chapitre 4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 relations trophiques au sein d ’un milieu naturel</a:t>
            </a:r>
          </a:p>
          <a:p>
            <a:pPr algn="l"/>
            <a:r>
              <a:rPr lang="fr-FR" sz="3600" b="1" u="sng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Chapitre 5:</a:t>
            </a:r>
            <a:r>
              <a:rPr lang="fr-FR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Classification des êtres vivants et les équilibres naturels</a:t>
            </a:r>
            <a:endParaRPr lang="fr-FR" sz="3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u="sng" dirty="0">
                <a:solidFill>
                  <a:srgbClr val="00B050"/>
                </a:solidFill>
              </a:rPr>
              <a:t>3)- observation microscopique d’un micro-organisme:</a:t>
            </a:r>
            <a:br>
              <a:rPr lang="fr-FR" b="1" u="sng" dirty="0">
                <a:solidFill>
                  <a:srgbClr val="00B050"/>
                </a:solidFill>
              </a:rPr>
            </a:b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fr-F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a-Manipulation</a:t>
            </a:r>
          </a:p>
          <a:p>
            <a:pPr>
              <a:buNone/>
            </a:pP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dans un tube à essai, on met un peu d’eau prélevée d’un lac(ou d’un cours d’eau), une semaine après, un voile(une couche) se développe à la surface de l’eau.</a:t>
            </a:r>
          </a:p>
          <a:p>
            <a:pPr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-On place entre la lame et la lamelle un peu de voile, puis on observe sous le microscope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optique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paraméc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21744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b-Observation microscopique</a:t>
            </a:r>
            <a:endParaRPr lang="fr-FR" sz="3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-l’observation microscopique montre la présence d’un être vivant formé d’une seule cellule avec des cils sur toute la membrane, cette cellule contient: un noyau, un cytoplasme et un membrane plasmique.</a:t>
            </a:r>
          </a:p>
          <a:p>
            <a:pPr>
              <a:buNone/>
            </a:pPr>
            <a:r>
              <a:rPr lang="fr-FR" sz="3500" b="1" dirty="0" smtClean="0">
                <a:latin typeface="Times New Roman" pitchFamily="18" charset="0"/>
                <a:cs typeface="Times New Roman" pitchFamily="18" charset="0"/>
              </a:rPr>
              <a:t> - Cet micro-organisme s’appelle la paramécie</a:t>
            </a:r>
            <a:r>
              <a:rPr lang="fr-FR" sz="39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39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b="1" u="sng" dirty="0" smtClean="0">
                <a:solidFill>
                  <a:srgbClr val="FF0000"/>
                </a:solidFill>
              </a:rPr>
              <a:t>Conclusion:</a:t>
            </a:r>
            <a:endParaRPr lang="fr-FR" sz="4800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86454"/>
          </a:xfrm>
        </p:spPr>
        <p:txBody>
          <a:bodyPr>
            <a:no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L’homme, les animaux et les végétaux et malgré leurs diversité, sont constitués de cellules.</a:t>
            </a:r>
          </a:p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La cellule est l’unité structurelle et fonctionnelle de tout être vivant, elle se compose de </a:t>
            </a:r>
            <a:r>
              <a:rPr lang="fr-FR" sz="2800" b="1" dirty="0" smtClean="0"/>
              <a:t>:</a:t>
            </a:r>
            <a:r>
              <a:rPr lang="fr-FR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b="1" dirty="0" smtClean="0">
                <a:solidFill>
                  <a:srgbClr val="FF3399"/>
                </a:solidFill>
              </a:rPr>
              <a:t>noyau, cytoplasme et membrane plasmique.</a:t>
            </a:r>
            <a:endParaRPr lang="fr-FR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2800" b="1" dirty="0" smtClean="0"/>
              <a:t>Certains êtres vivants sont </a:t>
            </a:r>
            <a:r>
              <a:rPr lang="fr-FR" sz="2800" b="1" dirty="0" smtClean="0">
                <a:solidFill>
                  <a:srgbClr val="FF3399"/>
                </a:solidFill>
              </a:rPr>
              <a:t>unicellulaires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c.-à-d. formés d’une seule cellule comme la paramécie, alors que la majorité des êtres vivants(animaux et végétaux) sont pluricellulaires c.-à-d. formés d’innombrables cellules.</a:t>
            </a:r>
          </a:p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L’ensemble de cellules qui ont la même forme et le même rôle s’appelle </a:t>
            </a:r>
            <a:r>
              <a:rPr lang="fr-FR" sz="2800" b="1" dirty="0" smtClean="0">
                <a:solidFill>
                  <a:srgbClr val="FF3399"/>
                </a:solidFill>
              </a:rPr>
              <a:t>tissu.</a:t>
            </a:r>
          </a:p>
          <a:p>
            <a:pPr>
              <a:buNone/>
            </a:pPr>
            <a:r>
              <a:rPr lang="fr-FR" sz="3000" b="1" dirty="0" smtClean="0">
                <a:solidFill>
                  <a:srgbClr val="FF3399"/>
                </a:solidFill>
              </a:rPr>
              <a:t> </a:t>
            </a:r>
            <a:endParaRPr lang="fr-FR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1458909"/>
            <a:ext cx="7888960" cy="333824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6000" b="1" u="sng" dirty="0" smtClean="0">
                <a:solidFill>
                  <a:srgbClr val="FF0000"/>
                </a:solidFill>
              </a:rPr>
              <a:t> </a:t>
            </a:r>
            <a:r>
              <a:rPr lang="fr-FR" sz="6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6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écouvrir un milieu </a:t>
            </a:r>
            <a:r>
              <a:rPr lang="fr-FR" sz="6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naturel</a:t>
            </a:r>
            <a:br>
              <a:rPr lang="fr-FR" sz="6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MA" sz="6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استكشاف وسط طبيعي </a:t>
            </a:r>
            <a:endParaRPr lang="fr-FR" sz="60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lieu naturel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0"/>
            <a:ext cx="7920880" cy="5445224"/>
          </a:xfrm>
        </p:spPr>
      </p:pic>
      <p:sp>
        <p:nvSpPr>
          <p:cNvPr id="2" name="ZoneTexte 1"/>
          <p:cNvSpPr txBox="1"/>
          <p:nvPr/>
        </p:nvSpPr>
        <p:spPr>
          <a:xfrm>
            <a:off x="2483768" y="587727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Montagne:</a:t>
            </a:r>
            <a:r>
              <a:rPr lang="ar-MA" sz="2800" b="1" dirty="0" smtClean="0"/>
              <a:t>جبل </a:t>
            </a:r>
            <a:endParaRPr lang="fr-F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6496" cy="567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987824" y="580520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Foret</a:t>
            </a:r>
            <a:r>
              <a:rPr lang="ar-MA" sz="3200" b="1" dirty="0" smtClean="0"/>
              <a:t> غابة :</a:t>
            </a: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Ã©sultat de recherche d'images pour &quot;milieu naturel desertiq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9994"/>
            <a:ext cx="468052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deser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3" y="188640"/>
            <a:ext cx="412171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051720" y="5373216"/>
            <a:ext cx="3550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Désert</a:t>
            </a:r>
            <a:r>
              <a:rPr lang="ar-MA" sz="4000" b="1" dirty="0" smtClean="0"/>
              <a:t> صحراء: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RÃ©sultat de recherche d'images pour &quot;milieu naturel aquatiqu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24936" cy="50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835696" y="5345527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milieu naturel </a:t>
            </a:r>
            <a:r>
              <a:rPr lang="fr-FR" sz="3200" b="1" dirty="0" smtClean="0"/>
              <a:t>aquatique</a:t>
            </a:r>
            <a:endParaRPr lang="ar-MA" sz="3200" b="1" dirty="0" smtClean="0"/>
          </a:p>
          <a:p>
            <a:pPr algn="ctr"/>
            <a:r>
              <a:rPr lang="ar-MA" sz="3200" b="1" dirty="0" smtClean="0"/>
              <a:t>وسط طبيعي بحري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49843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100" name="Picture 4" descr="RÃ©sultat de recherche d'images pour &quot;le la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40960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203848" y="580526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Lac</a:t>
            </a:r>
            <a:r>
              <a:rPr lang="ar-MA" sz="3600" b="1" dirty="0" smtClean="0"/>
              <a:t>بحيرة: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199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781</Words>
  <Application>Microsoft Office PowerPoint</Application>
  <PresentationFormat>Affichage à l'écran (4:3)</PresentationFormat>
  <Paragraphs>98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Définition  des sciences de la vie</vt:lpstr>
      <vt:lpstr>Présentation PowerPoint</vt:lpstr>
      <vt:lpstr>Programme de la Première unité:  </vt:lpstr>
      <vt:lpstr> Découvrir un milieu naturel استكشاف وسط طبيعي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Intruduction :</vt:lpstr>
      <vt:lpstr>Questions:</vt:lpstr>
      <vt:lpstr>I-Découvrir des milieux naturels:</vt:lpstr>
      <vt:lpstr>Présentation PowerPoint</vt:lpstr>
      <vt:lpstr>3)-Les composantes d’un milieu naturel: (doc 2)</vt:lpstr>
      <vt:lpstr>4)-Le sol est un milieu naturel: </vt:lpstr>
      <vt:lpstr>Présentation PowerPoint</vt:lpstr>
      <vt:lpstr>Présentation PowerPoint</vt:lpstr>
      <vt:lpstr>Présentation PowerPoint</vt:lpstr>
      <vt:lpstr>Présentation PowerPoint</vt:lpstr>
      <vt:lpstr>Remarques: - un être vivant est un être qui peut respirer, se nourrir et se reproduire. -un micro-organisme est un être vivant invisible à l’œil nu. </vt:lpstr>
      <vt:lpstr>Présentation PowerPoint</vt:lpstr>
      <vt:lpstr>II- L’unité de structure de tous les êtres vivants:</vt:lpstr>
      <vt:lpstr>1) observation microscopique d’épiderme d’oignon: </vt:lpstr>
      <vt:lpstr>Présentation PowerPoint</vt:lpstr>
      <vt:lpstr>b-Observation microscopique d’une cellule végétale (doc 3) </vt:lpstr>
      <vt:lpstr>2-Observer au microscope une cellule animale </vt:lpstr>
      <vt:lpstr>Présentation PowerPoint</vt:lpstr>
      <vt:lpstr>b-Observation microscopique d’une cellule buccale (doc 4) </vt:lpstr>
      <vt:lpstr>3)- observation microscopique d’un micro-organisme: </vt:lpstr>
      <vt:lpstr>Présentation PowerPoint</vt:lpstr>
      <vt:lpstr>Présentation PowerPoint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découverte d’un milieu naturel</dc:title>
  <dc:creator>ok</dc:creator>
  <cp:lastModifiedBy>hp</cp:lastModifiedBy>
  <cp:revision>112</cp:revision>
  <dcterms:created xsi:type="dcterms:W3CDTF">2018-07-14T11:48:03Z</dcterms:created>
  <dcterms:modified xsi:type="dcterms:W3CDTF">2018-09-28T22:22:34Z</dcterms:modified>
</cp:coreProperties>
</file>