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2" r:id="rId9"/>
    <p:sldId id="269" r:id="rId10"/>
    <p:sldId id="261" r:id="rId11"/>
    <p:sldId id="268" r:id="rId12"/>
    <p:sldId id="266" r:id="rId13"/>
    <p:sldId id="267" r:id="rId14"/>
    <p:sldId id="27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ADB7-A931-4788-B7A2-28AABF0396F6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D1F00-6254-44DE-B32B-72110482F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8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D1F00-6254-44DE-B32B-72110482F5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6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1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3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2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8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9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D5EDE7-E97A-4FF1-BD14-03F4C71E8EC1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A62857-6392-4982-A062-BEFD0709153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2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6298" y="194552"/>
            <a:ext cx="11545906" cy="1692614"/>
          </a:xfrm>
          <a:prstGeom prst="cloud">
            <a:avLst/>
          </a:prstGeo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fr-FR" sz="32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Chapitre  4 : les relations trophiques dans un milieu </a:t>
            </a:r>
            <a:r>
              <a:rPr lang="fr-FR" sz="3200" b="1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naturel</a:t>
            </a:r>
            <a:endParaRPr lang="fr-FR" sz="32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40" y="2101794"/>
            <a:ext cx="5384672" cy="4009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8" y="2159540"/>
            <a:ext cx="5184181" cy="406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9411641" y="409180"/>
            <a:ext cx="2472271" cy="365125"/>
          </a:xfrm>
          <a:solidFill>
            <a:schemeClr val="bg1"/>
          </a:solidFill>
        </p:spPr>
        <p:txBody>
          <a:bodyPr/>
          <a:lstStyle/>
          <a:p>
            <a:r>
              <a:rPr lang="fr-FR" sz="2800" b="1" u="sng" dirty="0" smtClean="0">
                <a:solidFill>
                  <a:schemeClr val="tx1"/>
                </a:solidFill>
              </a:rPr>
              <a:t>Le </a:t>
            </a:r>
            <a:fld id="{807ED37D-66D0-4270-BA12-4D527F7B539C}" type="datetime1">
              <a:rPr lang="fr-FR" sz="2800" b="1" u="sng" smtClean="0">
                <a:solidFill>
                  <a:schemeClr val="tx1"/>
                </a:solidFill>
              </a:rPr>
              <a:t>13/12/2018</a:t>
            </a:fld>
            <a:endParaRPr lang="fr-FR" sz="2800" b="1" u="sng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669983" y="6383280"/>
            <a:ext cx="451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Prof. Mohammed FERRAH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15" y="4828740"/>
            <a:ext cx="4145307" cy="14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8910"/>
            <a:ext cx="12192000" cy="1056424"/>
          </a:xfrm>
          <a:solidFill>
            <a:srgbClr val="002060"/>
          </a:solidFill>
        </p:spPr>
        <p:txBody>
          <a:bodyPr anchor="ctr">
            <a:normAutofit fontScale="90000"/>
          </a:bodyPr>
          <a:lstStyle/>
          <a:p>
            <a:pPr algn="ctr" rtl="1"/>
            <a:r>
              <a:rPr lang="fr-FR" sz="4000" b="1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Activité 2 : flux de la matière et flux d’énergie</a:t>
            </a:r>
            <a:r>
              <a:rPr lang="ar-MA" sz="4000" b="1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ar-MA" sz="4000" b="1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ar-MA" sz="4000" b="1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نشاط2</a:t>
            </a:r>
            <a:r>
              <a:rPr lang="fr-FR" sz="4000" b="1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ar-MA" sz="4000" b="1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تدفق المادة وتدفق الطاقة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6771" y="923747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52095" algn="just">
              <a:lnSpc>
                <a:spcPct val="150000"/>
              </a:lnSpc>
              <a:spcBef>
                <a:spcPts val="300"/>
              </a:spcBef>
              <a:spcAft>
                <a:spcPts val="750"/>
              </a:spcAft>
            </a:pPr>
            <a:r>
              <a:rPr lang="fr-FR" sz="2400" u="sng" dirty="0">
                <a:solidFill>
                  <a:srgbClr val="00B05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1- </a:t>
            </a:r>
            <a:r>
              <a:rPr lang="fr-FR" sz="2400" u="sng" dirty="0" smtClean="0">
                <a:solidFill>
                  <a:srgbClr val="00B05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pyramide trophique</a:t>
            </a:r>
            <a:r>
              <a:rPr lang="ar-MA" sz="3200" b="1" u="sng" dirty="0" smtClean="0">
                <a:solidFill>
                  <a:srgbClr val="00B05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الهرم الغذائي </a:t>
            </a:r>
            <a:r>
              <a:rPr lang="ar-MA" sz="2400" u="sng" dirty="0" smtClean="0">
                <a:solidFill>
                  <a:srgbClr val="00B05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u="sng" dirty="0">
              <a:solidFill>
                <a:srgbClr val="00B05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69" y="2500330"/>
            <a:ext cx="11696260" cy="2237868"/>
          </a:xfrm>
        </p:spPr>
      </p:pic>
      <p:sp>
        <p:nvSpPr>
          <p:cNvPr id="7" name="Titre 3"/>
          <p:cNvSpPr txBox="1">
            <a:spLocks/>
          </p:cNvSpPr>
          <p:nvPr/>
        </p:nvSpPr>
        <p:spPr>
          <a:xfrm>
            <a:off x="186771" y="2041743"/>
            <a:ext cx="10789920" cy="4585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Doc 3a et 3b : Compléter le tableau avec des flèches </a:t>
            </a:r>
            <a:endParaRPr lang="fr-FR" sz="28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9864" y="2636770"/>
            <a:ext cx="3949430" cy="196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9" y="1778374"/>
            <a:ext cx="9436235" cy="4902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80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72272" y="197933"/>
            <a:ext cx="1085617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252095" algn="just">
              <a:lnSpc>
                <a:spcPct val="100000"/>
              </a:lnSpc>
              <a:spcBef>
                <a:spcPts val="300"/>
              </a:spcBef>
              <a:spcAft>
                <a:spcPts val="750"/>
              </a:spcAft>
            </a:pPr>
            <a:r>
              <a:rPr lang="fr-FR" sz="3600" b="1" u="sng" dirty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u="sng" dirty="0" smtClean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2-transfert de la matière et flux d’énergie dans </a:t>
            </a:r>
            <a:r>
              <a:rPr lang="ar-MA" sz="3600" b="1" dirty="0" smtClean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sz="3600" b="1" u="sng" dirty="0" smtClean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ar-MA" sz="3600" b="1" u="sng" dirty="0" smtClean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u="sng" dirty="0" smtClean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écosystème</a:t>
            </a:r>
            <a:r>
              <a:rPr lang="ar-MA" sz="3600" b="1" u="sng" dirty="0" smtClean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تدفق المادة والطاقة عبر المستويات الغذائية  </a:t>
            </a:r>
            <a:endParaRPr lang="fr-FR" sz="3600" b="1" u="sng" dirty="0">
              <a:solidFill>
                <a:srgbClr val="00B05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1592815"/>
            <a:ext cx="11362009" cy="52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99741" y="137917"/>
            <a:ext cx="11887199" cy="13517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0000"/>
                </a:solidFill>
                <a:latin typeface="+mn-lt"/>
                <a:cs typeface="Aharoni" panose="02010803020104030203" pitchFamily="2" charset="-79"/>
              </a:rPr>
              <a:t>Doc4:</a:t>
            </a:r>
          </a:p>
          <a:p>
            <a:r>
              <a:rPr lang="fr-FR" sz="3200" b="1" dirty="0" smtClean="0">
                <a:solidFill>
                  <a:srgbClr val="FF0000"/>
                </a:solidFill>
                <a:latin typeface="+mn-lt"/>
                <a:cs typeface="Aharoni" panose="02010803020104030203" pitchFamily="2" charset="-79"/>
              </a:rPr>
              <a:t>a) Comparer les valeurs de la biomasse et des nombres et des énergies. Que peut-on conclure? </a:t>
            </a:r>
            <a:endParaRPr lang="fr-FR" sz="3200" b="1" dirty="0">
              <a:solidFill>
                <a:srgbClr val="FF0000"/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9741" y="1368680"/>
            <a:ext cx="118872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Le nombre d’individus, la biomasse et de l’énergie diminuent progressivement en partant du producteur (le maïs) ver le consommateur II (l’Homme)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99741" y="2340617"/>
            <a:ext cx="118872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B050"/>
                </a:solidFill>
              </a:rPr>
              <a:t>Conclusion </a:t>
            </a:r>
            <a:endParaRPr lang="fr-FR" sz="2800" b="1" dirty="0">
              <a:solidFill>
                <a:srgbClr val="00B050"/>
              </a:solidFill>
            </a:endParaRPr>
          </a:p>
          <a:p>
            <a:r>
              <a:rPr lang="fr-FR" sz="2800" b="1" dirty="0" smtClean="0"/>
              <a:t>Au cours du transfert de la matière organique au sein d’une chaine alimentaire, seule une partie de cette matière est </a:t>
            </a:r>
            <a:r>
              <a:rPr lang="fr-FR" sz="2800" b="1" dirty="0" smtClean="0">
                <a:solidFill>
                  <a:srgbClr val="00B050"/>
                </a:solidFill>
              </a:rPr>
              <a:t>assimilée</a:t>
            </a:r>
            <a:r>
              <a:rPr lang="fr-FR" sz="2800" b="1" dirty="0" smtClean="0"/>
              <a:t>, l’autre partie est </a:t>
            </a:r>
            <a:r>
              <a:rPr lang="fr-FR" sz="2800" b="1" dirty="0" smtClean="0">
                <a:solidFill>
                  <a:srgbClr val="00B050"/>
                </a:solidFill>
              </a:rPr>
              <a:t>perdue</a:t>
            </a:r>
            <a:r>
              <a:rPr lang="fr-FR" sz="2800" b="1" dirty="0" smtClean="0"/>
              <a:t>.</a:t>
            </a:r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199741" y="3839251"/>
            <a:ext cx="11450753" cy="933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0000"/>
                </a:solidFill>
                <a:latin typeface="+mn-lt"/>
                <a:cs typeface="Aharoni" panose="02010803020104030203" pitchFamily="2" charset="-79"/>
              </a:rPr>
              <a:t>b) Montrer que le transfert de la matière organique est accompagnée d’un flux d’</a:t>
            </a:r>
            <a:r>
              <a:rPr lang="fr-FR" sz="3200" b="1" dirty="0">
                <a:solidFill>
                  <a:srgbClr val="FF0000"/>
                </a:solidFill>
                <a:latin typeface="+mn-lt"/>
                <a:cs typeface="Aharoni" panose="02010803020104030203" pitchFamily="2" charset="-79"/>
              </a:rPr>
              <a:t>é</a:t>
            </a:r>
            <a:r>
              <a:rPr lang="fr-FR" sz="3200" b="1" dirty="0" smtClean="0">
                <a:solidFill>
                  <a:srgbClr val="FF0000"/>
                </a:solidFill>
                <a:latin typeface="+mn-lt"/>
                <a:cs typeface="Aharoni" panose="02010803020104030203" pitchFamily="2" charset="-79"/>
              </a:rPr>
              <a:t>nergie</a:t>
            </a:r>
            <a:endParaRPr lang="fr-FR" sz="3200" b="1" dirty="0">
              <a:solidFill>
                <a:srgbClr val="FF0000"/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99741" y="4772455"/>
            <a:ext cx="1188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/>
              <a:t>Puisque la matière organique est riche en énergie, le transfert de cette matière d’un maillon à un autre de la chaine alimentaire sera accompagnée par un </a:t>
            </a:r>
            <a:r>
              <a:rPr lang="fr-FR" sz="2800" b="1" dirty="0" smtClean="0">
                <a:solidFill>
                  <a:srgbClr val="00B050"/>
                </a:solidFill>
              </a:rPr>
              <a:t>transfert d’énergie</a:t>
            </a:r>
            <a:r>
              <a:rPr lang="fr-FR" sz="2800" b="1" dirty="0" smtClean="0"/>
              <a:t>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2103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344" y="1381306"/>
            <a:ext cx="11062294" cy="122568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fr-FR" sz="2800" b="1" dirty="0" smtClean="0">
                <a:solidFill>
                  <a:schemeClr val="tx1"/>
                </a:solidFill>
              </a:rPr>
              <a:t>Les pertes de la matière organique au cours de son transfert à travers les maillons  d’une chaine alimentaire </a:t>
            </a:r>
            <a:r>
              <a:rPr lang="fr-FR" sz="2800" b="1" dirty="0" smtClean="0">
                <a:solidFill>
                  <a:srgbClr val="00B050"/>
                </a:solidFill>
              </a:rPr>
              <a:t>(matière organique non consommée par exemple)  </a:t>
            </a:r>
            <a:r>
              <a:rPr lang="fr-FR" sz="2800" b="1" dirty="0" smtClean="0">
                <a:solidFill>
                  <a:schemeClr val="tx1"/>
                </a:solidFill>
              </a:rPr>
              <a:t>sont à l’origine de la diminution d’énergie observée.</a:t>
            </a: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416344" y="448102"/>
            <a:ext cx="11420272" cy="933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0000"/>
                </a:solidFill>
                <a:latin typeface="+mn-lt"/>
                <a:cs typeface="Aharoni" panose="02010803020104030203" pitchFamily="2" charset="-79"/>
              </a:rPr>
              <a:t>c) Expliquer la diminution d’énergie observée quand on passe d’un niveau trophique à l’autre </a:t>
            </a:r>
            <a:endParaRPr lang="fr-FR" sz="3200" b="1" dirty="0">
              <a:solidFill>
                <a:srgbClr val="FF0000"/>
              </a:solidFill>
              <a:latin typeface="+mn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78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77" y="505955"/>
            <a:ext cx="8476857" cy="44644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ZoneTexte 4"/>
          <p:cNvSpPr txBox="1"/>
          <p:nvPr/>
        </p:nvSpPr>
        <p:spPr>
          <a:xfrm>
            <a:off x="1756166" y="5216983"/>
            <a:ext cx="8642878" cy="671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de la matière organique</a:t>
            </a:r>
            <a:endParaRPr lang="fr-FR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1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6187" y="2141699"/>
            <a:ext cx="10945561" cy="1778367"/>
          </a:xfrm>
        </p:spPr>
        <p:txBody>
          <a:bodyPr>
            <a:normAutofit/>
          </a:bodyPr>
          <a:lstStyle/>
          <a:p>
            <a:pPr algn="just"/>
            <a:r>
              <a:rPr lang="fr-FR" sz="2600" b="1" dirty="0" smtClean="0">
                <a:solidFill>
                  <a:schemeClr val="tx1"/>
                </a:solidFill>
              </a:rPr>
              <a:t>Il existe un transfert de matière organique et d’énergie à travers les maillons d’une chaîne alimentaire, seule une partie de la matière vivante élaborée par les producteurs est assimilée par les consommateurs: </a:t>
            </a:r>
            <a:r>
              <a:rPr lang="fr-FR" sz="2600" b="1" dirty="0" smtClean="0">
                <a:solidFill>
                  <a:srgbClr val="00B050"/>
                </a:solidFill>
              </a:rPr>
              <a:t>il y a donc perte de matière organique accompagnée d’une perte d’énergie.</a:t>
            </a:r>
            <a:endParaRPr lang="fr-FR" sz="2600" b="1" dirty="0">
              <a:solidFill>
                <a:srgbClr val="00B05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75098" y="1709447"/>
            <a:ext cx="11867744" cy="22634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184840" y="1319415"/>
            <a:ext cx="1848257" cy="769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1" y="214618"/>
            <a:ext cx="10909558" cy="3799014"/>
          </a:xfrm>
        </p:spPr>
      </p:pic>
      <p:sp>
        <p:nvSpPr>
          <p:cNvPr id="5" name="ZoneTexte 4"/>
          <p:cNvSpPr txBox="1"/>
          <p:nvPr/>
        </p:nvSpPr>
        <p:spPr>
          <a:xfrm>
            <a:off x="6189463" y="4329078"/>
            <a:ext cx="544798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MA" sz="3200" b="1" dirty="0" smtClean="0"/>
              <a:t>سلسة غذائية </a:t>
            </a:r>
            <a:r>
              <a:rPr lang="fr-FR" sz="3200" b="1" dirty="0" smtClean="0"/>
              <a:t>Chaine alimentaire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56034" y="3132306"/>
            <a:ext cx="20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MA" sz="2800" b="1" dirty="0" smtClean="0"/>
              <a:t>عشب</a:t>
            </a:r>
            <a:r>
              <a:rPr lang="fr-FR" sz="2800" b="1" dirty="0" smtClean="0"/>
              <a:t>Herbe 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44271" y="3132306"/>
            <a:ext cx="229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MA" sz="2800" b="1" dirty="0" smtClean="0"/>
              <a:t>أرنب</a:t>
            </a:r>
            <a:r>
              <a:rPr lang="fr-FR" sz="2800" b="1" dirty="0" smtClean="0"/>
              <a:t> Le lapin 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865296" y="3132306"/>
            <a:ext cx="229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MA" sz="2800" b="1" dirty="0" smtClean="0"/>
              <a:t>ثعلب</a:t>
            </a:r>
            <a:r>
              <a:rPr lang="fr-FR" sz="2800" b="1" dirty="0" smtClean="0"/>
              <a:t> Renard </a:t>
            </a:r>
            <a:endParaRPr lang="fr-FR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126479" y="5408578"/>
            <a:ext cx="5447985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ar-MA" sz="3200" b="1" dirty="0"/>
              <a:t>شبكة غذائية </a:t>
            </a:r>
            <a:r>
              <a:rPr lang="fr-FR" sz="3200" b="1" dirty="0"/>
              <a:t>Réseau trophique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939" y="4945284"/>
            <a:ext cx="5447985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 rtl="1"/>
            <a:r>
              <a:rPr lang="fr-FR" sz="2800" b="1" dirty="0" smtClean="0"/>
              <a:t>Ensemble de chaines alimentaires</a:t>
            </a:r>
          </a:p>
          <a:p>
            <a:pPr algn="r" rtl="1"/>
            <a:r>
              <a:rPr lang="ar-MA" sz="2800" b="1" dirty="0" smtClean="0"/>
              <a:t>مجموعة من السلاسة الغذائية</a:t>
            </a:r>
            <a:endParaRPr lang="fr-FR" sz="2800" b="1" dirty="0"/>
          </a:p>
        </p:txBody>
      </p:sp>
      <p:sp>
        <p:nvSpPr>
          <p:cNvPr id="11" name="Flèche droite 10"/>
          <p:cNvSpPr/>
          <p:nvPr/>
        </p:nvSpPr>
        <p:spPr>
          <a:xfrm rot="12599899">
            <a:off x="5555097" y="5363835"/>
            <a:ext cx="508510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8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473" y="394977"/>
            <a:ext cx="10058400" cy="1450757"/>
          </a:xfrm>
        </p:spPr>
        <p:txBody>
          <a:bodyPr/>
          <a:lstStyle/>
          <a:p>
            <a:r>
              <a:rPr lang="fr-FR" sz="5400" b="1" u="sng" dirty="0">
                <a:solidFill>
                  <a:srgbClr val="FF0000"/>
                </a:solidFill>
              </a:rPr>
              <a:t>Introduction </a:t>
            </a:r>
            <a:r>
              <a:rPr lang="fr-FR" sz="5400" u="sng" dirty="0">
                <a:solidFill>
                  <a:srgbClr val="FF0000"/>
                </a:solidFill>
              </a:rPr>
              <a:t/>
            </a:r>
            <a:br>
              <a:rPr lang="fr-FR" sz="5400" u="sng" dirty="0">
                <a:solidFill>
                  <a:srgbClr val="FF0000"/>
                </a:solidFill>
              </a:rPr>
            </a:b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7473" y="1845734"/>
            <a:ext cx="11537004" cy="402336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Dans </a:t>
            </a:r>
            <a:r>
              <a:rPr lang="fr-FR" sz="2800" b="1" dirty="0">
                <a:solidFill>
                  <a:schemeClr val="tx1"/>
                </a:solidFill>
              </a:rPr>
              <a:t>un milieu naturel les liens qui unissent les espèces, qu’elles soient animales ou végétales, sont d’ordre alimentaire.</a:t>
            </a:r>
          </a:p>
          <a:p>
            <a:r>
              <a:rPr lang="fr-FR" sz="2800" b="1" dirty="0">
                <a:solidFill>
                  <a:srgbClr val="FF0000"/>
                </a:solidFill>
              </a:rPr>
              <a:t>- Comment s’organisent ces relations alimentaires ?</a:t>
            </a:r>
          </a:p>
          <a:p>
            <a:r>
              <a:rPr lang="fr-FR" sz="2800" b="1" dirty="0">
                <a:solidFill>
                  <a:srgbClr val="FF0000"/>
                </a:solidFill>
              </a:rPr>
              <a:t>- Comment schématiser </a:t>
            </a:r>
            <a:r>
              <a:rPr lang="fr-FR" sz="2800" b="1" dirty="0" smtClean="0">
                <a:solidFill>
                  <a:srgbClr val="FF0000"/>
                </a:solidFill>
              </a:rPr>
              <a:t>une </a:t>
            </a:r>
            <a:r>
              <a:rPr lang="fr-FR" sz="2800" b="1" dirty="0">
                <a:solidFill>
                  <a:srgbClr val="FF0000"/>
                </a:solidFill>
              </a:rPr>
              <a:t>chaine </a:t>
            </a:r>
            <a:r>
              <a:rPr lang="fr-FR" sz="2800" b="1" dirty="0" smtClean="0">
                <a:solidFill>
                  <a:srgbClr val="FF0000"/>
                </a:solidFill>
              </a:rPr>
              <a:t>alimentaire?</a:t>
            </a:r>
            <a:endParaRPr lang="fr-FR" sz="2800" b="1" dirty="0">
              <a:solidFill>
                <a:srgbClr val="FF0000"/>
              </a:solidFill>
            </a:endParaRPr>
          </a:p>
          <a:p>
            <a:r>
              <a:rPr lang="fr-FR" sz="2800" b="1" dirty="0">
                <a:solidFill>
                  <a:srgbClr val="FF0000"/>
                </a:solidFill>
              </a:rPr>
              <a:t>- Comment ces relations alimentaires sont accompagnées par un transfert de la matière et un flux d’énergie </a:t>
            </a:r>
            <a:r>
              <a:rPr lang="fr-FR" sz="2800" b="1" dirty="0" smtClean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578"/>
          </a:xfrm>
          <a:solidFill>
            <a:srgbClr val="002060"/>
          </a:solidFill>
        </p:spPr>
        <p:txBody>
          <a:bodyPr anchor="ctr">
            <a:no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Activité 1 : Chaînes alimentaires et réseaux trophiques</a:t>
            </a:r>
            <a:r>
              <a:rPr lang="fr-FR" sz="3600" b="1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fr-FR" sz="36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5045" y="1834460"/>
            <a:ext cx="11361907" cy="122975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00B050"/>
                </a:solidFill>
              </a:rPr>
              <a:t>Une chaîne alimentaire </a:t>
            </a:r>
            <a:r>
              <a:rPr lang="fr-FR" sz="3200" b="1" dirty="0">
                <a:solidFill>
                  <a:schemeClr val="tx1"/>
                </a:solidFill>
              </a:rPr>
              <a:t>est constituée d’un producteur et plusieurs consommateurs ainsi que </a:t>
            </a:r>
            <a:r>
              <a:rPr lang="fr-FR" sz="3200" b="1" dirty="0" smtClean="0">
                <a:solidFill>
                  <a:schemeClr val="tx1"/>
                </a:solidFill>
              </a:rPr>
              <a:t>des décomposeurs</a:t>
            </a:r>
            <a:r>
              <a:rPr lang="fr-FR" sz="3200" b="1" dirty="0">
                <a:solidFill>
                  <a:schemeClr val="tx1"/>
                </a:solidFill>
              </a:rPr>
              <a:t>.</a:t>
            </a:r>
          </a:p>
          <a:p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36577"/>
            <a:ext cx="4992136" cy="754694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marR="252095" algn="ctr">
              <a:lnSpc>
                <a:spcPct val="150000"/>
              </a:lnSpc>
              <a:spcBef>
                <a:spcPts val="300"/>
              </a:spcBef>
              <a:spcAft>
                <a:spcPts val="750"/>
              </a:spcAft>
            </a:pPr>
            <a:r>
              <a:rPr lang="fr-FR" sz="3200" b="1" u="sng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1- Les chaînes alimentaires</a:t>
            </a:r>
            <a:endParaRPr lang="fr-FR" u="sng" dirty="0">
              <a:solidFill>
                <a:srgbClr val="00B05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5045" y="3307399"/>
            <a:ext cx="777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Doc 1: donner un exemple de chaine alimentaire? 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0142" y="4062092"/>
            <a:ext cx="11361907" cy="12297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tx1"/>
                </a:solidFill>
              </a:rPr>
              <a:t>Feuille </a:t>
            </a:r>
            <a:r>
              <a:rPr lang="fr-FR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Criquet  Grenouille  Loutre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2" y="1663344"/>
            <a:ext cx="10596667" cy="47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5095"/>
            <a:ext cx="12192000" cy="875489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ctr"/>
            <a:r>
              <a:rPr lang="fr-FR" sz="3200" b="1" u="sng" dirty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2- Le réseau trophique dans un milieu aquatique et dans la </a:t>
            </a:r>
            <a:r>
              <a:rPr lang="fr-FR" sz="3200" b="1" u="sng" dirty="0" smtClean="0">
                <a:solidFill>
                  <a:srgbClr val="00B05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forêt</a:t>
            </a:r>
            <a:r>
              <a:rPr lang="fr-FR" sz="4400" b="1" dirty="0" smtClean="0"/>
              <a:t>: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374" y="1370337"/>
            <a:ext cx="11841480" cy="212315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  Doc 2 et 3:</a:t>
            </a:r>
          </a:p>
          <a:p>
            <a:r>
              <a:rPr lang="fr-FR" sz="3200" b="1" dirty="0" smtClean="0">
                <a:solidFill>
                  <a:srgbClr val="FF0000"/>
                </a:solidFill>
              </a:rPr>
              <a:t>A) Représenter un exemple de chaine alimentaire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b="1" dirty="0" smtClean="0">
                <a:solidFill>
                  <a:schemeClr val="tx1"/>
                </a:solidFill>
              </a:rPr>
              <a:t>À deux maillons: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b="1" dirty="0" smtClean="0">
                <a:solidFill>
                  <a:schemeClr val="tx1"/>
                </a:solidFill>
              </a:rPr>
              <a:t>À trois maillons: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b="1" dirty="0" smtClean="0">
                <a:solidFill>
                  <a:schemeClr val="tx1"/>
                </a:solidFill>
              </a:rPr>
              <a:t>À quatre maillons: </a:t>
            </a:r>
          </a:p>
          <a:p>
            <a:pPr marL="566928" lvl="3" indent="0">
              <a:buNone/>
            </a:pPr>
            <a:endParaRPr lang="fr-FR" sz="2800" b="1" dirty="0" smtClean="0">
              <a:solidFill>
                <a:srgbClr val="FF0000"/>
              </a:solidFill>
            </a:endParaRPr>
          </a:p>
          <a:p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6186" y="3910518"/>
            <a:ext cx="1228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B) Que </a:t>
            </a:r>
            <a:r>
              <a:rPr lang="fr-FR" sz="2800" b="1" dirty="0">
                <a:solidFill>
                  <a:srgbClr val="FF0000"/>
                </a:solidFill>
              </a:rPr>
              <a:t>trouve-t-on à chaque fois comme premier maillon de toutes les chaines ?  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77" y="2442902"/>
            <a:ext cx="5191335" cy="4753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76" y="2870507"/>
            <a:ext cx="6290187" cy="4170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76" y="3358372"/>
            <a:ext cx="8594792" cy="4354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3" y="1050584"/>
            <a:ext cx="7872986" cy="55058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60" y="895389"/>
            <a:ext cx="7311654" cy="58756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804" y="4494626"/>
            <a:ext cx="1136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Dans toutes les chaînes alimentaires représentées on trouve toujours un 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végétal vert 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comme premier maillon.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97478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94" y="0"/>
            <a:ext cx="89312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571614" y="118197"/>
            <a:ext cx="117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Rapace</a:t>
            </a:r>
            <a:endParaRPr lang="fr-FR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06155" y="1702312"/>
            <a:ext cx="117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Glands</a:t>
            </a:r>
            <a:endParaRPr lang="fr-FR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39458" y="2265393"/>
            <a:ext cx="117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Ecureuil </a:t>
            </a:r>
            <a:endParaRPr lang="fr-FR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93" y="0"/>
            <a:ext cx="9649839" cy="67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60970"/>
              </p:ext>
            </p:extLst>
          </p:nvPr>
        </p:nvGraphicFramePr>
        <p:xfrm>
          <a:off x="1" y="1595155"/>
          <a:ext cx="11692646" cy="215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054"/>
                <a:gridCol w="2639449"/>
                <a:gridCol w="2707601"/>
                <a:gridCol w="2607144"/>
                <a:gridCol w="2666398"/>
              </a:tblGrid>
              <a:tr h="668026">
                <a:tc>
                  <a:txBody>
                    <a:bodyPr/>
                    <a:lstStyle/>
                    <a:p>
                      <a:pPr algn="ctr"/>
                      <a:endParaRPr lang="fr-FR" sz="2400" b="1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Producteurs</a:t>
                      </a:r>
                    </a:p>
                    <a:p>
                      <a:pPr algn="ctr"/>
                      <a:r>
                        <a:rPr lang="ar-MA" sz="2400" b="1" dirty="0" smtClean="0"/>
                        <a:t>المنتجون</a:t>
                      </a:r>
                      <a:endParaRPr lang="fr-FR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Consommateurs I</a:t>
                      </a:r>
                      <a:endParaRPr lang="ar-MA" sz="2400" b="1" dirty="0" smtClean="0"/>
                    </a:p>
                    <a:p>
                      <a:pPr algn="ctr"/>
                      <a:r>
                        <a:rPr lang="ar-MA" sz="2400" b="1" dirty="0" smtClean="0"/>
                        <a:t>مستهلكون من الدرجة1</a:t>
                      </a:r>
                      <a:endParaRPr lang="fr-FR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Consommateurs II</a:t>
                      </a:r>
                      <a:endParaRPr lang="ar-MA" sz="2400" b="1" dirty="0" smtClean="0"/>
                    </a:p>
                    <a:p>
                      <a:pPr algn="ctr"/>
                      <a:r>
                        <a:rPr lang="ar-MA" sz="2400" b="1" dirty="0" smtClean="0"/>
                        <a:t>مستهلكون</a:t>
                      </a:r>
                      <a:r>
                        <a:rPr lang="ar-MA" sz="2400" b="1" baseline="0" dirty="0" smtClean="0"/>
                        <a:t> من الدرجة2</a:t>
                      </a:r>
                      <a:endParaRPr lang="fr-FR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Consommateurs III</a:t>
                      </a:r>
                      <a:endParaRPr lang="ar-MA" sz="2400" b="1" dirty="0" smtClean="0"/>
                    </a:p>
                    <a:p>
                      <a:pPr algn="ctr"/>
                      <a:r>
                        <a:rPr lang="ar-MA" sz="2400" b="1" dirty="0" smtClean="0"/>
                        <a:t>مستهلكون من الدرجة3</a:t>
                      </a:r>
                      <a:endParaRPr lang="fr-FR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668026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Mare</a:t>
                      </a:r>
                      <a:endParaRPr lang="fr-FR" sz="2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Débris</a:t>
                      </a:r>
                      <a:r>
                        <a:rPr lang="ar-MA" sz="24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végétaux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Gammare</a:t>
                      </a:r>
                      <a:endParaRPr lang="fr-FR" sz="12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Dytique </a:t>
                      </a:r>
                      <a:endParaRPr lang="fr-FR" sz="12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Héron cendré </a:t>
                      </a:r>
                      <a:endParaRPr lang="fr-FR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68026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Forêt</a:t>
                      </a:r>
                      <a:endParaRPr lang="fr-FR" sz="2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Glands</a:t>
                      </a:r>
                      <a:endParaRPr lang="fr-FR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Ecureuil</a:t>
                      </a:r>
                      <a:endParaRPr lang="fr-FR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Martre </a:t>
                      </a:r>
                      <a:endParaRPr lang="fr-FR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252095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750"/>
                        </a:spcAft>
                      </a:pPr>
                      <a:r>
                        <a:rPr lang="fr-FR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Rapace </a:t>
                      </a:r>
                      <a:endParaRPr lang="fr-FR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11284" y="369651"/>
            <a:ext cx="11686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C) Choisir un exemple de chaine alimentaire et classer ses maillions selon leurs niveaux dans le tableau ci-dessous: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1284" y="4192450"/>
            <a:ext cx="723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D) Donner une définition du réseau trophique? 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719" y="4724050"/>
            <a:ext cx="11439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2095" algn="just">
              <a:spcBef>
                <a:spcPts val="300"/>
              </a:spcBef>
              <a:spcAft>
                <a:spcPts val="750"/>
              </a:spcAft>
            </a:pP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réseau trophique 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l’ensemble de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chaînes alimentaires 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 sont liées entre elles au sein d’un 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écosystème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1400" b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0808" y="2543978"/>
            <a:ext cx="1618816" cy="46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240808" y="3201242"/>
            <a:ext cx="1459149" cy="46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838545" y="2531859"/>
            <a:ext cx="1618816" cy="46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998212" y="3157417"/>
            <a:ext cx="1459149" cy="46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285148" y="2524640"/>
            <a:ext cx="2266343" cy="46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755616" y="3201242"/>
            <a:ext cx="1843293" cy="46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8719" y="1857164"/>
            <a:ext cx="11876690" cy="3976819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Au sein d’un écosystème, on a trois catégories d’organismes: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 smtClean="0">
                <a:solidFill>
                  <a:srgbClr val="00B050"/>
                </a:solidFill>
              </a:rPr>
              <a:t>Les producteurs </a:t>
            </a:r>
            <a:r>
              <a:rPr lang="fr-FR" sz="2800" b="1" dirty="0" smtClean="0">
                <a:solidFill>
                  <a:schemeClr val="tx1"/>
                </a:solidFill>
              </a:rPr>
              <a:t>qui sont les végétaux;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 smtClean="0">
                <a:solidFill>
                  <a:srgbClr val="00B050"/>
                </a:solidFill>
              </a:rPr>
              <a:t>Les consommateurs </a:t>
            </a:r>
            <a:r>
              <a:rPr lang="fr-FR" sz="2800" b="1" dirty="0" smtClean="0">
                <a:solidFill>
                  <a:schemeClr val="tx1"/>
                </a:solidFill>
              </a:rPr>
              <a:t>qui sont les animaux . On distingue:</a:t>
            </a:r>
          </a:p>
          <a:p>
            <a:pPr marL="201168" lvl="1" indent="0">
              <a:buNone/>
            </a:pP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            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 -les consommateurs de premier ordre;</a:t>
            </a:r>
          </a:p>
          <a:p>
            <a:pPr marL="201168" lvl="1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</a:rPr>
              <a:t>    -</a:t>
            </a:r>
            <a:r>
              <a:rPr lang="fr-FR" sz="2400" b="1" dirty="0" smtClean="0">
                <a:solidFill>
                  <a:srgbClr val="0070C0"/>
                </a:solidFill>
              </a:rPr>
              <a:t>les consommateurs de deuxième ordre;</a:t>
            </a:r>
          </a:p>
          <a:p>
            <a:pPr marL="201168" lvl="1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	    </a:t>
            </a:r>
            <a:r>
              <a:rPr lang="fr-FR" sz="2400" b="1" dirty="0" smtClean="0">
                <a:solidFill>
                  <a:srgbClr val="0070C0"/>
                </a:solidFill>
              </a:rPr>
              <a:t>- les consommateurs de troisième ordre.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 smtClean="0">
                <a:solidFill>
                  <a:srgbClr val="00B050"/>
                </a:solidFill>
              </a:rPr>
              <a:t>Les décomposeurs </a:t>
            </a:r>
            <a:r>
              <a:rPr lang="fr-FR" sz="2800" b="1" dirty="0" smtClean="0">
                <a:solidFill>
                  <a:schemeClr val="tx1"/>
                </a:solidFill>
              </a:rPr>
              <a:t>(bactéries…) qui dégradent la matière organique et 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>
                <a:solidFill>
                  <a:schemeClr val="tx1"/>
                </a:solidFill>
              </a:rPr>
              <a:t>les transforment en éléments minéraux.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75098" y="1167319"/>
            <a:ext cx="11867744" cy="48443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429938" y="782598"/>
            <a:ext cx="1358064" cy="769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67319" y="1582495"/>
            <a:ext cx="101751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6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246" y="0"/>
            <a:ext cx="10058400" cy="1450757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Pyramide trophique</a:t>
            </a:r>
            <a:endParaRPr lang="fr-FR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28" y="671689"/>
            <a:ext cx="5797685" cy="5337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6" y="1770282"/>
            <a:ext cx="5575894" cy="45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</TotalTime>
  <Words>548</Words>
  <Application>Microsoft Office PowerPoint</Application>
  <PresentationFormat>Grand écran</PresentationFormat>
  <Paragraphs>79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Aharoni</vt:lpstr>
      <vt:lpstr>Arial</vt:lpstr>
      <vt:lpstr>Arial Black</vt:lpstr>
      <vt:lpstr>Calibri</vt:lpstr>
      <vt:lpstr>Calibri Light</vt:lpstr>
      <vt:lpstr>Helvetica</vt:lpstr>
      <vt:lpstr>Times New Roman</vt:lpstr>
      <vt:lpstr>Wingdings</vt:lpstr>
      <vt:lpstr>Rétrospective</vt:lpstr>
      <vt:lpstr>Chapitre  4 : les relations trophiques dans un milieu naturel</vt:lpstr>
      <vt:lpstr>Présentation PowerPoint</vt:lpstr>
      <vt:lpstr>Introduction  </vt:lpstr>
      <vt:lpstr>Activité 1 : Chaînes alimentaires et réseaux trophiques.</vt:lpstr>
      <vt:lpstr>2- Le réseau trophique dans un milieu aquatique et dans la forêt:</vt:lpstr>
      <vt:lpstr>Présentation PowerPoint</vt:lpstr>
      <vt:lpstr>Présentation PowerPoint</vt:lpstr>
      <vt:lpstr>Présentation PowerPoint</vt:lpstr>
      <vt:lpstr>Pyramide trophique</vt:lpstr>
      <vt:lpstr>Activité 2 : flux de la matière et flux d’énergie نشاط2: تدفق المادة وتدفق الطاقة</vt:lpstr>
      <vt:lpstr> 2-transfert de la matière et flux d’énergie dans                un écosystèmeتدفق المادة والطاقة عبر المستويات الغذائية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 4 : les relations trophiques dans un milieu naturel</dc:title>
  <dc:creator>admin</dc:creator>
  <cp:lastModifiedBy>admin</cp:lastModifiedBy>
  <cp:revision>34</cp:revision>
  <dcterms:created xsi:type="dcterms:W3CDTF">2017-12-20T21:43:53Z</dcterms:created>
  <dcterms:modified xsi:type="dcterms:W3CDTF">2018-12-13T20:51:55Z</dcterms:modified>
</cp:coreProperties>
</file>