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4" r:id="rId4"/>
    <p:sldId id="275" r:id="rId5"/>
    <p:sldId id="276" r:id="rId6"/>
    <p:sldId id="257" r:id="rId7"/>
    <p:sldId id="260" r:id="rId8"/>
    <p:sldId id="258" r:id="rId9"/>
    <p:sldId id="259" r:id="rId10"/>
    <p:sldId id="261" r:id="rId11"/>
    <p:sldId id="264" r:id="rId12"/>
    <p:sldId id="262" r:id="rId13"/>
    <p:sldId id="263" r:id="rId14"/>
    <p:sldId id="267" r:id="rId15"/>
    <p:sldId id="265" r:id="rId16"/>
    <p:sldId id="268" r:id="rId17"/>
    <p:sldId id="269" r:id="rId18"/>
    <p:sldId id="270" r:id="rId19"/>
    <p:sldId id="272" r:id="rId20"/>
    <p:sldId id="27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99D"/>
    <a:srgbClr val="039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306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0674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7744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809620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545457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72938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49802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799424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049396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291000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1326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3301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8277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400795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57191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3007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7973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253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0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7211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109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91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1500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AEC3-3C70-4F86-9A49-B807FABA370A}" type="datetimeFigureOut">
              <a:rPr lang="fr-MA" smtClean="0"/>
              <a:pPr/>
              <a:t>24/01/2019</a:t>
            </a:fld>
            <a:endParaRPr lang="fr-M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1E08-D99D-49D7-A799-3C994CE14C7A}" type="slidenum">
              <a:rPr lang="fr-MA" smtClean="0"/>
              <a:pPr/>
              <a:t>‹N°›</a:t>
            </a:fld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9719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NULL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05C97-EFCD-49E9-AE7B-5D14FB5A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171" y="1738993"/>
            <a:ext cx="7432933" cy="1598330"/>
          </a:xfrm>
          <a:solidFill>
            <a:srgbClr val="ED799D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Classification des êtres vivants et les équilibres naturels</a:t>
            </a:r>
            <a:endParaRPr lang="fr-MA" sz="36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2E2DB4-B2E2-45D1-AB7C-7DAD6DD1D6AF}"/>
              </a:ext>
            </a:extLst>
          </p:cNvPr>
          <p:cNvSpPr txBox="1"/>
          <p:nvPr/>
        </p:nvSpPr>
        <p:spPr>
          <a:xfrm>
            <a:off x="357809" y="6016487"/>
            <a:ext cx="278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/>
              <a:t>Pr. ADNANI Manal</a:t>
            </a:r>
          </a:p>
        </p:txBody>
      </p:sp>
    </p:spTree>
    <p:extLst>
      <p:ext uri="{BB962C8B-B14F-4D97-AF65-F5344CB8AC3E}">
        <p14:creationId xmlns:p14="http://schemas.microsoft.com/office/powerpoint/2010/main" val="94138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1906" y="1412728"/>
            <a:ext cx="630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00B050"/>
                </a:solidFill>
                <a:latin typeface="MV Boli" pitchFamily="2" charset="0"/>
                <a:cs typeface="MV Boli" pitchFamily="2" charset="0"/>
              </a:rPr>
              <a:t>Activité 2:Classification des animaux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C6E09C-EB06-40C5-9545-0BC431285465}"/>
              </a:ext>
            </a:extLst>
          </p:cNvPr>
          <p:cNvSpPr txBox="1"/>
          <p:nvPr/>
        </p:nvSpPr>
        <p:spPr>
          <a:xfrm>
            <a:off x="1391479" y="1832261"/>
            <a:ext cx="7911547" cy="310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-Observer les animaux dans le document, et </a:t>
            </a: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Dégager sur quels critères on se base pour différencier entre eux</a:t>
            </a: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.</a:t>
            </a:r>
          </a:p>
          <a:p>
            <a:pPr>
              <a:lnSpc>
                <a:spcPts val="4700"/>
              </a:lnSpc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-Utiliser la clé de détermination pour classer ces animaux</a:t>
            </a:r>
            <a:r>
              <a:rPr lang="fr-FR" sz="2400" dirty="0">
                <a:solidFill>
                  <a:schemeClr val="tx2"/>
                </a:solidFill>
                <a:latin typeface="+mj-lt"/>
                <a:cs typeface="MV Boli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84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165F6F6-5FCB-4180-BAE6-0753C456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5533" y="-980002"/>
            <a:ext cx="6858000" cy="88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8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425925F-31B6-4BEC-8E75-D261F4A37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3"/>
          <a:stretch/>
        </p:blipFill>
        <p:spPr>
          <a:xfrm>
            <a:off x="0" y="0"/>
            <a:ext cx="9144000" cy="695514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D11293E7-5C52-429F-A2BD-D7B963B6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81" y="2023545"/>
            <a:ext cx="388550" cy="25903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98CE22B-3EA0-4BC3-B7F1-0C563ECF8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26" y="2001443"/>
            <a:ext cx="388549" cy="271984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4AA109AF-FC89-43E8-88FB-F5DF3499C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8" y="6082007"/>
            <a:ext cx="844722" cy="66770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F9E1FB53-D86E-4AFA-BDD6-8E007FCFF6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83" y="6124020"/>
            <a:ext cx="850690" cy="64969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7278F08-A5D2-4348-909D-9730BF41C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0" y="6201518"/>
            <a:ext cx="838317" cy="548197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A90D0C43-A2EB-4D46-94EE-2585E9078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70" y="6120377"/>
            <a:ext cx="828791" cy="625694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C90C492E-81B8-4860-9ABC-5CFC9CC28D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68" y="6201516"/>
            <a:ext cx="857370" cy="54455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75E1BD4B-7876-400B-A176-01F52906F0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13" y="6124020"/>
            <a:ext cx="809738" cy="622050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58BCEE67-8024-4DAE-A4F2-3E1D6D8E0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24" y="6126228"/>
            <a:ext cx="838317" cy="619841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23E67519-354D-4E79-8DC7-64CE70BEC6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75" y="6132822"/>
            <a:ext cx="847406" cy="667709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FCE53962-1C7F-45E9-B712-DC29C0F396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12" y="6114197"/>
            <a:ext cx="838317" cy="619841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5285916A-0ED4-41D2-A515-30BDA927F8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89" y="6132822"/>
            <a:ext cx="838317" cy="6012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6EB5D35-0A80-41AE-9BFD-AAF30AB50B27}"/>
              </a:ext>
            </a:extLst>
          </p:cNvPr>
          <p:cNvSpPr txBox="1"/>
          <p:nvPr/>
        </p:nvSpPr>
        <p:spPr>
          <a:xfrm>
            <a:off x="-157840" y="5539245"/>
            <a:ext cx="118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600" b="1" dirty="0"/>
              <a:t>عنكبوت</a:t>
            </a:r>
            <a:endParaRPr lang="fr-MA" sz="1600" b="1" dirty="0"/>
          </a:p>
          <a:p>
            <a:pPr algn="ctr"/>
            <a:r>
              <a:rPr lang="fr-MA" sz="1600" b="1" dirty="0"/>
              <a:t>ARAIGNEE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43740E-69C6-4812-AA0A-860F141CE27F}"/>
              </a:ext>
            </a:extLst>
          </p:cNvPr>
          <p:cNvSpPr txBox="1"/>
          <p:nvPr/>
        </p:nvSpPr>
        <p:spPr>
          <a:xfrm>
            <a:off x="895917" y="5539245"/>
            <a:ext cx="965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1600" b="1" dirty="0"/>
              <a:t>سلطعون</a:t>
            </a:r>
            <a:endParaRPr lang="fr-MA" sz="1600" b="1" dirty="0"/>
          </a:p>
          <a:p>
            <a:r>
              <a:rPr lang="fr-MA" sz="1600" b="1" dirty="0"/>
              <a:t>CRABE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CC2D94-293D-49BC-BCE8-80AC3550FA65}"/>
              </a:ext>
            </a:extLst>
          </p:cNvPr>
          <p:cNvSpPr txBox="1"/>
          <p:nvPr/>
        </p:nvSpPr>
        <p:spPr>
          <a:xfrm>
            <a:off x="1549718" y="5529422"/>
            <a:ext cx="120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600" b="1" dirty="0"/>
              <a:t>جراد</a:t>
            </a:r>
            <a:endParaRPr lang="fr-MA" sz="1600" b="1" dirty="0"/>
          </a:p>
          <a:p>
            <a:pPr algn="ctr"/>
            <a:r>
              <a:rPr lang="fr-MA" sz="1600" b="1" dirty="0"/>
              <a:t>CRIQUET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19CF32-EE2D-4938-8812-E7531C752BE8}"/>
              </a:ext>
            </a:extLst>
          </p:cNvPr>
          <p:cNvSpPr txBox="1"/>
          <p:nvPr/>
        </p:nvSpPr>
        <p:spPr>
          <a:xfrm>
            <a:off x="2542021" y="5629746"/>
            <a:ext cx="166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1200" b="1" dirty="0"/>
              <a:t>ام اربع و أربعين</a:t>
            </a:r>
          </a:p>
          <a:p>
            <a:r>
              <a:rPr lang="fr-MA" sz="1200" b="1" dirty="0"/>
              <a:t>SCOLOPENDRE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3A1B96-A7DD-4C47-99FF-89A4C0A6C7C9}"/>
              </a:ext>
            </a:extLst>
          </p:cNvPr>
          <p:cNvSpPr txBox="1"/>
          <p:nvPr/>
        </p:nvSpPr>
        <p:spPr>
          <a:xfrm>
            <a:off x="3130176" y="5571321"/>
            <a:ext cx="1660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400" b="1" dirty="0"/>
              <a:t>بلح البحر</a:t>
            </a:r>
            <a:endParaRPr lang="fr-MA" sz="1400" b="1" dirty="0"/>
          </a:p>
          <a:p>
            <a:pPr algn="ctr"/>
            <a:r>
              <a:rPr lang="fr-MA" sz="1400" b="1" dirty="0"/>
              <a:t>MOULES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BA2D2C-69B1-49EA-ADD9-1AD231F6ACEE}"/>
              </a:ext>
            </a:extLst>
          </p:cNvPr>
          <p:cNvSpPr txBox="1"/>
          <p:nvPr/>
        </p:nvSpPr>
        <p:spPr>
          <a:xfrm>
            <a:off x="4113607" y="5589981"/>
            <a:ext cx="1463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400" b="1" dirty="0"/>
              <a:t>حلزون</a:t>
            </a:r>
          </a:p>
          <a:p>
            <a:pPr algn="ctr"/>
            <a:r>
              <a:rPr lang="fr-MA" sz="1400" b="1" dirty="0"/>
              <a:t>ESCARGOT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E4451E-F3A9-4EF0-B98F-C5803D2BE093}"/>
              </a:ext>
            </a:extLst>
          </p:cNvPr>
          <p:cNvSpPr txBox="1"/>
          <p:nvPr/>
        </p:nvSpPr>
        <p:spPr>
          <a:xfrm>
            <a:off x="5280257" y="5550234"/>
            <a:ext cx="88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600" b="1" dirty="0"/>
              <a:t>حبار</a:t>
            </a:r>
            <a:endParaRPr lang="fr-MA" sz="1600" b="1" dirty="0"/>
          </a:p>
          <a:p>
            <a:pPr algn="ctr"/>
            <a:r>
              <a:rPr lang="fr-MA" sz="1600" b="1" dirty="0"/>
              <a:t>SEICHE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8C34B8-2B65-481F-94A8-DDF81A997769}"/>
              </a:ext>
            </a:extLst>
          </p:cNvPr>
          <p:cNvSpPr txBox="1"/>
          <p:nvPr/>
        </p:nvSpPr>
        <p:spPr>
          <a:xfrm>
            <a:off x="6091394" y="5550233"/>
            <a:ext cx="111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600" b="1" dirty="0"/>
              <a:t>دودة الأرض</a:t>
            </a:r>
            <a:endParaRPr lang="fr-MA" sz="1600" b="1" dirty="0"/>
          </a:p>
          <a:p>
            <a:pPr algn="ctr"/>
            <a:r>
              <a:rPr lang="fr-MA" sz="1600" b="1" dirty="0"/>
              <a:t>LOMBRIC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63F4FF-8742-4671-9026-4CDD7BDC0688}"/>
              </a:ext>
            </a:extLst>
          </p:cNvPr>
          <p:cNvSpPr txBox="1"/>
          <p:nvPr/>
        </p:nvSpPr>
        <p:spPr>
          <a:xfrm>
            <a:off x="7116619" y="5540741"/>
            <a:ext cx="110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1600" b="1" dirty="0"/>
              <a:t>قنفذ البحر</a:t>
            </a:r>
            <a:endParaRPr lang="fr-MA" sz="1600" b="1" dirty="0"/>
          </a:p>
          <a:p>
            <a:r>
              <a:rPr lang="fr-MA" sz="1600" b="1" dirty="0"/>
              <a:t>OURSIN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87E279-845E-4050-986A-B8DDD8950DB7}"/>
              </a:ext>
            </a:extLst>
          </p:cNvPr>
          <p:cNvSpPr txBox="1"/>
          <p:nvPr/>
        </p:nvSpPr>
        <p:spPr>
          <a:xfrm>
            <a:off x="7621215" y="5604921"/>
            <a:ext cx="1741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400" b="1" dirty="0"/>
              <a:t>براميسيوم</a:t>
            </a:r>
          </a:p>
          <a:p>
            <a:pPr algn="ctr"/>
            <a:r>
              <a:rPr lang="fr-MA" sz="1400" b="1" dirty="0"/>
              <a:t>PARAMECIE</a:t>
            </a:r>
          </a:p>
        </p:txBody>
      </p:sp>
    </p:spTree>
    <p:extLst>
      <p:ext uri="{BB962C8B-B14F-4D97-AF65-F5344CB8AC3E}">
        <p14:creationId xmlns:p14="http://schemas.microsoft.com/office/powerpoint/2010/main" val="397532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FAB3A6F-8AF2-4B49-A367-545FA60D7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68"/>
          <a:stretch/>
        </p:blipFill>
        <p:spPr>
          <a:xfrm>
            <a:off x="0" y="0"/>
            <a:ext cx="5732060" cy="685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9CC5216-A97A-4D8C-9235-2B630CBEC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62" y="6074125"/>
            <a:ext cx="866896" cy="5913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D2174E3-3675-4F59-8455-0B394C259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0" y="6074125"/>
            <a:ext cx="847843" cy="59136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AD2D7C8-656F-46A5-9433-6B0F933B4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92" y="6074125"/>
            <a:ext cx="838317" cy="59136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CBDE51A-D1AF-49D3-AC90-3E9401A63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62" y="6070650"/>
            <a:ext cx="847843" cy="59136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E3480F9-28BD-41ED-90C0-E5CBB65673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84" y="6070650"/>
            <a:ext cx="895475" cy="59136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2E3307D-2168-4285-8E82-B6D5A3A28360}"/>
              </a:ext>
            </a:extLst>
          </p:cNvPr>
          <p:cNvSpPr txBox="1"/>
          <p:nvPr/>
        </p:nvSpPr>
        <p:spPr>
          <a:xfrm>
            <a:off x="4295880" y="5456070"/>
            <a:ext cx="164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600" b="1" dirty="0"/>
              <a:t>ضفدعة</a:t>
            </a:r>
            <a:endParaRPr lang="fr-MA" sz="1600" b="1" dirty="0"/>
          </a:p>
          <a:p>
            <a:pPr algn="ctr"/>
            <a:r>
              <a:rPr lang="fr-MA" sz="1600" b="1" dirty="0"/>
              <a:t>GRENOUILLE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170B5-57F5-4F36-BFD5-5CA4EF1B6547}"/>
              </a:ext>
            </a:extLst>
          </p:cNvPr>
          <p:cNvSpPr txBox="1"/>
          <p:nvPr/>
        </p:nvSpPr>
        <p:spPr>
          <a:xfrm>
            <a:off x="3224122" y="5453699"/>
            <a:ext cx="148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600" b="1" dirty="0"/>
              <a:t>ثعبان</a:t>
            </a:r>
          </a:p>
          <a:p>
            <a:pPr algn="ctr"/>
            <a:r>
              <a:rPr lang="fr-MA" sz="1600" b="1" dirty="0"/>
              <a:t>SERPENT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9C90BB-3DED-4250-B567-FFDC2617DCB9}"/>
              </a:ext>
            </a:extLst>
          </p:cNvPr>
          <p:cNvSpPr txBox="1"/>
          <p:nvPr/>
        </p:nvSpPr>
        <p:spPr>
          <a:xfrm>
            <a:off x="1970958" y="5484476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400" b="1" dirty="0"/>
              <a:t>برعان</a:t>
            </a:r>
            <a:endParaRPr lang="fr-MA" sz="1400" b="1" dirty="0"/>
          </a:p>
          <a:p>
            <a:pPr algn="ctr"/>
            <a:r>
              <a:rPr lang="fr-MA" sz="1400" b="1" dirty="0"/>
              <a:t>GARDON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0A29A3-88A8-4DC2-8483-032B3505BBE6}"/>
              </a:ext>
            </a:extLst>
          </p:cNvPr>
          <p:cNvSpPr txBox="1"/>
          <p:nvPr/>
        </p:nvSpPr>
        <p:spPr>
          <a:xfrm>
            <a:off x="1201709" y="5450823"/>
            <a:ext cx="100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600" b="1" dirty="0"/>
              <a:t>حمامة</a:t>
            </a:r>
          </a:p>
          <a:p>
            <a:pPr algn="ctr"/>
            <a:r>
              <a:rPr lang="fr-MA" sz="1600" b="1" dirty="0"/>
              <a:t>PIGEON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C13134-E60E-419F-A9A5-45D14F963200}"/>
              </a:ext>
            </a:extLst>
          </p:cNvPr>
          <p:cNvSpPr txBox="1"/>
          <p:nvPr/>
        </p:nvSpPr>
        <p:spPr>
          <a:xfrm>
            <a:off x="81779" y="5497728"/>
            <a:ext cx="105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400" b="1" dirty="0"/>
              <a:t>فار</a:t>
            </a:r>
            <a:endParaRPr lang="fr-MA" sz="1400" b="1" dirty="0"/>
          </a:p>
          <a:p>
            <a:pPr algn="ctr"/>
            <a:r>
              <a:rPr lang="fr-MA" sz="1400" b="1" dirty="0"/>
              <a:t>SOURIS</a:t>
            </a:r>
          </a:p>
        </p:txBody>
      </p:sp>
    </p:spTree>
    <p:extLst>
      <p:ext uri="{BB962C8B-B14F-4D97-AF65-F5344CB8AC3E}">
        <p14:creationId xmlns:p14="http://schemas.microsoft.com/office/powerpoint/2010/main" val="51883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1C6E09C-EB06-40C5-9545-0BC431285465}"/>
              </a:ext>
            </a:extLst>
          </p:cNvPr>
          <p:cNvSpPr txBox="1"/>
          <p:nvPr/>
        </p:nvSpPr>
        <p:spPr>
          <a:xfrm>
            <a:off x="1404732" y="1249164"/>
            <a:ext cx="7911547" cy="611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fr-FR" sz="2800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Conclusion:</a:t>
            </a:r>
          </a:p>
          <a:p>
            <a:pPr>
              <a:lnSpc>
                <a:spcPts val="4700"/>
              </a:lnSpc>
            </a:pPr>
            <a:r>
              <a:rPr lang="fr-FR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  Parmi les critères utilisés pour grouper ces animaux:</a:t>
            </a:r>
          </a:p>
          <a:p>
            <a:pPr>
              <a:lnSpc>
                <a:spcPts val="4700"/>
              </a:lnSpc>
            </a:pPr>
            <a:r>
              <a:rPr lang="fr-FR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</a:t>
            </a:r>
            <a:r>
              <a:rPr lang="fr-MA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Présence ou absence de la colonne vertébrale</a:t>
            </a:r>
            <a:endParaRPr lang="fr-FR" sz="2800" dirty="0">
              <a:solidFill>
                <a:schemeClr val="tx2"/>
              </a:solidFill>
              <a:latin typeface="MV Boli" pitchFamily="2" charset="0"/>
              <a:cs typeface="MV Boli" pitchFamily="2" charset="0"/>
            </a:endParaRPr>
          </a:p>
          <a:p>
            <a:pPr>
              <a:lnSpc>
                <a:spcPts val="4700"/>
              </a:lnSpc>
            </a:pPr>
            <a:r>
              <a:rPr lang="fr-FR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</a:t>
            </a:r>
            <a:r>
              <a:rPr lang="fr-MA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Peau recouverte de plumes pour les oiseaux et d’écailles pour les reptiles.</a:t>
            </a:r>
            <a:endParaRPr lang="fr-FR" sz="2800" dirty="0">
              <a:solidFill>
                <a:schemeClr val="tx2"/>
              </a:solidFill>
              <a:latin typeface="MV Boli" pitchFamily="2" charset="0"/>
              <a:cs typeface="MV Boli" pitchFamily="2" charset="0"/>
            </a:endParaRPr>
          </a:p>
          <a:p>
            <a:pPr>
              <a:lnSpc>
                <a:spcPts val="4700"/>
              </a:lnSpc>
            </a:pPr>
            <a:r>
              <a:rPr lang="fr-FR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</a:t>
            </a:r>
            <a:r>
              <a:rPr lang="fr-MA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Présence  de pattes pour les arthropodes. Corps mou et absence des pattes pour les mollusques.</a:t>
            </a:r>
          </a:p>
          <a:p>
            <a:pPr>
              <a:lnSpc>
                <a:spcPts val="4700"/>
              </a:lnSpc>
            </a:pPr>
            <a:endParaRPr lang="fr-FR" sz="2800" dirty="0">
              <a:solidFill>
                <a:schemeClr val="tx2"/>
              </a:solidFill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7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33AE7F8-E3D3-4361-85DA-6BD2161AB893}"/>
              </a:ext>
            </a:extLst>
          </p:cNvPr>
          <p:cNvSpPr txBox="1"/>
          <p:nvPr/>
        </p:nvSpPr>
        <p:spPr>
          <a:xfrm>
            <a:off x="86396" y="738954"/>
            <a:ext cx="6300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fr-FR" sz="2800" u="sng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Les équilibres naturels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2FE728-AD11-467D-8AE9-E2850E106A23}"/>
              </a:ext>
            </a:extLst>
          </p:cNvPr>
          <p:cNvSpPr txBox="1"/>
          <p:nvPr/>
        </p:nvSpPr>
        <p:spPr>
          <a:xfrm>
            <a:off x="1421906" y="1424760"/>
            <a:ext cx="7722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u="sng" dirty="0">
                <a:solidFill>
                  <a:srgbClr val="00B050"/>
                </a:solidFill>
                <a:latin typeface="MV Boli" pitchFamily="2" charset="0"/>
                <a:cs typeface="MV Boli" pitchFamily="2" charset="0"/>
              </a:rPr>
              <a:t>Activité 1:Etapes du développement d’un milieu écologique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C13D8-9830-4F86-9456-8EA6BFE60434}"/>
              </a:ext>
            </a:extLst>
          </p:cNvPr>
          <p:cNvSpPr/>
          <p:nvPr/>
        </p:nvSpPr>
        <p:spPr>
          <a:xfrm>
            <a:off x="1444489" y="2459827"/>
            <a:ext cx="8282608" cy="310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700"/>
              </a:lnSpc>
              <a:buFontTx/>
              <a:buChar char="-"/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La forêt constitue </a:t>
            </a:r>
            <a:r>
              <a:rPr lang="fr-FR" sz="2400" u="sng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un milieu écologique équilibré</a:t>
            </a: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 </a:t>
            </a:r>
          </a:p>
          <a:p>
            <a:pPr marL="342900" indent="-342900">
              <a:lnSpc>
                <a:spcPts val="4700"/>
              </a:lnSpc>
              <a:buFontTx/>
              <a:buChar char="-"/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Il se forme progressivement pendant une longue durée à la suite de l’apparition des constituants vivants et non vivants et leurs interaction:</a:t>
            </a:r>
          </a:p>
          <a:p>
            <a:pPr>
              <a:lnSpc>
                <a:spcPts val="4700"/>
              </a:lnSpc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8513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0C808A-C12B-4924-9002-9A8985484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0" y="197218"/>
            <a:ext cx="7319540" cy="66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7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2FE728-AD11-467D-8AE9-E2850E106A23}"/>
              </a:ext>
            </a:extLst>
          </p:cNvPr>
          <p:cNvSpPr txBox="1"/>
          <p:nvPr/>
        </p:nvSpPr>
        <p:spPr>
          <a:xfrm>
            <a:off x="1444488" y="1186220"/>
            <a:ext cx="7885041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fr-FR" sz="2000" u="sng" dirty="0">
                <a:solidFill>
                  <a:srgbClr val="00B050"/>
                </a:solidFill>
                <a:latin typeface="MV Boli" pitchFamily="2" charset="0"/>
                <a:cs typeface="MV Boli" pitchFamily="2" charset="0"/>
              </a:rPr>
              <a:t>Activité 2: Impacts des actions humaines sur les équilibres naturels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C13D8-9830-4F86-9456-8EA6BFE60434}"/>
              </a:ext>
            </a:extLst>
          </p:cNvPr>
          <p:cNvSpPr/>
          <p:nvPr/>
        </p:nvSpPr>
        <p:spPr>
          <a:xfrm>
            <a:off x="1656523" y="2459827"/>
            <a:ext cx="7699511" cy="244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700"/>
              </a:lnSpc>
            </a:pP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L’homme perturbe l’équilibre des milieux écologiques par </a:t>
            </a:r>
            <a:r>
              <a:rPr lang="fr-MA" sz="2400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pollution de l’eau</a:t>
            </a: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, de </a:t>
            </a:r>
            <a:r>
              <a:rPr lang="fr-MA" sz="2400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l’air</a:t>
            </a: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 et du </a:t>
            </a:r>
            <a:r>
              <a:rPr lang="fr-MA" sz="2400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sol</a:t>
            </a: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, aussi par la surexploitation des ressources naturelles et l’usage intensif des pesticides.</a:t>
            </a:r>
          </a:p>
        </p:txBody>
      </p:sp>
    </p:spTree>
    <p:extLst>
      <p:ext uri="{BB962C8B-B14F-4D97-AF65-F5344CB8AC3E}">
        <p14:creationId xmlns:p14="http://schemas.microsoft.com/office/powerpoint/2010/main" val="7025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FEA409-D791-4EC5-B612-2005D0B5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94"/>
            <a:ext cx="4353533" cy="2715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F9E39E5-59E0-468B-BB28-90F4DFDD0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99" y="152401"/>
            <a:ext cx="4667901" cy="39248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1E66B4-94D6-4632-BE5D-EE972FBE8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50" y="4077249"/>
            <a:ext cx="493463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FC13D8-9830-4F86-9456-8EA6BFE60434}"/>
              </a:ext>
            </a:extLst>
          </p:cNvPr>
          <p:cNvSpPr/>
          <p:nvPr/>
        </p:nvSpPr>
        <p:spPr>
          <a:xfrm>
            <a:off x="1444489" y="39756"/>
            <a:ext cx="7699511" cy="611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700"/>
              </a:lnSpc>
            </a:pP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Quelques solutions pour la préservation des équilibres naturels:</a:t>
            </a: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    </a:t>
            </a:r>
          </a:p>
          <a:p>
            <a:pPr>
              <a:lnSpc>
                <a:spcPts val="4700"/>
              </a:lnSpc>
            </a:pP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-L’utilisation des énergie renouvelables (solaire / éolienne)</a:t>
            </a:r>
          </a:p>
          <a:p>
            <a:pPr>
              <a:lnSpc>
                <a:spcPts val="4700"/>
              </a:lnSpc>
            </a:pP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-Les campagnes de reboisement permettent de compenser la diminution des aires forestières et la régénération des espaces verts.</a:t>
            </a:r>
          </a:p>
          <a:p>
            <a:pPr>
              <a:lnSpc>
                <a:spcPts val="4700"/>
              </a:lnSpc>
            </a:pP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-La lutte biologique remplace l’usage des insecticides et évite ainsi la pollution des sols et des eaux. </a:t>
            </a:r>
          </a:p>
        </p:txBody>
      </p:sp>
    </p:spTree>
    <p:extLst>
      <p:ext uri="{BB962C8B-B14F-4D97-AF65-F5344CB8AC3E}">
        <p14:creationId xmlns:p14="http://schemas.microsoft.com/office/powerpoint/2010/main" val="358653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4A36B0-6E39-44F8-A396-57BC5618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82" y="145774"/>
            <a:ext cx="2367433" cy="15832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7611D5-3132-45D7-9F32-26C5328EB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8" y="-9862"/>
            <a:ext cx="1699385" cy="17123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F4996E-2F51-411C-9A56-B12996645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82" y="2854693"/>
            <a:ext cx="1589433" cy="11251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65B8E6-8D18-4538-A2F6-C8D535815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8" y="2486464"/>
            <a:ext cx="1412531" cy="15993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D060E3-78DD-41FF-AB56-E31F1386DF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82" y="4726770"/>
            <a:ext cx="1437916" cy="188328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379B09D-05CA-46A2-8858-AE07FBCB8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4" y="4784570"/>
            <a:ext cx="1437916" cy="177248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EC4545A-DC5C-414D-83BE-8785842771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84" y="2486464"/>
            <a:ext cx="1412532" cy="19269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033636F-6AE2-49FF-B3FF-97A61ABF4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89" y="4973961"/>
            <a:ext cx="2216006" cy="138890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42AC48D-1587-4B80-B29D-2D62F3A77A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99" y="126925"/>
            <a:ext cx="2032000" cy="150876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380E9A4-CDB3-4E97-A3DB-31583091B7D0}"/>
              </a:ext>
            </a:extLst>
          </p:cNvPr>
          <p:cNvSpPr txBox="1"/>
          <p:nvPr/>
        </p:nvSpPr>
        <p:spPr>
          <a:xfrm>
            <a:off x="89658" y="1804845"/>
            <a:ext cx="181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Polypode:</a:t>
            </a:r>
            <a:r>
              <a:rPr lang="ar-MA" dirty="0"/>
              <a:t>الخنشار</a:t>
            </a:r>
            <a:endParaRPr lang="fr-MA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5552C2-98C3-4FC3-ABE0-BBAB7F22F8C0}"/>
              </a:ext>
            </a:extLst>
          </p:cNvPr>
          <p:cNvSpPr txBox="1"/>
          <p:nvPr/>
        </p:nvSpPr>
        <p:spPr>
          <a:xfrm>
            <a:off x="2673021" y="1804845"/>
            <a:ext cx="221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Escargot:</a:t>
            </a:r>
            <a:r>
              <a:rPr lang="ar-MA" dirty="0"/>
              <a:t> حلزون</a:t>
            </a:r>
            <a:endParaRPr lang="fr-M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49C7AC8-C8BF-4AD5-8918-E9EDB7D63A7A}"/>
              </a:ext>
            </a:extLst>
          </p:cNvPr>
          <p:cNvSpPr txBox="1"/>
          <p:nvPr/>
        </p:nvSpPr>
        <p:spPr>
          <a:xfrm>
            <a:off x="6713121" y="1804845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Tigre:</a:t>
            </a:r>
            <a:r>
              <a:rPr lang="ar-MA" dirty="0"/>
              <a:t>نمر</a:t>
            </a:r>
            <a:endParaRPr lang="fr-MA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FDF6B3-77F1-4DFF-B508-7DB1EE8666DB}"/>
              </a:ext>
            </a:extLst>
          </p:cNvPr>
          <p:cNvSpPr txBox="1"/>
          <p:nvPr/>
        </p:nvSpPr>
        <p:spPr>
          <a:xfrm>
            <a:off x="399004" y="4253950"/>
            <a:ext cx="143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Blé:</a:t>
            </a:r>
            <a:r>
              <a:rPr lang="ar-MA" dirty="0"/>
              <a:t>قمح</a:t>
            </a:r>
            <a:endParaRPr lang="fr-MA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707E1E1-509E-41D7-AC70-50E270BF1009}"/>
              </a:ext>
            </a:extLst>
          </p:cNvPr>
          <p:cNvSpPr txBox="1"/>
          <p:nvPr/>
        </p:nvSpPr>
        <p:spPr>
          <a:xfrm>
            <a:off x="2764584" y="4413392"/>
            <a:ext cx="180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Pingouin:</a:t>
            </a:r>
            <a:r>
              <a:rPr lang="ar-MA" dirty="0"/>
              <a:t>بطريق</a:t>
            </a:r>
            <a:endParaRPr lang="fr-MA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B790862-63EF-4418-94DE-6B7F687E9F60}"/>
              </a:ext>
            </a:extLst>
          </p:cNvPr>
          <p:cNvSpPr txBox="1"/>
          <p:nvPr/>
        </p:nvSpPr>
        <p:spPr>
          <a:xfrm>
            <a:off x="6673365" y="4161186"/>
            <a:ext cx="192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Lombric:</a:t>
            </a:r>
            <a:r>
              <a:rPr lang="ar-MA" dirty="0"/>
              <a:t>دودة الارض</a:t>
            </a:r>
            <a:endParaRPr lang="fr-M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3F2351-8B02-4DCE-A8E7-192164EB7F0B}"/>
              </a:ext>
            </a:extLst>
          </p:cNvPr>
          <p:cNvSpPr txBox="1"/>
          <p:nvPr/>
        </p:nvSpPr>
        <p:spPr>
          <a:xfrm>
            <a:off x="244529" y="6543798"/>
            <a:ext cx="113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Chat:</a:t>
            </a:r>
            <a:r>
              <a:rPr lang="ar-MA" dirty="0"/>
              <a:t>قط</a:t>
            </a:r>
            <a:endParaRPr lang="fr-M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FC7FD8-5DFA-472F-9964-ECAD809339B7}"/>
              </a:ext>
            </a:extLst>
          </p:cNvPr>
          <p:cNvSpPr txBox="1"/>
          <p:nvPr/>
        </p:nvSpPr>
        <p:spPr>
          <a:xfrm>
            <a:off x="2692809" y="6543798"/>
            <a:ext cx="20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Poule:</a:t>
            </a:r>
            <a:r>
              <a:rPr lang="ar-MA" dirty="0"/>
              <a:t>دجاجة</a:t>
            </a:r>
            <a:endParaRPr lang="fr-M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8ECCFF-A478-4438-8CCB-8DF0F744AD92}"/>
              </a:ext>
            </a:extLst>
          </p:cNvPr>
          <p:cNvSpPr txBox="1"/>
          <p:nvPr/>
        </p:nvSpPr>
        <p:spPr>
          <a:xfrm>
            <a:off x="7165544" y="6543798"/>
            <a:ext cx="17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Riz:</a:t>
            </a:r>
            <a:r>
              <a:rPr lang="ar-MA" dirty="0"/>
              <a:t>ارز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442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9A70F41-72F9-43DF-B33F-B75FE27D9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8" y="990600"/>
            <a:ext cx="725714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2E78A47-41EF-4B83-AACA-8D19816B0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8" y="1242390"/>
            <a:ext cx="7629941" cy="43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0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6404" y="1414815"/>
            <a:ext cx="219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Introduction: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876404" y="355928"/>
            <a:ext cx="6172200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Chapitre 5:Classification des êtres vivants et les équilibres naturels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2AE148-1EFC-4E4E-8391-065DC3B601F6}"/>
              </a:ext>
            </a:extLst>
          </p:cNvPr>
          <p:cNvSpPr txBox="1"/>
          <p:nvPr/>
        </p:nvSpPr>
        <p:spPr>
          <a:xfrm>
            <a:off x="2028804" y="2852677"/>
            <a:ext cx="219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>
              <a:solidFill>
                <a:srgbClr val="FF0000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3FE69A-8A7E-4197-88A7-519C4C156DE3}"/>
              </a:ext>
            </a:extLst>
          </p:cNvPr>
          <p:cNvSpPr txBox="1"/>
          <p:nvPr/>
        </p:nvSpPr>
        <p:spPr>
          <a:xfrm>
            <a:off x="1419203" y="1849973"/>
            <a:ext cx="7645284" cy="468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 Malgré la diversité des êtres vivants, certains ont des caractères en commun qui peuvent permettre de les classifier</a:t>
            </a:r>
            <a:r>
              <a:rPr lang="fr-FR" sz="2400" dirty="0">
                <a:solidFill>
                  <a:schemeClr val="tx2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MV Boli" pitchFamily="2" charset="0"/>
              </a:rPr>
              <a:t>.</a:t>
            </a: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 Cette classification facilite leur identification</a:t>
            </a:r>
            <a:r>
              <a:rPr lang="fr-FR" sz="2400" dirty="0">
                <a:solidFill>
                  <a:schemeClr val="tx2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MV Boli" pitchFamily="2" charset="0"/>
              </a:rPr>
              <a:t> .</a:t>
            </a:r>
            <a:endParaRPr lang="fr-FR" sz="2400" dirty="0">
              <a:solidFill>
                <a:schemeClr val="tx2"/>
              </a:solidFill>
              <a:latin typeface="MV Boli" pitchFamily="2" charset="0"/>
              <a:cs typeface="MV Boli" pitchFamily="2" charset="0"/>
            </a:endParaRPr>
          </a:p>
          <a:p>
            <a:pPr>
              <a:lnSpc>
                <a:spcPts val="4700"/>
              </a:lnSpc>
              <a:buFont typeface="Arial" charset="0"/>
              <a:buChar char="•"/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Comment classifier les êtres vivants?</a:t>
            </a:r>
          </a:p>
          <a:p>
            <a:pPr>
              <a:lnSpc>
                <a:spcPts val="4700"/>
              </a:lnSpc>
              <a:buFont typeface="Arial" charset="0"/>
              <a:buChar char="•"/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Comment préserver l’équilibre des milieux naturels?</a:t>
            </a:r>
          </a:p>
          <a:p>
            <a:endParaRPr lang="fr-FR" sz="2400" dirty="0">
              <a:solidFill>
                <a:srgbClr val="FF0000"/>
              </a:solidFill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4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1906" y="1352568"/>
            <a:ext cx="630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00B050"/>
                </a:solidFill>
                <a:latin typeface="MV Boli" pitchFamily="2" charset="0"/>
                <a:cs typeface="MV Boli" pitchFamily="2" charset="0"/>
              </a:rPr>
              <a:t>Activité 1:Classification des végétaux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C6E09C-EB06-40C5-9545-0BC431285465}"/>
              </a:ext>
            </a:extLst>
          </p:cNvPr>
          <p:cNvSpPr txBox="1"/>
          <p:nvPr/>
        </p:nvSpPr>
        <p:spPr>
          <a:xfrm>
            <a:off x="1364975" y="1832261"/>
            <a:ext cx="7871791" cy="310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-Observer les végétaux dans le document, et </a:t>
            </a:r>
            <a:r>
              <a:rPr lang="fr-MA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Dégager sur quels critères on se base pour différencier entre eux</a:t>
            </a: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.</a:t>
            </a:r>
          </a:p>
          <a:p>
            <a:pPr>
              <a:lnSpc>
                <a:spcPts val="4700"/>
              </a:lnSpc>
            </a:pPr>
            <a:r>
              <a:rPr lang="fr-FR" sz="24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-Utiliser la clé de détermination pour classer ces végétaux</a:t>
            </a:r>
            <a:r>
              <a:rPr lang="fr-FR" sz="2400" dirty="0">
                <a:solidFill>
                  <a:schemeClr val="tx2"/>
                </a:solidFill>
                <a:latin typeface="+mj-lt"/>
                <a:cs typeface="MV Boli" pitchFamily="2" charset="0"/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2D5D75-517A-4972-AE52-8D6793DF644F}"/>
              </a:ext>
            </a:extLst>
          </p:cNvPr>
          <p:cNvSpPr txBox="1"/>
          <p:nvPr/>
        </p:nvSpPr>
        <p:spPr>
          <a:xfrm>
            <a:off x="10190" y="759005"/>
            <a:ext cx="630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u="sng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Classification des êtres vivants</a:t>
            </a:r>
          </a:p>
        </p:txBody>
      </p:sp>
    </p:spTree>
    <p:extLst>
      <p:ext uri="{BB962C8B-B14F-4D97-AF65-F5344CB8AC3E}">
        <p14:creationId xmlns:p14="http://schemas.microsoft.com/office/powerpoint/2010/main" val="93233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C4F46CF-A173-489C-B28A-11C0195E9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90200" y="-1180725"/>
            <a:ext cx="6201479" cy="90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0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0C75423-B86A-4B6E-8DF4-2817447B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68568" y="-1017436"/>
            <a:ext cx="6606869" cy="914400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EAAD69-CD8B-4B87-B6F8-CEE0AEEAEC88}"/>
              </a:ext>
            </a:extLst>
          </p:cNvPr>
          <p:cNvSpPr txBox="1"/>
          <p:nvPr/>
        </p:nvSpPr>
        <p:spPr>
          <a:xfrm>
            <a:off x="4896849" y="1287379"/>
            <a:ext cx="6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600" dirty="0"/>
              <a:t>Oui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417798-51B6-4A60-99B0-03A5130236C9}"/>
              </a:ext>
            </a:extLst>
          </p:cNvPr>
          <p:cNvSpPr txBox="1"/>
          <p:nvPr/>
        </p:nvSpPr>
        <p:spPr>
          <a:xfrm>
            <a:off x="336880" y="1311442"/>
            <a:ext cx="81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dirty="0"/>
              <a:t>Non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8CDA749-A47B-4B3F-8E5F-4D34375F93A4}"/>
              </a:ext>
            </a:extLst>
          </p:cNvPr>
          <p:cNvSpPr txBox="1"/>
          <p:nvPr/>
        </p:nvSpPr>
        <p:spPr>
          <a:xfrm>
            <a:off x="5836898" y="2966481"/>
            <a:ext cx="6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600" dirty="0"/>
              <a:t>Oui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9F73A2-9C63-42B9-AB2A-24FDC0EA8FB9}"/>
              </a:ext>
            </a:extLst>
          </p:cNvPr>
          <p:cNvSpPr txBox="1"/>
          <p:nvPr/>
        </p:nvSpPr>
        <p:spPr>
          <a:xfrm>
            <a:off x="2722303" y="2997258"/>
            <a:ext cx="81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dirty="0"/>
              <a:t>Non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D5AD76D-7B89-4093-9E8A-1399CEE51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446" y="5863722"/>
            <a:ext cx="1461217" cy="31311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40DA2F-2705-4949-AAF9-D8A5414D9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" y="5819351"/>
            <a:ext cx="1370986" cy="35748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DBF1E1C-FE4C-42DC-9EC2-59FD003FE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1" y="5863721"/>
            <a:ext cx="1371794" cy="31179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E2552BE-CDAB-4A14-B3ED-D8948FEC5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61" y="5776811"/>
            <a:ext cx="1316204" cy="40002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F8ED428-A34E-4DF2-8CCC-AD1DFA13A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91" y="5838038"/>
            <a:ext cx="1364357" cy="35748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59BF9FE-9D3C-4855-87DC-D79FBE9C3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11" y="5830956"/>
            <a:ext cx="1328386" cy="34588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AF4937E-F3FB-497C-A1D1-958A2DC5B9A7}"/>
              </a:ext>
            </a:extLst>
          </p:cNvPr>
          <p:cNvSpPr txBox="1"/>
          <p:nvPr/>
        </p:nvSpPr>
        <p:spPr>
          <a:xfrm>
            <a:off x="53010" y="5145796"/>
            <a:ext cx="140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b="1" dirty="0"/>
              <a:t>فوقس</a:t>
            </a:r>
          </a:p>
          <a:p>
            <a:pPr algn="ctr"/>
            <a:r>
              <a:rPr lang="fr-MA" b="1" dirty="0"/>
              <a:t>FUCUS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16CF8C-9C0C-4AB3-B6BA-ED943C41573B}"/>
              </a:ext>
            </a:extLst>
          </p:cNvPr>
          <p:cNvSpPr txBox="1"/>
          <p:nvPr/>
        </p:nvSpPr>
        <p:spPr>
          <a:xfrm>
            <a:off x="1386841" y="5192036"/>
            <a:ext cx="185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sz="1600" b="1" dirty="0"/>
              <a:t>كسبرة البير الجبلية</a:t>
            </a:r>
          </a:p>
          <a:p>
            <a:pPr algn="ctr"/>
            <a:r>
              <a:rPr lang="fr-MA" sz="1600" b="1" dirty="0"/>
              <a:t>POLYTRIC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ED0143-BA80-4A27-B12D-5F8E960E9769}"/>
              </a:ext>
            </a:extLst>
          </p:cNvPr>
          <p:cNvSpPr txBox="1"/>
          <p:nvPr/>
        </p:nvSpPr>
        <p:spPr>
          <a:xfrm>
            <a:off x="3050390" y="5159408"/>
            <a:ext cx="140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b="1" dirty="0"/>
              <a:t>خنشار</a:t>
            </a:r>
          </a:p>
          <a:p>
            <a:pPr algn="ctr"/>
            <a:r>
              <a:rPr lang="fr-MA" b="1" dirty="0"/>
              <a:t>POLYPODE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ABF8BAA-3E99-4331-BD10-F005AAA38355}"/>
              </a:ext>
            </a:extLst>
          </p:cNvPr>
          <p:cNvSpPr txBox="1"/>
          <p:nvPr/>
        </p:nvSpPr>
        <p:spPr>
          <a:xfrm>
            <a:off x="4524371" y="5152326"/>
            <a:ext cx="140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b="1" dirty="0"/>
              <a:t>صنوبر</a:t>
            </a:r>
          </a:p>
          <a:p>
            <a:pPr algn="ctr"/>
            <a:r>
              <a:rPr lang="fr-MA" b="1" dirty="0"/>
              <a:t>PIN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FF77098-2045-49AA-9B2C-8A9B84455FAD}"/>
              </a:ext>
            </a:extLst>
          </p:cNvPr>
          <p:cNvSpPr txBox="1"/>
          <p:nvPr/>
        </p:nvSpPr>
        <p:spPr>
          <a:xfrm>
            <a:off x="5998352" y="5159408"/>
            <a:ext cx="140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b="1" dirty="0"/>
              <a:t>لوبيا</a:t>
            </a:r>
          </a:p>
          <a:p>
            <a:pPr algn="ctr"/>
            <a:r>
              <a:rPr lang="fr-MA" b="1" dirty="0"/>
              <a:t>HARICOT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707C4F-85B7-41C1-8354-770967F89B15}"/>
              </a:ext>
            </a:extLst>
          </p:cNvPr>
          <p:cNvSpPr txBox="1"/>
          <p:nvPr/>
        </p:nvSpPr>
        <p:spPr>
          <a:xfrm>
            <a:off x="87846" y="6359651"/>
            <a:ext cx="131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b="1" dirty="0"/>
              <a:t>ALGUES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2356D8-76FC-46AD-B45A-87591E9F3C2A}"/>
              </a:ext>
            </a:extLst>
          </p:cNvPr>
          <p:cNvSpPr txBox="1"/>
          <p:nvPr/>
        </p:nvSpPr>
        <p:spPr>
          <a:xfrm>
            <a:off x="1649661" y="6359651"/>
            <a:ext cx="124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MOUSSES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F6567E-952E-4710-9F05-30E34034B9FC}"/>
              </a:ext>
            </a:extLst>
          </p:cNvPr>
          <p:cNvSpPr txBox="1"/>
          <p:nvPr/>
        </p:nvSpPr>
        <p:spPr>
          <a:xfrm>
            <a:off x="3157908" y="6357068"/>
            <a:ext cx="132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FOUGERES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D4302A-6F28-43C8-89A7-9ECB1EBE608A}"/>
              </a:ext>
            </a:extLst>
          </p:cNvPr>
          <p:cNvSpPr txBox="1"/>
          <p:nvPr/>
        </p:nvSpPr>
        <p:spPr>
          <a:xfrm>
            <a:off x="4524371" y="6403374"/>
            <a:ext cx="1881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/>
              <a:t>GYMNOSPERMES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3A0F647-5EC8-4007-9D35-94403851543C}"/>
              </a:ext>
            </a:extLst>
          </p:cNvPr>
          <p:cNvSpPr txBox="1"/>
          <p:nvPr/>
        </p:nvSpPr>
        <p:spPr>
          <a:xfrm>
            <a:off x="5972918" y="6400698"/>
            <a:ext cx="190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600" b="1" dirty="0"/>
              <a:t>ANGIOSPERME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74E71BE-8CD6-4BAE-B0B0-0B6D88D241FD}"/>
              </a:ext>
            </a:extLst>
          </p:cNvPr>
          <p:cNvSpPr txBox="1"/>
          <p:nvPr/>
        </p:nvSpPr>
        <p:spPr>
          <a:xfrm>
            <a:off x="7680646" y="5205334"/>
            <a:ext cx="140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MA" b="1" dirty="0" err="1"/>
              <a:t>اوغلين</a:t>
            </a:r>
            <a:endParaRPr lang="ar-MA" b="1" dirty="0"/>
          </a:p>
          <a:p>
            <a:pPr algn="ctr"/>
            <a:r>
              <a:rPr lang="fr-MA" b="1" dirty="0"/>
              <a:t>EUGLENE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C159B3-EEE2-42F6-A1B0-A938B2E57389}"/>
              </a:ext>
            </a:extLst>
          </p:cNvPr>
          <p:cNvSpPr txBox="1"/>
          <p:nvPr/>
        </p:nvSpPr>
        <p:spPr>
          <a:xfrm>
            <a:off x="7397525" y="6235048"/>
            <a:ext cx="190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600" b="1" dirty="0"/>
              <a:t>PLANTE UNICELLULAIRE</a:t>
            </a:r>
          </a:p>
        </p:txBody>
      </p:sp>
    </p:spTree>
    <p:extLst>
      <p:ext uri="{BB962C8B-B14F-4D97-AF65-F5344CB8AC3E}">
        <p14:creationId xmlns:p14="http://schemas.microsoft.com/office/powerpoint/2010/main" val="221957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1C6E09C-EB06-40C5-9545-0BC431285465}"/>
              </a:ext>
            </a:extLst>
          </p:cNvPr>
          <p:cNvSpPr txBox="1"/>
          <p:nvPr/>
        </p:nvSpPr>
        <p:spPr>
          <a:xfrm>
            <a:off x="1404732" y="1249164"/>
            <a:ext cx="7911547" cy="431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fr-FR" sz="2800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Conclusion:</a:t>
            </a:r>
          </a:p>
          <a:p>
            <a:pPr>
              <a:lnSpc>
                <a:spcPts val="4700"/>
              </a:lnSpc>
            </a:pPr>
            <a:r>
              <a:rPr lang="fr-FR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  Parmi les critères utilisés pour grouper ces végétaux:</a:t>
            </a:r>
          </a:p>
          <a:p>
            <a:pPr>
              <a:lnSpc>
                <a:spcPts val="4700"/>
              </a:lnSpc>
            </a:pPr>
            <a:r>
              <a:rPr lang="fr-FR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-La présence de tige et des feuilles</a:t>
            </a:r>
          </a:p>
          <a:p>
            <a:pPr>
              <a:lnSpc>
                <a:spcPts val="4700"/>
              </a:lnSpc>
            </a:pPr>
            <a:r>
              <a:rPr lang="fr-FR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-La présence ou l’absence des fleures</a:t>
            </a:r>
          </a:p>
          <a:p>
            <a:pPr>
              <a:lnSpc>
                <a:spcPts val="4700"/>
              </a:lnSpc>
            </a:pPr>
            <a:r>
              <a:rPr lang="fr-FR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-</a:t>
            </a:r>
            <a:r>
              <a:rPr lang="fr-MA" sz="2800" dirty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Graines enfermées ou non dans un fruit.</a:t>
            </a:r>
          </a:p>
          <a:p>
            <a:pPr>
              <a:lnSpc>
                <a:spcPts val="4700"/>
              </a:lnSpc>
            </a:pPr>
            <a:endParaRPr lang="fr-FR" sz="2800" dirty="0">
              <a:solidFill>
                <a:schemeClr val="tx2"/>
              </a:solidFill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3496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464</Words>
  <Application>Microsoft Office PowerPoint</Application>
  <PresentationFormat>Affichage à l'écran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Microsoft Yi Baiti</vt:lpstr>
      <vt:lpstr>MV Boli</vt:lpstr>
      <vt:lpstr>1_Thème Office</vt:lpstr>
      <vt:lpstr>Thème Office</vt:lpstr>
      <vt:lpstr>Classification des êtres vivants et les équilibres naturels</vt:lpstr>
      <vt:lpstr>Présentation PowerPoint</vt:lpstr>
      <vt:lpstr>Présentation PowerPoint</vt:lpstr>
      <vt:lpstr>Présentation PowerPoint</vt:lpstr>
      <vt:lpstr>Chapitre 5:Classification des êtres vivants et les équilibres naturels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L’alimentation chez les êtres vivants</dc:title>
  <dc:creator>manal</dc:creator>
  <cp:lastModifiedBy>hp</cp:lastModifiedBy>
  <cp:revision>283</cp:revision>
  <dcterms:created xsi:type="dcterms:W3CDTF">2017-11-27T21:25:40Z</dcterms:created>
  <dcterms:modified xsi:type="dcterms:W3CDTF">2019-01-24T21:18:07Z</dcterms:modified>
</cp:coreProperties>
</file>