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1" r:id="rId4"/>
    <p:sldId id="262" r:id="rId5"/>
    <p:sldId id="265" r:id="rId6"/>
    <p:sldId id="264" r:id="rId7"/>
    <p:sldId id="263" r:id="rId8"/>
    <p:sldId id="257" r:id="rId9"/>
    <p:sldId id="267" r:id="rId10"/>
    <p:sldId id="268" r:id="rId11"/>
    <p:sldId id="270" r:id="rId12"/>
    <p:sldId id="256" r:id="rId13"/>
    <p:sldId id="271" r:id="rId14"/>
    <p:sldId id="272" r:id="rId15"/>
    <p:sldId id="274" r:id="rId16"/>
    <p:sldId id="276" r:id="rId17"/>
    <p:sldId id="273" r:id="rId18"/>
    <p:sldId id="275" r:id="rId19"/>
    <p:sldId id="277" r:id="rId20"/>
    <p:sldId id="279" r:id="rId21"/>
    <p:sldId id="280" r:id="rId22"/>
    <p:sldId id="278" r:id="rId23"/>
    <p:sldId id="281" r:id="rId24"/>
    <p:sldId id="282" r:id="rId25"/>
    <p:sldId id="284" r:id="rId26"/>
    <p:sldId id="285" r:id="rId27"/>
    <p:sldId id="287" r:id="rId28"/>
    <p:sldId id="286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28233-6C31-41AC-A5E0-623B17060088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713-8680-4324-936C-4A05F36C73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9602-E329-4CBE-B892-38430B376D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1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E713-8680-4324-936C-4A05F36C735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51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16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5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51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35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6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FF1-D73A-44CD-A776-937BF063587A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76B-7CDD-4344-BE57-583CD70199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1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1" y="194553"/>
            <a:ext cx="7344816" cy="138132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4800" b="1" dirty="0" smtClean="0"/>
              <a:t>Première unité</a:t>
            </a:r>
            <a:br>
              <a:rPr lang="fr-FR" sz="4800" b="1" dirty="0" smtClean="0"/>
            </a:br>
            <a:r>
              <a:rPr lang="ar-MA" sz="4800" b="1" dirty="0" smtClean="0"/>
              <a:t>الوحدة الاولى</a:t>
            </a:r>
            <a:endParaRPr lang="fr-FR" sz="4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6730" y="2551453"/>
            <a:ext cx="8871626" cy="1923273"/>
          </a:xfr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fr-FR" sz="4400" b="1" dirty="0" smtClean="0">
                <a:solidFill>
                  <a:srgbClr val="FF0000"/>
                </a:solidFill>
              </a:rPr>
              <a:t>Les phénomènes géologiques internes</a:t>
            </a:r>
          </a:p>
          <a:p>
            <a:r>
              <a:rPr lang="ar-MA" sz="4400" b="1" dirty="0" smtClean="0">
                <a:solidFill>
                  <a:srgbClr val="FF0000"/>
                </a:solidFill>
              </a:rPr>
              <a:t>الظواهر الجيولوجية الباطنية</a:t>
            </a:r>
            <a:endParaRPr lang="fr-F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C56FC-35B1-4330-AA58-92FDF05F8A50}"/>
              </a:ext>
            </a:extLst>
          </p:cNvPr>
          <p:cNvSpPr/>
          <p:nvPr/>
        </p:nvSpPr>
        <p:spPr>
          <a:xfrm>
            <a:off x="145915" y="950437"/>
            <a:ext cx="86502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4000" dirty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L’existence d’une complémentarité géométrique </a:t>
            </a:r>
            <a:r>
              <a:rPr lang="ar-MA" sz="4000" dirty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تكامل او تطابق </a:t>
            </a:r>
            <a:r>
              <a:rPr lang="fr-FR" sz="4000" dirty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 entre les lignes côtières de l’Amérique du Sud et celles de l’Afrique </a:t>
            </a:r>
            <a:r>
              <a:rPr lang="fr-FR" sz="4000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;</a:t>
            </a:r>
            <a:r>
              <a:rPr lang="fr-FR" sz="4000" b="1" dirty="0" smtClean="0">
                <a:solidFill>
                  <a:srgbClr val="00B0F0"/>
                </a:solidFill>
              </a:rPr>
              <a:t> </a:t>
            </a:r>
            <a:r>
              <a:rPr lang="fr-FR" sz="4000" dirty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Ce qui laisse penser que ces continents étaient soudés. </a:t>
            </a:r>
          </a:p>
        </p:txBody>
      </p:sp>
    </p:spTree>
    <p:extLst>
      <p:ext uri="{BB962C8B-B14F-4D97-AF65-F5344CB8AC3E}">
        <p14:creationId xmlns:p14="http://schemas.microsoft.com/office/powerpoint/2010/main" val="29527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4943F6A-5447-44CA-A7DF-D0688FBB74DD}"/>
              </a:ext>
            </a:extLst>
          </p:cNvPr>
          <p:cNvSpPr/>
          <p:nvPr/>
        </p:nvSpPr>
        <p:spPr>
          <a:xfrm>
            <a:off x="203584" y="39417"/>
            <a:ext cx="856895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fr-FR" sz="32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b- Argument Géologique : </a:t>
            </a:r>
            <a:r>
              <a:rPr lang="ar-MA" sz="3200" b="1" dirty="0" smtClean="0">
                <a:solidFill>
                  <a:srgbClr val="00B0F0"/>
                </a:solidFill>
                <a:latin typeface="MV Boli" panose="02000500030200090000" pitchFamily="2" charset="0"/>
              </a:rPr>
              <a:t>البرهان الصخري</a:t>
            </a:r>
            <a:endParaRPr lang="fr-FR" sz="3200" b="1" dirty="0" smtClean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2"/>
            <a:r>
              <a:rPr lang="fr-FR" sz="3200" b="1" u="sng" dirty="0" smtClean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2-D'après lesDoc3 et 4 P13 </a:t>
            </a:r>
            <a:r>
              <a:rPr lang="fr-FR" sz="32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Rapprocher les deux côtes. Que peut-on déduire?</a:t>
            </a:r>
          </a:p>
          <a:p>
            <a:pPr marL="0" lvl="2"/>
            <a:endParaRPr lang="fr-FR" dirty="0" smtClean="0">
              <a:solidFill>
                <a:srgbClr val="92D05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84584" y="1594247"/>
            <a:ext cx="1065718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MA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Roches anciennes dans l’âge dépasse 2 milliard d’années</a:t>
            </a:r>
          </a:p>
          <a:p>
            <a:r>
              <a:rPr lang="ar-MA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صخور قديمة لها نفس العمر ويقدر ب2 مليار سنة      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à coins arrondis 5"/>
          <p:cNvSpPr/>
          <p:nvPr/>
        </p:nvSpPr>
        <p:spPr>
          <a:xfrm flipV="1">
            <a:off x="-660513" y="1686915"/>
            <a:ext cx="471893" cy="420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513" y="2671465"/>
            <a:ext cx="10297144" cy="43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xmlns="" id="{9C00061E-FAA5-479E-88DB-39DF25A5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319" y="0"/>
            <a:ext cx="9908961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Les mêmes roches anciennes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نفس الصخور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 se retrouvent à l’Afrique et  á l’Amérique du Sud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17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506272" cy="3874442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C-</a:t>
            </a:r>
            <a:r>
              <a:rPr lang="fr-FR" sz="2800" b="1" dirty="0" smtClean="0">
                <a:solidFill>
                  <a:srgbClr val="00B150"/>
                </a:solidFill>
                <a:latin typeface="Times New Roman" panose="02020603050405020304" pitchFamily="18" charset="0"/>
              </a:rPr>
              <a:t> </a:t>
            </a:r>
            <a: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Argument paléontologique : </a:t>
            </a:r>
            <a:r>
              <a:rPr lang="ar-MA" sz="32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البرهان الإستحاثي</a:t>
            </a:r>
            <a: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/>
            </a:r>
            <a:b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</a:br>
            <a:r>
              <a:rPr lang="fr-FR" sz="3200" b="1" u="sng" dirty="0" smtClean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D'après le  Doc1 p12- </a:t>
            </a:r>
            <a:r>
              <a:rPr lang="fr-FR" sz="32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Décrire la répartition des espèces fossiles de part et d’autres de l’océan atlantique?</a:t>
            </a:r>
            <a:br>
              <a:rPr lang="fr-FR" sz="32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Relevez les éléments de l’argument paléontologique appuyant la théorie de la dérive de continents?.</a:t>
            </a:r>
            <a:r>
              <a:rPr lang="fr-FR" dirty="0" smtClean="0">
                <a:solidFill>
                  <a:srgbClr val="FFFF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solidFill>
                  <a:srgbClr val="FFFF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2686"/>
            <a:ext cx="9144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6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Certains fossiles 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 مستحاثات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d’animaux et de végétaux ont été retrouvés en Afrique et en Amérique bien que ces organismes n’avaient pas la possibilité de traverser l’océan Atlantique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95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sz="24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Conclusion 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fr-FR" b="1" dirty="0"/>
              <a:t>Les trois arguments : morphologique, géologique et paléontologique </a:t>
            </a:r>
            <a:r>
              <a:rPr lang="fr-FR" b="1" dirty="0" smtClean="0"/>
              <a:t>montrent que les continents actuels étaient réunies en un seul méga-continent appelé </a:t>
            </a:r>
            <a:r>
              <a:rPr lang="fr-FR" b="1" dirty="0" smtClean="0">
                <a:solidFill>
                  <a:srgbClr val="00B0F0"/>
                </a:solidFill>
              </a:rPr>
              <a:t>Pangée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fr-FR" dirty="0" smtClean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32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9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29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480" y="-565746"/>
            <a:ext cx="3394472" cy="4525963"/>
          </a:xfrm>
          <a:prstGeom prst="rect">
            <a:avLst/>
          </a:prstGeom>
        </p:spPr>
      </p:pic>
      <p:pic>
        <p:nvPicPr>
          <p:cNvPr id="5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4447" y="898996"/>
            <a:ext cx="6401229" cy="45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3100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2_ Données scientifiques en faveur de la dérive des continents :    </a:t>
            </a:r>
            <a:r>
              <a:rPr lang="ar-MA" sz="3100" dirty="0" smtClean="0">
                <a:solidFill>
                  <a:srgbClr val="FF0000"/>
                </a:solidFill>
                <a:latin typeface="MV Boli" panose="02000500030200090000" pitchFamily="2" charset="0"/>
                <a:cs typeface="Microsoft Sans Serif" panose="020B0604020202020204" pitchFamily="34" charset="0"/>
              </a:rPr>
              <a:t> </a:t>
            </a:r>
            <a:r>
              <a:rPr lang="ar-MA" sz="3100" b="1" dirty="0" smtClean="0">
                <a:solidFill>
                  <a:srgbClr val="00B050"/>
                </a:solidFill>
                <a:latin typeface="MV Boli" panose="02000500030200090000" pitchFamily="2" charset="0"/>
              </a:rPr>
              <a:t>معطيات تدعم نظرية زحزحة القارات</a:t>
            </a:r>
            <a: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a-</a:t>
            </a:r>
            <a:r>
              <a:rPr lang="fr-FR" sz="2000" dirty="0" smtClean="0">
                <a:latin typeface="MV Boli" panose="02000500030200090000" pitchFamily="2" charset="0"/>
                <a:ea typeface="Microsoft Sans Serif" pitchFamily="34" charset="0"/>
                <a:cs typeface="MV Boli" panose="02000500030200090000" pitchFamily="2" charset="0"/>
              </a:rPr>
              <a:t>   </a:t>
            </a: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morphologie des fonds de l’océan  atlantique : </a:t>
            </a:r>
            <a:r>
              <a:rPr lang="ar-MA" sz="2000" b="1" dirty="0" smtClean="0">
                <a:solidFill>
                  <a:srgbClr val="00B0F0"/>
                </a:solidFill>
                <a:latin typeface="MV Boli" panose="02000500030200090000" pitchFamily="2" charset="0"/>
              </a:rPr>
              <a:t>مورفولوجية قعور المحيط الاطلسي</a:t>
            </a: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(Document 1</a:t>
            </a:r>
            <a:r>
              <a:rPr lang="ar-MA" sz="2000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 14 M)</a:t>
            </a:r>
          </a:p>
          <a:p>
            <a:pPr marL="0" lvl="0" indent="0">
              <a:buNone/>
            </a:pPr>
            <a:endParaRPr lang="fr-FR" sz="2000" b="1" dirty="0" smtClean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>
              <a:buNone/>
            </a:pPr>
            <a:endParaRPr lang="fr-FR" sz="2000" b="1" dirty="0" smtClean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xmlns="" id="{9C668D2D-823E-4328-AF90-9C8B339C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28092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1846328"/>
            <a:ext cx="9126335" cy="2753036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fr-FR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Chapitre 1 : La théorie de la tectonique des plaques</a:t>
            </a:r>
            <a:br>
              <a:rPr lang="fr-FR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MA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نظرية تكتونية الصفائح</a:t>
            </a:r>
            <a:r>
              <a:rPr lang="fr-FR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665" y="1014277"/>
            <a:ext cx="2250671" cy="365125"/>
          </a:xfrm>
        </p:spPr>
        <p:txBody>
          <a:bodyPr/>
          <a:lstStyle/>
          <a:p>
            <a:fld id="{74F1A91F-1693-46AD-89EB-7B6404DF069C}" type="datetime1">
              <a:rPr lang="fr-FR" sz="2800" b="1" u="sng" smtClean="0">
                <a:solidFill>
                  <a:prstClr val="white"/>
                </a:solidFill>
              </a:rPr>
              <a:t>29/09/2019</a:t>
            </a:fld>
            <a:endParaRPr lang="fr-FR" sz="2800" b="1" u="sn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99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69269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</a:pPr>
            <a:r>
              <a:rPr lang="fr-FR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Après avoir comparé le fond de l’océan  atlantique on observe qu’il y a une symétrie de part et d’autre de la dorsale océanique ; le relief sous-marin présenté  se constitue de : </a:t>
            </a:r>
            <a:r>
              <a:rPr lang="fr-FR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plateau continentale</a:t>
            </a:r>
            <a:r>
              <a:rPr lang="fr-FR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fr-FR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talus</a:t>
            </a:r>
            <a:endParaRPr lang="fr-FR" sz="1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</a:pPr>
            <a:r>
              <a:rPr lang="fr-FR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Continental ,   plaine abyssale et   dorsale médio océanique </a:t>
            </a:r>
            <a:r>
              <a:rPr lang="fr-FR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muni d’un </a:t>
            </a:r>
            <a:r>
              <a:rPr lang="fr-FR" b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Rift</a:t>
            </a:r>
            <a:r>
              <a:rPr lang="fr-FR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au sommet. </a:t>
            </a:r>
            <a:endParaRPr lang="fr-FR" b="1" dirty="0">
              <a:solidFill>
                <a:srgbClr val="00B05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b- L’expansion des fonds d’océanes atlantique   </a:t>
            </a:r>
            <a:r>
              <a:rPr lang="ar-MA" sz="2000" b="1" dirty="0" smtClean="0">
                <a:solidFill>
                  <a:srgbClr val="00B0F0"/>
                </a:solidFill>
                <a:latin typeface="MV Boli" panose="02000500030200090000" pitchFamily="2" charset="0"/>
              </a:rPr>
              <a:t> اتساع قعر المحيط الأطلسي</a:t>
            </a:r>
            <a:r>
              <a:rPr lang="fr-FR" sz="2000" b="1" dirty="0" smtClean="0">
                <a:solidFill>
                  <a:srgbClr val="00B0F0"/>
                </a:solidFill>
                <a:latin typeface="MV Boli" panose="02000500030200090000" pitchFamily="2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(Document</a:t>
            </a:r>
            <a:r>
              <a:rPr lang="ar-MA" sz="2000" dirty="0" smtClean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2 </a:t>
            </a:r>
            <a:r>
              <a:rPr lang="fr-FR" sz="2000" dirty="0" smtClean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> p 14 M)</a:t>
            </a:r>
            <a:r>
              <a:rPr lang="fr-FR" sz="2400" dirty="0" smtClean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  <a:t/>
            </a:r>
            <a:br>
              <a:rPr lang="fr-FR" sz="2400" dirty="0" smtClean="0">
                <a:solidFill>
                  <a:srgbClr val="00B050"/>
                </a:solidFill>
                <a:latin typeface="MV Boli" pitchFamily="2" charset="0"/>
                <a:cs typeface="MV Boli" pitchFamily="2" charset="0"/>
              </a:rPr>
            </a:br>
            <a:r>
              <a:rPr kumimoji="0" lang="fr-FR" sz="27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Microsoft Sans Serif" pitchFamily="34" charset="0"/>
                <a:cs typeface="Arial" pitchFamily="34" charset="0"/>
              </a:rPr>
              <a:t> </a:t>
            </a:r>
            <a:r>
              <a: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xmlns="" id="{3440444B-43BE-43E7-A3C4-5591BB8ED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4784"/>
            <a:ext cx="8712968" cy="36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404664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 fond de l’océan atlantique</a:t>
            </a:r>
            <a:r>
              <a:rPr kumimoji="0" lang="fr-F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 constitué essentiellement  du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Basalte :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(roche volcanique) dont l’âge augmente de façon symétrique  lorsque en s’éloigne du Rift 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028617"/>
            <a:ext cx="87129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i="1" u="sng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Conclusion</a:t>
            </a:r>
            <a:endParaRPr lang="fr-FR" sz="900" b="1" i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Au niveau de la dorsale océanique il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formation et renouvellement du fond océanique qui  se traduit</a:t>
            </a:r>
            <a:r>
              <a:rPr kumimoji="0" lang="fr-FR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 l’émission permanente</a:t>
            </a:r>
            <a:r>
              <a:rPr kumimoji="0" lang="fr-FR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 coulées de laves basaltiques   , ce qui conduit à l’expansion du fond océanique et donc la dérive des continents;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ex:</a:t>
            </a:r>
            <a:r>
              <a:rPr lang="fr-FR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L’Afrique</a:t>
            </a:r>
            <a:r>
              <a:rPr lang="fr-FR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et l’Amérique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229600" cy="710952"/>
          </a:xfrm>
        </p:spPr>
        <p:txBody>
          <a:bodyPr>
            <a:normAutofit fontScale="90000"/>
          </a:bodyPr>
          <a:lstStyle/>
          <a:p>
            <a:pPr algn="l"/>
            <a:r>
              <a:rPr lang="fr-FR" sz="2200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II. La notion de la plaque lithosphérique  :  </a:t>
            </a:r>
            <a:r>
              <a:rPr lang="ar-MA" sz="2200" b="1" dirty="0" smtClean="0">
                <a:solidFill>
                  <a:srgbClr val="FF0000"/>
                </a:solidFill>
                <a:latin typeface="MV Boli" panose="02000500030200090000" pitchFamily="2" charset="0"/>
              </a:rPr>
              <a:t>مفهوم الصفيحة الصخرية</a:t>
            </a:r>
            <a:r>
              <a:rPr lang="fr-FR" sz="2200" b="1" dirty="0" smtClean="0">
                <a:solidFill>
                  <a:srgbClr val="FF0000"/>
                </a:solidFill>
                <a:latin typeface="MV Boli" panose="02000500030200090000" pitchFamily="2" charset="0"/>
              </a:rPr>
              <a:t/>
            </a:r>
            <a:br>
              <a:rPr lang="fr-FR" sz="2200" b="1" dirty="0" smtClean="0">
                <a:solidFill>
                  <a:srgbClr val="FF0000"/>
                </a:solidFill>
                <a:latin typeface="MV Boli" panose="02000500030200090000" pitchFamily="2" charset="0"/>
              </a:rPr>
            </a:br>
            <a:r>
              <a:rPr lang="fr-FR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fr-FR" sz="1800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1-</a:t>
            </a:r>
            <a:r>
              <a:rPr lang="fr-FR" sz="1800" b="1" dirty="0" smtClean="0">
                <a:solidFill>
                  <a:srgbClr val="00B150"/>
                </a:solidFill>
                <a:latin typeface="Times New Roman" panose="02020603050405020304" pitchFamily="18" charset="0"/>
              </a:rPr>
              <a:t> </a:t>
            </a:r>
            <a:r>
              <a:rPr lang="fr-FR" sz="1800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Répartition mondiale des séismes et des volcans : </a:t>
            </a:r>
            <a:r>
              <a:rPr lang="ar-MA" sz="1800" b="1" dirty="0" smtClean="0">
                <a:solidFill>
                  <a:srgbClr val="00B050"/>
                </a:solidFill>
                <a:latin typeface="MV Boli" panose="02000500030200090000" pitchFamily="2" charset="0"/>
              </a:rPr>
              <a:t>التوزيع العالمي للزلازل والبراكين</a:t>
            </a:r>
            <a: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525963"/>
          </a:xfrm>
        </p:spPr>
        <p:txBody>
          <a:bodyPr/>
          <a:lstStyle/>
          <a:p>
            <a:pPr marL="0" marR="252095" indent="0">
              <a:spcBef>
                <a:spcPts val="300"/>
              </a:spcBef>
              <a:buNone/>
            </a:pPr>
            <a:r>
              <a:rPr lang="fr-FR" sz="1800" b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fr-FR" sz="18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Exercice :</a:t>
            </a:r>
          </a:p>
          <a:p>
            <a:pPr marL="0" marR="252095" indent="0" algn="just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1-D'après </a:t>
            </a:r>
            <a:r>
              <a:rPr lang="fr-FR" sz="1800" dirty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DOC1-2 P16-Comparer la répartition mondiale des séismes et des volcans?</a:t>
            </a:r>
          </a:p>
          <a:p>
            <a:pPr marL="0" marR="252095" indent="0" algn="just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2-Etablir </a:t>
            </a:r>
            <a:r>
              <a:rPr lang="fr-FR" sz="1800" dirty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la relation avec les limites des plaques?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3- Compter le nombre des plaques.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800" dirty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4</a:t>
            </a: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- Identifier les types de mouvements aux frontières des plaques. Donner des exemples.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1800" dirty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5</a:t>
            </a: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- Citer une plaque océanique et une plaque </a:t>
            </a:r>
            <a:r>
              <a:rPr lang="fr-FR" sz="1800" dirty="0" err="1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océano</a:t>
            </a:r>
            <a:r>
              <a:rPr lang="fr-FR" sz="1800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-continentale.</a:t>
            </a:r>
          </a:p>
          <a:p>
            <a:pPr marL="0" marR="252095" indent="0">
              <a:spcBef>
                <a:spcPts val="300"/>
              </a:spcBef>
              <a:buNone/>
            </a:pPr>
            <a:endParaRPr lang="fr-FR" sz="1800" dirty="0" smtClean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b="1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1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Réponses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1-les séismes et les volcans sont repartis sous forme des ceintures au milieu des océans et aux bords de certains continents.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2-Ces ceintures sont des zones étroites et actives qui délimitent des surfaces terrestres appelées: </a:t>
            </a:r>
            <a:r>
              <a:rPr lang="fr-FR" sz="31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des plaques tectoniques ou </a:t>
            </a:r>
            <a:r>
              <a:rPr lang="fr-FR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plaques lithosphériques.</a:t>
            </a:r>
            <a:r>
              <a:rPr lang="fr-FR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8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424152" cy="43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4345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  <a:p>
            <a:endParaRPr lang="fr-FR" dirty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  <a:p>
            <a:endParaRPr lang="fr-FR" dirty="0" smtClean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  <a:p>
            <a:endParaRPr lang="fr-FR" dirty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  <a:p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3- Il y a douze plaques.</a:t>
            </a:r>
          </a:p>
          <a:p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4- Il y a des mouvements de rapprochement ou de convergence 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تقارب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et des mouvements d’écartement ou de divergence 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تباعد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Ex : Divergence : Entre la plaque de l’Amérique du sud et de l’Afrique.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Ex : Convergence : Entre la plaque de l’Amérique du Sud et de Nazca.</a:t>
            </a:r>
          </a:p>
          <a:p>
            <a:r>
              <a:rPr lang="fr-FR" dirty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5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-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Plaque océanique 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</a:rPr>
              <a:t>صفيحة محيطية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: plaque Nazca, plaque pacifique. </a:t>
            </a:r>
            <a:endParaRPr lang="ar-MA" dirty="0" smtClean="0">
              <a:solidFill>
                <a:srgbClr val="1F497D">
                  <a:lumMod val="75000"/>
                </a:srgbClr>
              </a:solidFill>
              <a:latin typeface="MV Boli" pitchFamily="2" charset="0"/>
            </a:endParaRPr>
          </a:p>
          <a:p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   -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Plaque </a:t>
            </a:r>
            <a:r>
              <a:rPr lang="fr-FR" dirty="0" err="1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océano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-continentale</a:t>
            </a:r>
            <a:r>
              <a:rPr lang="ar-MA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</a:rPr>
              <a:t>صفيحة محيطية قارية  </a:t>
            </a:r>
            <a:r>
              <a:rPr lang="fr-FR" dirty="0" smtClean="0">
                <a:solidFill>
                  <a:srgbClr val="1F497D">
                    <a:lumMod val="75000"/>
                  </a:srgbClr>
                </a:solidFill>
                <a:latin typeface="MV Boli" pitchFamily="2" charset="0"/>
                <a:cs typeface="MV Boli" pitchFamily="2" charset="0"/>
              </a:rPr>
              <a:t>: plaque Afrique, plaque Amérique du sud.</a:t>
            </a:r>
            <a:endParaRPr lang="fr-FR" dirty="0">
              <a:solidFill>
                <a:srgbClr val="1F497D">
                  <a:lumMod val="75000"/>
                </a:srgbClr>
              </a:solidFill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324528" cy="114300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III -Le moteur de la mobilité des plaques:</a:t>
            </a:r>
            <a:r>
              <a:rPr lang="ar-MA" sz="24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محرك حركية الصفائح </a:t>
            </a:r>
            <a:endParaRPr lang="fr-FR" sz="2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60" y="332656"/>
            <a:ext cx="8229600" cy="4525963"/>
          </a:xfrm>
        </p:spPr>
        <p:txBody>
          <a:bodyPr/>
          <a:lstStyle/>
          <a:p>
            <a:pPr marL="0" marR="252095" indent="0">
              <a:spcBef>
                <a:spcPts val="300"/>
              </a:spcBef>
              <a:buNone/>
            </a:pPr>
            <a:r>
              <a:rPr lang="fr-FR" sz="1800" b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d’</a:t>
            </a:r>
            <a:r>
              <a:rPr lang="fr-FR" sz="1800" b="1" dirty="0" err="1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apres</a:t>
            </a:r>
            <a:r>
              <a:rPr lang="fr-FR" sz="1800" b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le Docs </a:t>
            </a:r>
            <a:r>
              <a:rPr lang="fr-FR" sz="1800" b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 P19 / Compléter le tableau ci-dessous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7" y="764704"/>
            <a:ext cx="8153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6"/>
          <p:cNvSpPr txBox="1"/>
          <p:nvPr/>
        </p:nvSpPr>
        <p:spPr>
          <a:xfrm>
            <a:off x="110874" y="4221088"/>
            <a:ext cx="817940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Plaques convergentes : </a:t>
            </a:r>
            <a:r>
              <a:rPr lang="ar-MA" b="1" dirty="0" smtClean="0">
                <a:solidFill>
                  <a:schemeClr val="bg1"/>
                </a:solidFill>
              </a:rPr>
              <a:t>                     صفائح متقاربة </a:t>
            </a:r>
            <a:r>
              <a:rPr lang="fr-FR" b="1" dirty="0" smtClean="0">
                <a:solidFill>
                  <a:schemeClr val="bg1"/>
                </a:solidFill>
              </a:rPr>
              <a:t>Plaques divergentes :</a:t>
            </a:r>
            <a:r>
              <a:rPr lang="ar-MA" b="1" dirty="0" smtClean="0">
                <a:solidFill>
                  <a:schemeClr val="bg1"/>
                </a:solidFill>
              </a:rPr>
              <a:t> صفائح متباعدة </a:t>
            </a:r>
          </a:p>
          <a:p>
            <a:endParaRPr lang="ar-MA" b="1" dirty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" y="306726"/>
            <a:ext cx="4504176" cy="33703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48" y="326181"/>
            <a:ext cx="4423559" cy="337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0"/>
          <a:stretch/>
        </p:blipFill>
        <p:spPr>
          <a:xfrm>
            <a:off x="755405" y="3816689"/>
            <a:ext cx="4914900" cy="29440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37627" y="4765487"/>
            <a:ext cx="2144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Le continent: </a:t>
            </a:r>
            <a:r>
              <a:rPr lang="ar-MA" sz="2800" b="1" dirty="0" smtClean="0"/>
              <a:t>القارة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4613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315" y="185165"/>
            <a:ext cx="8864677" cy="1739347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rtl="1"/>
            <a:r>
              <a:rPr lang="fr-FR" sz="5400" b="1" u="sng" cap="none" dirty="0" smtClean="0">
                <a:solidFill>
                  <a:srgbClr val="FF0000"/>
                </a:solidFill>
              </a:rPr>
              <a:t>Activité 1 : Les arguments de la dérive des continents</a:t>
            </a:r>
            <a:br>
              <a:rPr lang="fr-FR" sz="5400" b="1" u="sng" cap="none" dirty="0" smtClean="0">
                <a:solidFill>
                  <a:srgbClr val="FF0000"/>
                </a:solidFill>
              </a:rPr>
            </a:br>
            <a:r>
              <a:rPr lang="ar-MA" sz="3600" b="1" u="sng" cap="none" dirty="0" smtClean="0">
                <a:solidFill>
                  <a:srgbClr val="FF0000"/>
                </a:solidFill>
              </a:rPr>
              <a:t>نشاط</a:t>
            </a:r>
            <a:r>
              <a:rPr lang="ar-MA" sz="3600" b="1" u="sng" cap="none" dirty="0">
                <a:solidFill>
                  <a:srgbClr val="FF0000"/>
                </a:solidFill>
              </a:rPr>
              <a:t>1</a:t>
            </a:r>
            <a:r>
              <a:rPr lang="fr-FR" sz="3600" b="1" u="sng" cap="none" dirty="0" smtClean="0">
                <a:solidFill>
                  <a:srgbClr val="FF0000"/>
                </a:solidFill>
              </a:rPr>
              <a:t>:</a:t>
            </a:r>
            <a:r>
              <a:rPr lang="fr-FR" sz="3600" b="1" u="sng" cap="none" dirty="0">
                <a:solidFill>
                  <a:srgbClr val="FF0000"/>
                </a:solidFill>
              </a:rPr>
              <a:t> </a:t>
            </a:r>
            <a:r>
              <a:rPr lang="ar-MA" sz="3600" b="1" u="sng" cap="none" dirty="0" smtClean="0">
                <a:solidFill>
                  <a:srgbClr val="FF0000"/>
                </a:solidFill>
              </a:rPr>
              <a:t>براهين زحزحة القارات</a:t>
            </a:r>
            <a:endParaRPr lang="fr-FR" sz="4400" u="sng" cap="none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9771" y="2080154"/>
            <a:ext cx="9144000" cy="28161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252095" lvl="1" algn="justLow">
              <a:spcBef>
                <a:spcPts val="300"/>
              </a:spcBef>
            </a:pPr>
            <a:r>
              <a:rPr lang="fr-FR" sz="32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 </a:t>
            </a:r>
          </a:p>
          <a:p>
            <a:pPr marR="252095" lvl="1" algn="justLow">
              <a:spcBef>
                <a:spcPts val="300"/>
              </a:spcBef>
            </a:pPr>
            <a:r>
              <a:rPr lang="fr-FR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dérive des continents a été proposée par Alfred Wegener (météorologiste allemand) en 1912. Wegener émit l’hypothèse que tous les continents actuels furent partie d’un seul super continent appelé Pangée.</a:t>
            </a:r>
            <a:endParaRPr lang="fr-FR" sz="1600" b="1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252095" lvl="1" algn="justLow">
              <a:spcBef>
                <a:spcPts val="300"/>
              </a:spcBef>
            </a:pPr>
            <a:r>
              <a:rPr lang="fr-FR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fr-FR" sz="2800" b="1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Quels sont les arguments de la dérive des continents?</a:t>
            </a:r>
            <a:endParaRPr lang="fr-FR" sz="1600" b="1" i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28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9753096-54ED-434D-83DE-B4E73FAF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80728"/>
            <a:ext cx="9143999" cy="5773496"/>
          </a:xfrm>
        </p:spPr>
        <p:txBody>
          <a:bodyPr>
            <a:normAutofit fontScale="90000"/>
          </a:bodyPr>
          <a:lstStyle/>
          <a:p>
            <a:pPr lvl="0"/>
            <a:r>
              <a:rPr lang="fr-FR" sz="3200" b="1" dirty="0" smtClean="0"/>
              <a:t>1)Quelle </a:t>
            </a:r>
            <a:r>
              <a:rPr lang="fr-FR" sz="3200" b="1" dirty="0"/>
              <a:t>est la théorie de la dérive des continents ?</a:t>
            </a:r>
            <a:br>
              <a:rPr lang="fr-FR" sz="3200" b="1" dirty="0"/>
            </a:b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b="1" dirty="0"/>
              <a:t>2)Quels sont les arguments de la théorie de la dérive des continents ?</a:t>
            </a:r>
            <a:br>
              <a:rPr lang="fr-FR" sz="3200" b="1" dirty="0"/>
            </a:br>
            <a:r>
              <a:rPr lang="fr-FR" sz="3200" b="1" dirty="0"/>
              <a:t>3)</a:t>
            </a:r>
            <a:r>
              <a:rPr lang="fr-FR" b="1" dirty="0"/>
              <a:t> </a:t>
            </a:r>
            <a:r>
              <a:rPr lang="fr-FR" sz="3200" b="1" dirty="0"/>
              <a:t>Quelle est la relation entre la dérive des continents et</a:t>
            </a:r>
            <a:br>
              <a:rPr lang="fr-FR" sz="3200" b="1" dirty="0"/>
            </a:br>
            <a:r>
              <a:rPr lang="fr-FR" sz="3200" b="1" dirty="0"/>
              <a:t> l'expansion des fonds océaniques? </a:t>
            </a:r>
            <a:br>
              <a:rPr lang="fr-FR" sz="3200" b="1" dirty="0"/>
            </a:br>
            <a:r>
              <a:rPr lang="fr-FR" sz="3200" b="1" dirty="0" smtClean="0"/>
              <a:t>4)Que </a:t>
            </a:r>
            <a:r>
              <a:rPr lang="fr-FR" sz="3200" b="1" dirty="0"/>
              <a:t>signifie la notion de plaque lithosphérique ? </a:t>
            </a:r>
            <a:br>
              <a:rPr lang="fr-FR" sz="3200" b="1" dirty="0"/>
            </a:b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b="1" dirty="0"/>
              <a:t>5)Quels sont les critères qui ont permis de définir et de</a:t>
            </a:r>
            <a:br>
              <a:rPr lang="fr-FR" sz="3200" b="1" dirty="0"/>
            </a:br>
            <a:r>
              <a:rPr lang="fr-FR" sz="3200" b="1" dirty="0"/>
              <a:t> </a:t>
            </a:r>
            <a:r>
              <a:rPr lang="en-US" sz="3200" b="1" dirty="0"/>
              <a:t>délimiter les plaques Iithosphériques? </a:t>
            </a:r>
            <a:endParaRPr lang="fr-FR" sz="3200" b="1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="" xmlns:a16="http://schemas.microsoft.com/office/drawing/2014/main" id="{691F4671-AA2C-4746-BDD7-6C130AFCA525}"/>
              </a:ext>
            </a:extLst>
          </p:cNvPr>
          <p:cNvSpPr/>
          <p:nvPr/>
        </p:nvSpPr>
        <p:spPr>
          <a:xfrm>
            <a:off x="1" y="103776"/>
            <a:ext cx="3120887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/>
              <a:t>Questions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4320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100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sz="3100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3100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I- La théorie de la dérive des continents : </a:t>
            </a:r>
            <a:br>
              <a:rPr lang="fr-FR" sz="3100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ar-MA" sz="3100" b="1" dirty="0" smtClean="0">
                <a:solidFill>
                  <a:srgbClr val="FF0000"/>
                </a:solidFill>
                <a:latin typeface="MV Boli" panose="02000500030200090000" pitchFamily="2" charset="0"/>
              </a:rPr>
              <a:t>نظرية زحزحة القارات</a:t>
            </a:r>
            <a:r>
              <a:rPr lang="fr-FR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fr-FR" b="1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_</a:t>
            </a:r>
            <a:r>
              <a:rPr lang="fr-FR" sz="2400" b="1" dirty="0" smtClean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arguments de la théorie de la dérive des continents : </a:t>
            </a:r>
            <a:r>
              <a:rPr lang="ar-MA" sz="2400" b="1" dirty="0" smtClean="0">
                <a:solidFill>
                  <a:srgbClr val="00B050"/>
                </a:solidFill>
                <a:latin typeface="MV Boli" panose="02000500030200090000" pitchFamily="2" charset="0"/>
              </a:rPr>
              <a:t>براهين نظرية زحزحة القارات</a:t>
            </a:r>
            <a:endParaRPr lang="fr-FR" sz="2400" b="1" dirty="0" smtClean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a- Argument morphologique :  </a:t>
            </a:r>
            <a:r>
              <a:rPr lang="ar-MA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البرهان المورفولوجي</a:t>
            </a:r>
            <a:endParaRPr lang="fr-FR" b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fr-FR" sz="3200" b="1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1-d'après le Doc4 et 5 P11</a:t>
            </a:r>
          </a:p>
          <a:p>
            <a:pPr marL="0" lvl="2" indent="0">
              <a:buNone/>
            </a:pPr>
            <a:r>
              <a:rPr lang="fr-FR" sz="3200" b="1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Comparer géométriquement les côtes de l'Afrique et de l’ Amérique du sud?</a:t>
            </a:r>
          </a:p>
          <a:p>
            <a:pPr marL="0" indent="0">
              <a:buNone/>
            </a:pPr>
            <a:endParaRPr lang="fr-FR" b="1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6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399215"/>
            <a:ext cx="91440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252095" lvl="1" algn="justLow">
              <a:spcBef>
                <a:spcPts val="300"/>
              </a:spcBef>
            </a:pPr>
            <a:r>
              <a:rPr lang="fr-FR" sz="2800" b="1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L’observation des photos par satellite montre une complémentarité géométrique entre les côtes africaines et sud-américaines.</a:t>
            </a:r>
            <a:endParaRPr lang="fr-FR" sz="1600" b="1" i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5" y="1475028"/>
            <a:ext cx="8590331" cy="4495745"/>
          </a:xfrm>
          <a:prstGeom prst="rect">
            <a:avLst/>
          </a:prstGeom>
        </p:spPr>
      </p:pic>
      <p:pic>
        <p:nvPicPr>
          <p:cNvPr id="22" name="Image 21" descr="C:\Users\AA\Desktop\DOC 1AC\t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" y="476672"/>
            <a:ext cx="9108426" cy="619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5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" y="332656"/>
            <a:ext cx="872611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6B9202A9-7B80-4B87-8265-499F5C53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3" y="477079"/>
            <a:ext cx="6639339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6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621</Words>
  <Application>Microsoft Office PowerPoint</Application>
  <PresentationFormat>On-screen Show (4:3)</PresentationFormat>
  <Paragraphs>65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Première unité الوحدة الاولى</vt:lpstr>
      <vt:lpstr>Chapitre 1 : La théorie de la tectonique des plaques نظرية تكتونية الصفائح </vt:lpstr>
      <vt:lpstr>PowerPoint Presentation</vt:lpstr>
      <vt:lpstr>Activité 1 : Les arguments de la dérive des continents نشاط1: براهين زحزحة القارات</vt:lpstr>
      <vt:lpstr>1)Quelle est la théorie de la dérive des continents ?  2)Quels sont les arguments de la théorie de la dérive des continents ? 3) Quelle est la relation entre la dérive des continents et  l'expansion des fonds océaniques?  4)Que signifie la notion de plaque lithosphérique ?   5)Quels sont les critères qui ont permis de définir et de  délimiter les plaques Iithosphériques? </vt:lpstr>
      <vt:lpstr> I- La théorie de la dérive des continents :  نظرية زحزحة القارات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 Argument paléontologique : البرهان الإستحاثي 3) D'après le  Doc1 p12- Décrire la répartition des espèces fossiles de part et d’autres de l’océan atlantique? Relevez les éléments de l’argument paléontologique appuyant la théorie de la dérive de continents?. </vt:lpstr>
      <vt:lpstr>PowerPoint Presentation</vt:lpstr>
      <vt:lpstr>PowerPoint Presentation</vt:lpstr>
      <vt:lpstr>PowerPoint Presentation</vt:lpstr>
      <vt:lpstr>PowerPoint Presentation</vt:lpstr>
      <vt:lpstr>2_ Données scientifiques en faveur de la dérive des continents :     معطيات تدعم نظرية زحزحة القارات </vt:lpstr>
      <vt:lpstr>PowerPoint Presentation</vt:lpstr>
      <vt:lpstr>    b- L’expansion des fonds d’océanes atlantique    اتساع قعر المحيط الأطلسي (Document2  p 14 M)   </vt:lpstr>
      <vt:lpstr>PowerPoint Presentation</vt:lpstr>
      <vt:lpstr>II. La notion de la plaque lithosphérique  :  مفهوم الصفيحة الصخرية   1- Répartition mondiale des séismes et des volcans : التوزيع العالمي للزلازل والبراكين  </vt:lpstr>
      <vt:lpstr>PowerPoint Presentation</vt:lpstr>
      <vt:lpstr>PowerPoint Presentation</vt:lpstr>
      <vt:lpstr>PowerPoint Presentation</vt:lpstr>
      <vt:lpstr>III -Le moteur de la mobilité des plaques:محرك حركية الصفائح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Première unité الوحدة الاولى</dc:title>
  <dc:creator>toshiba</dc:creator>
  <cp:lastModifiedBy>toshiba</cp:lastModifiedBy>
  <cp:revision>14</cp:revision>
  <dcterms:created xsi:type="dcterms:W3CDTF">2019-09-29T21:29:10Z</dcterms:created>
  <dcterms:modified xsi:type="dcterms:W3CDTF">2019-09-29T23:41:16Z</dcterms:modified>
</cp:coreProperties>
</file>