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7" r:id="rId1"/>
  </p:sldMasterIdLst>
  <p:notesMasterIdLst>
    <p:notesMasterId r:id="rId13"/>
  </p:notesMasterIdLst>
  <p:sldIdLst>
    <p:sldId id="257" r:id="rId2"/>
    <p:sldId id="258" r:id="rId3"/>
    <p:sldId id="262" r:id="rId4"/>
    <p:sldId id="265" r:id="rId5"/>
    <p:sldId id="345" r:id="rId6"/>
    <p:sldId id="347" r:id="rId7"/>
    <p:sldId id="266" r:id="rId8"/>
    <p:sldId id="346" r:id="rId9"/>
    <p:sldId id="267" r:id="rId10"/>
    <p:sldId id="284" r:id="rId11"/>
    <p:sldId id="348" r:id="rId12"/>
  </p:sldIdLst>
  <p:sldSz cx="9144000" cy="5143500" type="screen16x9"/>
  <p:notesSz cx="6858000" cy="9144000"/>
  <p:embeddedFontLst>
    <p:embeddedFont>
      <p:font typeface="Consolas" panose="020B0609020204030204" pitchFamily="49" charset="0"/>
      <p:regular r:id="rId14"/>
      <p:bold r:id="rId15"/>
      <p:italic r:id="rId16"/>
      <p:boldItalic r:id="rId17"/>
    </p:embeddedFont>
    <p:embeddedFont>
      <p:font typeface="Fira Sans Extra Condensed Medium" panose="020B0604020202020204" charset="0"/>
      <p:regular r:id="rId18"/>
      <p:bold r:id="rId19"/>
      <p:italic r:id="rId20"/>
      <p:boldItalic r:id="rId21"/>
    </p:embeddedFont>
    <p:embeddedFont>
      <p:font typeface="Livvic"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Condensed Light" panose="02000000000000000000" pitchFamily="2" charset="0"/>
      <p:regular r:id="rId30"/>
      <p:bold r:id="rId31"/>
      <p:italic r:id="rId32"/>
      <p:boldItalic r:id="rId33"/>
    </p:embeddedFont>
    <p:embeddedFont>
      <p:font typeface="Sitka Heading" pitchFamily="2" charset="0"/>
      <p:regular r:id="rId34"/>
      <p:bold r:id="rId35"/>
      <p:italic r:id="rId36"/>
      <p:boldItalic r:id="rId37"/>
    </p:embeddedFont>
    <p:embeddedFont>
      <p:font typeface="Squada One" panose="020B0604020202020204" charset="0"/>
      <p:regular r:id="rId38"/>
    </p:embeddedFont>
    <p:embeddedFont>
      <p:font typeface="Tahoma" panose="020B0604030504040204" pitchFamily="34" charset="0"/>
      <p:regular r:id="rId39"/>
      <p:bold r:id="rId40"/>
    </p:embeddedFont>
    <p:embeddedFont>
      <p:font typeface="Verdana" panose="020B0604030504040204" pitchFamily="34" charset="0"/>
      <p:regular r:id="rId41"/>
      <p:bold r:id="rId42"/>
      <p:italic r:id="rId43"/>
      <p:boldItalic r:id="rId44"/>
    </p:embeddedFont>
    <p:embeddedFont>
      <p:font typeface="VL Kaleko 105 Round" pitchFamily="50" charset="0"/>
      <p:regular r:id="rId45"/>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EEC"/>
    <a:srgbClr val="504CEC"/>
    <a:srgbClr val="FB818D"/>
    <a:srgbClr val="6157C5"/>
    <a:srgbClr val="4852DC"/>
    <a:srgbClr val="4852D9"/>
    <a:srgbClr val="534BEE"/>
    <a:srgbClr val="37B3ED"/>
    <a:srgbClr val="F199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DCE84A-8F2F-4295-BDF3-67B0C5604B99}">
  <a:tblStyle styleId="{77DCE84A-8F2F-4295-BDF3-67B0C5604B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49" autoAdjust="0"/>
  </p:normalViewPr>
  <p:slideViewPr>
    <p:cSldViewPr snapToGrid="0">
      <p:cViewPr varScale="1">
        <p:scale>
          <a:sx n="101" d="100"/>
          <a:sy n="101" d="100"/>
        </p:scale>
        <p:origin x="9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font" Target="fonts/font26.fntdata"/><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font" Target="fonts/font2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3.fntdata"/><Relationship Id="rId29" Type="http://schemas.openxmlformats.org/officeDocument/2006/relationships/font" Target="fonts/font16.fntdata"/><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font" Target="fonts/font27.fntdata"/><Relationship Id="rId45" Type="http://schemas.openxmlformats.org/officeDocument/2006/relationships/font" Target="fonts/font32.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4" Type="http://schemas.openxmlformats.org/officeDocument/2006/relationships/font" Target="fonts/font3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43" Type="http://schemas.openxmlformats.org/officeDocument/2006/relationships/font" Target="fonts/font3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 Id="rId46" Type="http://schemas.openxmlformats.org/officeDocument/2006/relationships/font" Target="fonts/font33.fntdata"/><Relationship Id="rId20" Type="http://schemas.openxmlformats.org/officeDocument/2006/relationships/font" Target="fonts/font7.fntdata"/><Relationship Id="rId41"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555f6d730f1d2774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555f6d730f1d2774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a39e48574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a39e48574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a39e48574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39e48574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274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a39e485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a39e485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39e48574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39e48574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718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a39e485748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a39e48574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5864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a39e4857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a39e4857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dirty="0">
                <a:solidFill>
                  <a:srgbClr val="414141"/>
                </a:solidFill>
                <a:effectLst/>
                <a:latin typeface="Verdana" panose="020B0604030504040204" pitchFamily="34" charset="0"/>
              </a:rPr>
              <a:t>C</a:t>
            </a:r>
            <a:r>
              <a:rPr lang="vi-VN" b="0" i="0" dirty="0">
                <a:solidFill>
                  <a:srgbClr val="414141"/>
                </a:solidFill>
                <a:effectLst/>
                <a:latin typeface="Verdana" panose="020B0604030504040204" pitchFamily="34" charset="0"/>
              </a:rPr>
              <a:t>ó năm mô hình trong mỗi danh mục mô hình YOLOv8 để phát hiện, phân đoạn và phân loại. YOLOv8n là nhanh nhất và nhỏ nhất, trong khi YOLOv8x là chính xác nhất nhưng chậm nhất trong số đó</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a39e48574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a39e48574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785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a39e48574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a39e48574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ctrTitle"/>
          </p:nvPr>
        </p:nvSpPr>
        <p:spPr>
          <a:xfrm>
            <a:off x="4297175" y="2355550"/>
            <a:ext cx="4299000" cy="6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4297175" y="1317160"/>
            <a:ext cx="4299000" cy="109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0000"/>
              <a:buNone/>
              <a:defRPr sz="100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a:spLocks noGrp="1"/>
          </p:cNvSpPr>
          <p:nvPr>
            <p:ph type="subTitle" idx="1"/>
          </p:nvPr>
        </p:nvSpPr>
        <p:spPr>
          <a:xfrm>
            <a:off x="4297175" y="2900355"/>
            <a:ext cx="42990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rot="10800000" flipH="1">
            <a:off x="10" y="2213744"/>
            <a:ext cx="3802725" cy="3431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41">
    <p:spTree>
      <p:nvGrpSpPr>
        <p:cNvPr id="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rot="10800000" flipH="1">
            <a:off x="-12" y="-9498"/>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41_1">
    <p:spTree>
      <p:nvGrpSpPr>
        <p:cNvPr id="1"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rot="10800000" flipH="1">
            <a:off x="-984228" y="3055367"/>
            <a:ext cx="2300675" cy="2075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a:spLocks noGrp="1"/>
          </p:cNvSpPr>
          <p:nvPr>
            <p:ph type="ctrTitle"/>
          </p:nvPr>
        </p:nvSpPr>
        <p:spPr>
          <a:xfrm flipH="1">
            <a:off x="502200" y="445025"/>
            <a:ext cx="81846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7" name="Google Shape;27;p4"/>
          <p:cNvSpPr txBox="1">
            <a:spLocks noGrp="1"/>
          </p:cNvSpPr>
          <p:nvPr>
            <p:ph type="subTitle" idx="1"/>
          </p:nvPr>
        </p:nvSpPr>
        <p:spPr>
          <a:xfrm>
            <a:off x="1255350" y="1454625"/>
            <a:ext cx="6633300" cy="324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4" name="Google Shape;44;p7"/>
          <p:cNvPicPr preferRelativeResize="0"/>
          <p:nvPr/>
        </p:nvPicPr>
        <p:blipFill>
          <a:blip r:embed="rId2">
            <a:alphaModFix/>
          </a:blip>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sp>
        <p:nvSpPr>
          <p:cNvPr id="46" name="Google Shape;46;p7"/>
          <p:cNvSpPr txBox="1">
            <a:spLocks noGrp="1"/>
          </p:cNvSpPr>
          <p:nvPr>
            <p:ph type="ctrTitle"/>
          </p:nvPr>
        </p:nvSpPr>
        <p:spPr>
          <a:xfrm flipH="1">
            <a:off x="355600" y="2236500"/>
            <a:ext cx="3956100" cy="670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7" name="Google Shape;47;p7"/>
          <p:cNvSpPr txBox="1">
            <a:spLocks noGrp="1"/>
          </p:cNvSpPr>
          <p:nvPr>
            <p:ph type="subTitle" idx="1"/>
          </p:nvPr>
        </p:nvSpPr>
        <p:spPr>
          <a:xfrm>
            <a:off x="4825200" y="1728900"/>
            <a:ext cx="2490300" cy="16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cxnSp>
        <p:nvCxnSpPr>
          <p:cNvPr id="48" name="Google Shape;48;p7"/>
          <p:cNvCxnSpPr/>
          <p:nvPr/>
        </p:nvCxnSpPr>
        <p:spPr>
          <a:xfrm>
            <a:off x="4572000" y="1228200"/>
            <a:ext cx="0" cy="26871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6">
    <p:spTree>
      <p:nvGrpSpPr>
        <p:cNvPr id="1" name="Shape 80"/>
        <p:cNvGrpSpPr/>
        <p:nvPr/>
      </p:nvGrpSpPr>
      <p:grpSpPr>
        <a:xfrm>
          <a:off x="0" y="0"/>
          <a:ext cx="0" cy="0"/>
          <a:chOff x="0" y="0"/>
          <a:chExt cx="0" cy="0"/>
        </a:xfrm>
      </p:grpSpPr>
      <p:sp>
        <p:nvSpPr>
          <p:cNvPr id="81" name="Google Shape;81;p13"/>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2" name="Google Shape;82;p13"/>
          <p:cNvSpPr txBox="1">
            <a:spLocks noGrp="1"/>
          </p:cNvSpPr>
          <p:nvPr>
            <p:ph type="subTitle" idx="1"/>
          </p:nvPr>
        </p:nvSpPr>
        <p:spPr>
          <a:xfrm>
            <a:off x="20518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3" name="Google Shape;83;p13"/>
          <p:cNvSpPr txBox="1">
            <a:spLocks noGrp="1"/>
          </p:cNvSpPr>
          <p:nvPr>
            <p:ph type="ctrTitle" idx="2"/>
          </p:nvPr>
        </p:nvSpPr>
        <p:spPr>
          <a:xfrm>
            <a:off x="16904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 name="Google Shape;84;p13"/>
          <p:cNvSpPr txBox="1">
            <a:spLocks noGrp="1"/>
          </p:cNvSpPr>
          <p:nvPr>
            <p:ph type="subTitle" idx="3"/>
          </p:nvPr>
        </p:nvSpPr>
        <p:spPr>
          <a:xfrm>
            <a:off x="20518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5" name="Google Shape;85;p13"/>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6" name="Google Shape;86;p13"/>
          <p:cNvSpPr txBox="1">
            <a:spLocks noGrp="1"/>
          </p:cNvSpPr>
          <p:nvPr>
            <p:ph type="subTitle" idx="5"/>
          </p:nvPr>
        </p:nvSpPr>
        <p:spPr>
          <a:xfrm>
            <a:off x="5185707" y="2538657"/>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7" name="Google Shape;87;p13"/>
          <p:cNvSpPr txBox="1">
            <a:spLocks noGrp="1"/>
          </p:cNvSpPr>
          <p:nvPr>
            <p:ph type="ctrTitle" idx="6"/>
          </p:nvPr>
        </p:nvSpPr>
        <p:spPr>
          <a:xfrm>
            <a:off x="4824357" y="3599531"/>
            <a:ext cx="26292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400"/>
              <a:buNone/>
              <a:defRPr sz="1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7"/>
          </p:nvPr>
        </p:nvSpPr>
        <p:spPr>
          <a:xfrm>
            <a:off x="5185707" y="4048600"/>
            <a:ext cx="1906500" cy="36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4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89" name="Google Shape;89;p13"/>
          <p:cNvSpPr txBox="1">
            <a:spLocks noGrp="1"/>
          </p:cNvSpPr>
          <p:nvPr>
            <p:ph type="ctrTitle" idx="8"/>
          </p:nvPr>
        </p:nvSpPr>
        <p:spPr>
          <a:xfrm>
            <a:off x="1122278" y="401450"/>
            <a:ext cx="68994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0" name="Google Shape;90;p13"/>
          <p:cNvSpPr txBox="1">
            <a:spLocks noGrp="1"/>
          </p:cNvSpPr>
          <p:nvPr>
            <p:ph type="title" idx="9" hasCustomPrompt="1"/>
          </p:nvPr>
        </p:nvSpPr>
        <p:spPr>
          <a:xfrm>
            <a:off x="21281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a:spLocks noGrp="1"/>
          </p:cNvSpPr>
          <p:nvPr>
            <p:ph type="title" idx="13" hasCustomPrompt="1"/>
          </p:nvPr>
        </p:nvSpPr>
        <p:spPr>
          <a:xfrm>
            <a:off x="21281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a:spLocks noGrp="1"/>
          </p:cNvSpPr>
          <p:nvPr>
            <p:ph type="title" idx="14" hasCustomPrompt="1"/>
          </p:nvPr>
        </p:nvSpPr>
        <p:spPr>
          <a:xfrm>
            <a:off x="5262057" y="1555631"/>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a:spLocks noGrp="1"/>
          </p:cNvSpPr>
          <p:nvPr>
            <p:ph type="title" idx="15" hasCustomPrompt="1"/>
          </p:nvPr>
        </p:nvSpPr>
        <p:spPr>
          <a:xfrm>
            <a:off x="5262057" y="3074022"/>
            <a:ext cx="17538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2">
    <p:spTree>
      <p:nvGrpSpPr>
        <p:cNvPr id="1" name="Shape 132"/>
        <p:cNvGrpSpPr/>
        <p:nvPr/>
      </p:nvGrpSpPr>
      <p:grpSpPr>
        <a:xfrm>
          <a:off x="0" y="0"/>
          <a:ext cx="0" cy="0"/>
          <a:chOff x="0" y="0"/>
          <a:chExt cx="0" cy="0"/>
        </a:xfrm>
      </p:grpSpPr>
      <p:sp>
        <p:nvSpPr>
          <p:cNvPr id="133" name="Google Shape;133;p18"/>
          <p:cNvSpPr txBox="1">
            <a:spLocks noGrp="1"/>
          </p:cNvSpPr>
          <p:nvPr>
            <p:ph type="subTitle" idx="1"/>
          </p:nvPr>
        </p:nvSpPr>
        <p:spPr>
          <a:xfrm>
            <a:off x="3143300" y="1928850"/>
            <a:ext cx="2857500" cy="51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134" name="Google Shape;134;p18"/>
          <p:cNvSpPr txBox="1">
            <a:spLocks noGrp="1"/>
          </p:cNvSpPr>
          <p:nvPr>
            <p:ph type="ctrTitle"/>
          </p:nvPr>
        </p:nvSpPr>
        <p:spPr>
          <a:xfrm flipH="1">
            <a:off x="2876000" y="709650"/>
            <a:ext cx="3392100" cy="838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pic>
        <p:nvPicPr>
          <p:cNvPr id="135" name="Google Shape;135;p18"/>
          <p:cNvPicPr preferRelativeResize="0"/>
          <p:nvPr/>
        </p:nvPicPr>
        <p:blipFill>
          <a:blip r:embed="rId2">
            <a:alphaModFix/>
          </a:blip>
          <a:stretch>
            <a:fillRect/>
          </a:stretch>
        </p:blipFill>
        <p:spPr>
          <a:xfrm flipH="1">
            <a:off x="5341288" y="2866980"/>
            <a:ext cx="3802725" cy="3431200"/>
          </a:xfrm>
          <a:prstGeom prst="rect">
            <a:avLst/>
          </a:prstGeom>
          <a:noFill/>
          <a:ln>
            <a:noFill/>
          </a:ln>
        </p:spPr>
      </p:pic>
      <p:pic>
        <p:nvPicPr>
          <p:cNvPr id="136" name="Google Shape;136;p18"/>
          <p:cNvPicPr preferRelativeResize="0"/>
          <p:nvPr/>
        </p:nvPicPr>
        <p:blipFill>
          <a:blip r:embed="rId2">
            <a:alphaModFix/>
          </a:blip>
          <a:stretch>
            <a:fillRect/>
          </a:stretch>
        </p:blipFill>
        <p:spPr>
          <a:xfrm>
            <a:off x="-12" y="2868654"/>
            <a:ext cx="3802725" cy="3431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137"/>
        <p:cNvGrpSpPr/>
        <p:nvPr/>
      </p:nvGrpSpPr>
      <p:grpSpPr>
        <a:xfrm>
          <a:off x="0" y="0"/>
          <a:ext cx="0" cy="0"/>
          <a:chOff x="0" y="0"/>
          <a:chExt cx="0" cy="0"/>
        </a:xfrm>
      </p:grpSpPr>
      <p:pic>
        <p:nvPicPr>
          <p:cNvPr id="138" name="Google Shape;138;p19"/>
          <p:cNvPicPr preferRelativeResize="0"/>
          <p:nvPr/>
        </p:nvPicPr>
        <p:blipFill>
          <a:blip r:embed="rId2">
            <a:alphaModFix/>
          </a:blip>
          <a:stretch>
            <a:fillRect/>
          </a:stretch>
        </p:blipFill>
        <p:spPr>
          <a:xfrm rot="10800000">
            <a:off x="3421663" y="3648350"/>
            <a:ext cx="2300675" cy="2075900"/>
          </a:xfrm>
          <a:prstGeom prst="rect">
            <a:avLst/>
          </a:prstGeom>
          <a:noFill/>
          <a:ln>
            <a:noFill/>
          </a:ln>
        </p:spPr>
      </p:pic>
      <p:pic>
        <p:nvPicPr>
          <p:cNvPr id="139" name="Google Shape;139;p19"/>
          <p:cNvPicPr preferRelativeResize="0"/>
          <p:nvPr/>
        </p:nvPicPr>
        <p:blipFill>
          <a:blip r:embed="rId2">
            <a:alphaModFix/>
          </a:blip>
          <a:stretch>
            <a:fillRect/>
          </a:stretch>
        </p:blipFill>
        <p:spPr>
          <a:xfrm>
            <a:off x="3421663" y="-580750"/>
            <a:ext cx="2300675" cy="2075900"/>
          </a:xfrm>
          <a:prstGeom prst="rect">
            <a:avLst/>
          </a:prstGeom>
          <a:noFill/>
          <a:ln>
            <a:noFill/>
          </a:ln>
        </p:spPr>
      </p:pic>
      <p:sp>
        <p:nvSpPr>
          <p:cNvPr id="140" name="Google Shape;140;p19"/>
          <p:cNvSpPr txBox="1">
            <a:spLocks noGrp="1"/>
          </p:cNvSpPr>
          <p:nvPr>
            <p:ph type="ctrTitle"/>
          </p:nvPr>
        </p:nvSpPr>
        <p:spPr>
          <a:xfrm flipH="1">
            <a:off x="2359650" y="1400650"/>
            <a:ext cx="4424700" cy="93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41" name="Google Shape;141;p19"/>
          <p:cNvSpPr txBox="1">
            <a:spLocks noGrp="1"/>
          </p:cNvSpPr>
          <p:nvPr>
            <p:ph type="subTitle" idx="1"/>
          </p:nvPr>
        </p:nvSpPr>
        <p:spPr>
          <a:xfrm>
            <a:off x="2378700" y="2530005"/>
            <a:ext cx="4386600" cy="9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400"/>
            </a:lvl1pPr>
            <a:lvl2pPr lvl="1" algn="ctr" rtl="0">
              <a:lnSpc>
                <a:spcPct val="100000"/>
              </a:lnSpc>
              <a:spcBef>
                <a:spcPts val="0"/>
              </a:spcBef>
              <a:spcAft>
                <a:spcPts val="0"/>
              </a:spcAft>
              <a:buSzPts val="1300"/>
              <a:buNone/>
              <a:defRPr sz="1300"/>
            </a:lvl2pPr>
            <a:lvl3pPr lvl="2" algn="ctr" rtl="0">
              <a:lnSpc>
                <a:spcPct val="100000"/>
              </a:lnSpc>
              <a:spcBef>
                <a:spcPts val="0"/>
              </a:spcBef>
              <a:spcAft>
                <a:spcPts val="0"/>
              </a:spcAft>
              <a:buSzPts val="1300"/>
              <a:buNone/>
              <a:defRPr sz="1300"/>
            </a:lvl3pPr>
            <a:lvl4pPr lvl="3" algn="ctr" rtl="0">
              <a:lnSpc>
                <a:spcPct val="100000"/>
              </a:lnSpc>
              <a:spcBef>
                <a:spcPts val="0"/>
              </a:spcBef>
              <a:spcAft>
                <a:spcPts val="0"/>
              </a:spcAft>
              <a:buSzPts val="1300"/>
              <a:buNone/>
              <a:defRPr sz="1300"/>
            </a:lvl4pPr>
            <a:lvl5pPr lvl="4" algn="ctr" rtl="0">
              <a:lnSpc>
                <a:spcPct val="100000"/>
              </a:lnSpc>
              <a:spcBef>
                <a:spcPts val="0"/>
              </a:spcBef>
              <a:spcAft>
                <a:spcPts val="0"/>
              </a:spcAft>
              <a:buSzPts val="1300"/>
              <a:buNone/>
              <a:defRPr sz="1300"/>
            </a:lvl5pPr>
            <a:lvl6pPr lvl="5" algn="ctr" rtl="0">
              <a:lnSpc>
                <a:spcPct val="100000"/>
              </a:lnSpc>
              <a:spcBef>
                <a:spcPts val="0"/>
              </a:spcBef>
              <a:spcAft>
                <a:spcPts val="0"/>
              </a:spcAft>
              <a:buSzPts val="1300"/>
              <a:buNone/>
              <a:defRPr sz="1300"/>
            </a:lvl6pPr>
            <a:lvl7pPr lvl="6" algn="ctr" rtl="0">
              <a:lnSpc>
                <a:spcPct val="100000"/>
              </a:lnSpc>
              <a:spcBef>
                <a:spcPts val="0"/>
              </a:spcBef>
              <a:spcAft>
                <a:spcPts val="0"/>
              </a:spcAft>
              <a:buSzPts val="1300"/>
              <a:buNone/>
              <a:defRPr sz="1300"/>
            </a:lvl7pPr>
            <a:lvl8pPr lvl="7" algn="ctr" rtl="0">
              <a:lnSpc>
                <a:spcPct val="100000"/>
              </a:lnSpc>
              <a:spcBef>
                <a:spcPts val="0"/>
              </a:spcBef>
              <a:spcAft>
                <a:spcPts val="0"/>
              </a:spcAft>
              <a:buSzPts val="1300"/>
              <a:buNone/>
              <a:defRPr sz="1300"/>
            </a:lvl8pPr>
            <a:lvl9pPr lvl="8" algn="ctr" rtl="0">
              <a:lnSpc>
                <a:spcPct val="100000"/>
              </a:lnSpc>
              <a:spcBef>
                <a:spcPts val="0"/>
              </a:spcBef>
              <a:spcAft>
                <a:spcPts val="0"/>
              </a:spcAft>
              <a:buSzPts val="1300"/>
              <a:buNone/>
              <a:defRPr sz="13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4">
  <p:cSld name="CUSTOM_47">
    <p:spTree>
      <p:nvGrpSpPr>
        <p:cNvPr id="1" name="Shape 281"/>
        <p:cNvGrpSpPr/>
        <p:nvPr/>
      </p:nvGrpSpPr>
      <p:grpSpPr>
        <a:xfrm>
          <a:off x="0" y="0"/>
          <a:ext cx="0" cy="0"/>
          <a:chOff x="0" y="0"/>
          <a:chExt cx="0" cy="0"/>
        </a:xfrm>
      </p:grpSpPr>
      <p:pic>
        <p:nvPicPr>
          <p:cNvPr id="282" name="Google Shape;282;p33"/>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283" name="Google Shape;283;p33"/>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284" name="Google Shape;284;p33"/>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5" name="Google Shape;285;p33"/>
          <p:cNvSpPr txBox="1">
            <a:spLocks noGrp="1"/>
          </p:cNvSpPr>
          <p:nvPr>
            <p:ph type="subTitle" idx="1"/>
          </p:nvPr>
        </p:nvSpPr>
        <p:spPr>
          <a:xfrm>
            <a:off x="905500" y="2764675"/>
            <a:ext cx="14385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6" name="Google Shape;286;p33"/>
          <p:cNvSpPr txBox="1">
            <a:spLocks noGrp="1"/>
          </p:cNvSpPr>
          <p:nvPr>
            <p:ph type="subTitle" idx="2"/>
          </p:nvPr>
        </p:nvSpPr>
        <p:spPr>
          <a:xfrm>
            <a:off x="2896725" y="2761596"/>
            <a:ext cx="1397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7" name="Google Shape;287;p33"/>
          <p:cNvSpPr txBox="1">
            <a:spLocks noGrp="1"/>
          </p:cNvSpPr>
          <p:nvPr>
            <p:ph type="subTitle" idx="3"/>
          </p:nvPr>
        </p:nvSpPr>
        <p:spPr>
          <a:xfrm>
            <a:off x="4879150" y="2761049"/>
            <a:ext cx="13812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33"/>
          <p:cNvSpPr txBox="1">
            <a:spLocks noGrp="1"/>
          </p:cNvSpPr>
          <p:nvPr>
            <p:ph type="subTitle" idx="4"/>
          </p:nvPr>
        </p:nvSpPr>
        <p:spPr>
          <a:xfrm>
            <a:off x="6833675" y="2760900"/>
            <a:ext cx="1397100" cy="60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9" name="Google Shape;289;p33"/>
          <p:cNvSpPr txBox="1">
            <a:spLocks noGrp="1"/>
          </p:cNvSpPr>
          <p:nvPr>
            <p:ph type="subTitle" idx="5"/>
          </p:nvPr>
        </p:nvSpPr>
        <p:spPr>
          <a:xfrm>
            <a:off x="926600" y="2449250"/>
            <a:ext cx="14385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90" name="Google Shape;290;p33"/>
          <p:cNvSpPr txBox="1">
            <a:spLocks noGrp="1"/>
          </p:cNvSpPr>
          <p:nvPr>
            <p:ph type="subTitle" idx="6"/>
          </p:nvPr>
        </p:nvSpPr>
        <p:spPr>
          <a:xfrm>
            <a:off x="2896724" y="2443588"/>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91" name="Google Shape;291;p33"/>
          <p:cNvSpPr txBox="1">
            <a:spLocks noGrp="1"/>
          </p:cNvSpPr>
          <p:nvPr>
            <p:ph type="subTitle" idx="7"/>
          </p:nvPr>
        </p:nvSpPr>
        <p:spPr>
          <a:xfrm>
            <a:off x="4880055" y="2445872"/>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
        <p:nvSpPr>
          <p:cNvPr id="292" name="Google Shape;292;p33"/>
          <p:cNvSpPr txBox="1">
            <a:spLocks noGrp="1"/>
          </p:cNvSpPr>
          <p:nvPr>
            <p:ph type="subTitle" idx="8"/>
          </p:nvPr>
        </p:nvSpPr>
        <p:spPr>
          <a:xfrm>
            <a:off x="6847773" y="2448299"/>
            <a:ext cx="1381200" cy="46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7">
  <p:cSld name="CUSTOM_25">
    <p:spTree>
      <p:nvGrpSpPr>
        <p:cNvPr id="1"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rot="10800000" flipH="1">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a:spLocks noGrp="1"/>
          </p:cNvSpPr>
          <p:nvPr>
            <p:ph type="ctrTitle"/>
          </p:nvPr>
        </p:nvSpPr>
        <p:spPr>
          <a:xfrm flipH="1">
            <a:off x="540000" y="452237"/>
            <a:ext cx="8064000" cy="67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6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52000">
              <a:srgbClr val="504CEC"/>
            </a:gs>
            <a:gs pos="0">
              <a:srgbClr val="FB818D"/>
            </a:gs>
            <a:gs pos="100000">
              <a:srgbClr val="4BAEEC"/>
            </a:gs>
          </a:gsLst>
          <a:lin ang="0"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marL="914400" lvl="1"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marL="1371600" lvl="2"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marL="1828800" lvl="3"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marL="2286000" lvl="4"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marL="2743200" lvl="5"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marL="3200400" lvl="6"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marL="3657600" lvl="7" indent="-3175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marL="4114800" lvl="8" indent="-3175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8" r:id="rId4"/>
    <p:sldLayoutId id="2147483659" r:id="rId5"/>
    <p:sldLayoutId id="2147483664" r:id="rId6"/>
    <p:sldLayoutId id="2147483665" r:id="rId7"/>
    <p:sldLayoutId id="2147483679" r:id="rId8"/>
    <p:sldLayoutId id="2147483696" r:id="rId9"/>
    <p:sldLayoutId id="2147483709" r:id="rId10"/>
    <p:sldLayoutId id="214748371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pic>
        <p:nvPicPr>
          <p:cNvPr id="1026" name="Picture 2">
            <a:extLst>
              <a:ext uri="{FF2B5EF4-FFF2-40B4-BE49-F238E27FC236}">
                <a16:creationId xmlns:a16="http://schemas.microsoft.com/office/drawing/2014/main" id="{1926A935-9E8C-7CF5-639A-F16A4D168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71208"/>
            <a:ext cx="7518400" cy="2114550"/>
          </a:xfrm>
          <a:prstGeom prst="rect">
            <a:avLst/>
          </a:prstGeom>
          <a:noFill/>
          <a:ln>
            <a:noFill/>
          </a:ln>
        </p:spPr>
      </p:pic>
      <p:sp>
        <p:nvSpPr>
          <p:cNvPr id="771" name="Google Shape;771;p95"/>
          <p:cNvSpPr txBox="1">
            <a:spLocks noGrp="1"/>
          </p:cNvSpPr>
          <p:nvPr>
            <p:ph type="ctrTitle"/>
          </p:nvPr>
        </p:nvSpPr>
        <p:spPr>
          <a:xfrm flipH="1">
            <a:off x="395358" y="2127580"/>
            <a:ext cx="8353283" cy="20721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7200" spc="300" dirty="0" err="1">
                <a:effectLst>
                  <a:outerShdw blurRad="38100" dist="38100" dir="2700000" algn="tl">
                    <a:srgbClr val="000000">
                      <a:alpha val="43137"/>
                    </a:srgbClr>
                  </a:outerShdw>
                </a:effectLst>
              </a:rPr>
              <a:t>Tensorflow</a:t>
            </a:r>
            <a:br>
              <a:rPr lang="en-GB" dirty="0"/>
            </a:br>
            <a:r>
              <a:rPr lang="en-GB" sz="4400" dirty="0"/>
              <a:t>Object Detection with YOLOv8 in Python</a:t>
            </a:r>
            <a:endParaRPr dirty="0"/>
          </a:p>
        </p:txBody>
      </p:sp>
      <p:sp>
        <p:nvSpPr>
          <p:cNvPr id="772" name="Google Shape;772;p95"/>
          <p:cNvSpPr txBox="1">
            <a:spLocks noGrp="1"/>
          </p:cNvSpPr>
          <p:nvPr>
            <p:ph type="subTitle" idx="1"/>
          </p:nvPr>
        </p:nvSpPr>
        <p:spPr>
          <a:xfrm>
            <a:off x="5273922" y="4242130"/>
            <a:ext cx="3474719" cy="465961"/>
          </a:xfrm>
          <a:prstGeom prst="rect">
            <a:avLst/>
          </a:prstGeom>
        </p:spPr>
        <p:txBody>
          <a:bodyPr spcFirstLastPara="1" wrap="square" lIns="91425" tIns="91425" rIns="91425" bIns="91425" anchor="ctr" anchorCtr="0">
            <a:noAutofit/>
          </a:bodyPr>
          <a:lstStyle/>
          <a:p>
            <a:pPr marL="0" lvl="0" indent="0" algn="r">
              <a:buClr>
                <a:schemeClr val="dk1"/>
              </a:buClr>
              <a:buSzPts val="1100"/>
              <a:buNone/>
            </a:pPr>
            <a:r>
              <a:rPr lang="en-GB" sz="1600" dirty="0" err="1"/>
              <a:t>Thực</a:t>
            </a:r>
            <a:r>
              <a:rPr lang="en-GB" sz="1600" dirty="0"/>
              <a:t> </a:t>
            </a:r>
            <a:r>
              <a:rPr lang="vi-VN" sz="1600" dirty="0"/>
              <a:t>hiện và trình bày: Nguyễn Khắc Luật</a:t>
            </a:r>
            <a:endParaRPr lang="en-GB" sz="1600" dirty="0"/>
          </a:p>
          <a:p>
            <a:pPr marL="0" lvl="0" indent="0" algn="r">
              <a:buClr>
                <a:schemeClr val="dk1"/>
              </a:buClr>
              <a:buSzPts val="1100"/>
              <a:buNone/>
            </a:pPr>
            <a:r>
              <a:rPr lang="en-GB" sz="1600" dirty="0"/>
              <a:t>MSSV: 21099741</a:t>
            </a:r>
            <a:endParaRPr lang="vi-VN" sz="1600"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20" name="Google Shape;826;p100">
            <a:extLst>
              <a:ext uri="{FF2B5EF4-FFF2-40B4-BE49-F238E27FC236}">
                <a16:creationId xmlns:a16="http://schemas.microsoft.com/office/drawing/2014/main" id="{05E5050D-29F8-6BD0-E7D1-5CA0020B939C}"/>
              </a:ext>
            </a:extLst>
          </p:cNvPr>
          <p:cNvSpPr txBox="1">
            <a:spLocks noGrp="1"/>
          </p:cNvSpPr>
          <p:nvPr>
            <p:ph type="ctrTitle"/>
          </p:nvPr>
        </p:nvSpPr>
        <p:spPr>
          <a:xfrm>
            <a:off x="111213" y="2211966"/>
            <a:ext cx="4299000" cy="6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sz="2000" dirty="0">
                <a:latin typeface="VL Kaleko 105 Round" pitchFamily="50" charset="0"/>
              </a:rPr>
              <a:t>DETECT OBJECT</a:t>
            </a:r>
            <a:endParaRPr sz="2000" dirty="0">
              <a:latin typeface="VL Kaleko 105 Round" pitchFamily="50" charset="0"/>
            </a:endParaRPr>
          </a:p>
        </p:txBody>
      </p:sp>
      <p:sp>
        <p:nvSpPr>
          <p:cNvPr id="21" name="Google Shape;827;p100">
            <a:extLst>
              <a:ext uri="{FF2B5EF4-FFF2-40B4-BE49-F238E27FC236}">
                <a16:creationId xmlns:a16="http://schemas.microsoft.com/office/drawing/2014/main" id="{1AD30B42-BBD4-4962-6ECB-685DCED83CE1}"/>
              </a:ext>
            </a:extLst>
          </p:cNvPr>
          <p:cNvSpPr txBox="1">
            <a:spLocks/>
          </p:cNvSpPr>
          <p:nvPr/>
        </p:nvSpPr>
        <p:spPr>
          <a:xfrm>
            <a:off x="111213" y="882660"/>
            <a:ext cx="4299000" cy="10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1pPr>
            <a:lvl2pPr marL="914400" marR="0" lvl="1" indent="-317500" algn="l" rtl="0">
              <a:lnSpc>
                <a:spcPct val="115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2pPr>
            <a:lvl3pPr marL="1371600" marR="0" lvl="2" indent="-317500" algn="l" rtl="0">
              <a:lnSpc>
                <a:spcPct val="115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3pPr>
            <a:lvl4pPr marL="1828800" marR="0" lvl="3" indent="-317500" algn="l" rtl="0">
              <a:lnSpc>
                <a:spcPct val="115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4pPr>
            <a:lvl5pPr marL="2286000" marR="0" lvl="4" indent="-317500" algn="l" rtl="0">
              <a:lnSpc>
                <a:spcPct val="115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5pPr>
            <a:lvl6pPr marL="2743200" marR="0" lvl="5" indent="-317500" algn="l" rtl="0">
              <a:lnSpc>
                <a:spcPct val="115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6pPr>
            <a:lvl7pPr marL="3200400" marR="0" lvl="6" indent="-317500" algn="l" rtl="0">
              <a:lnSpc>
                <a:spcPct val="115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7pPr>
            <a:lvl8pPr marL="3657600" marR="0" lvl="7" indent="-317500" algn="l" rtl="0">
              <a:lnSpc>
                <a:spcPct val="115000"/>
              </a:lnSpc>
              <a:spcBef>
                <a:spcPts val="1600"/>
              </a:spcBef>
              <a:spcAft>
                <a:spcPts val="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8pPr>
            <a:lvl9pPr marL="4114800" marR="0" lvl="8" indent="-317500" algn="l" rtl="0">
              <a:lnSpc>
                <a:spcPct val="115000"/>
              </a:lnSpc>
              <a:spcBef>
                <a:spcPts val="1600"/>
              </a:spcBef>
              <a:spcAft>
                <a:spcPts val="1600"/>
              </a:spcAft>
              <a:buClr>
                <a:schemeClr val="lt1"/>
              </a:buClr>
              <a:buSzPts val="1400"/>
              <a:buFont typeface="Roboto Condensed Light"/>
              <a:buNone/>
              <a:defRPr sz="1400" b="0" i="0" u="none" strike="noStrike" cap="none">
                <a:solidFill>
                  <a:schemeClr val="lt1"/>
                </a:solidFill>
                <a:latin typeface="Roboto Condensed Light"/>
                <a:ea typeface="Roboto Condensed Light"/>
                <a:cs typeface="Roboto Condensed Light"/>
                <a:sym typeface="Roboto Condensed Light"/>
              </a:defRPr>
            </a:lvl9pPr>
          </a:lstStyle>
          <a:p>
            <a:pPr marL="0" indent="0">
              <a:buClr>
                <a:schemeClr val="dk1"/>
              </a:buClr>
              <a:buSzPts val="1100"/>
              <a:buFont typeface="Arial"/>
              <a:buNone/>
            </a:pPr>
            <a:r>
              <a:rPr lang="en" sz="7200" dirty="0">
                <a:latin typeface="Roboto" panose="02000000000000000000" pitchFamily="2" charset="0"/>
                <a:ea typeface="Roboto" panose="02000000000000000000" pitchFamily="2" charset="0"/>
              </a:rPr>
              <a:t>03</a:t>
            </a:r>
          </a:p>
        </p:txBody>
      </p:sp>
      <p:sp>
        <p:nvSpPr>
          <p:cNvPr id="22" name="Google Shape;826;p100">
            <a:extLst>
              <a:ext uri="{FF2B5EF4-FFF2-40B4-BE49-F238E27FC236}">
                <a16:creationId xmlns:a16="http://schemas.microsoft.com/office/drawing/2014/main" id="{E004EA86-551B-11FF-5826-4A816EDAE0AE}"/>
              </a:ext>
            </a:extLst>
          </p:cNvPr>
          <p:cNvSpPr txBox="1">
            <a:spLocks/>
          </p:cNvSpPr>
          <p:nvPr/>
        </p:nvSpPr>
        <p:spPr>
          <a:xfrm>
            <a:off x="4675656" y="2211966"/>
            <a:ext cx="4299000" cy="650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Squada One"/>
              <a:buNone/>
              <a:defRPr sz="3600" b="0" i="0" u="none" strike="noStrike" cap="none">
                <a:solidFill>
                  <a:schemeClr val="lt1"/>
                </a:solidFill>
                <a:latin typeface="Squada One"/>
                <a:ea typeface="Squada One"/>
                <a:cs typeface="Squada One"/>
                <a:sym typeface="Squada On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pPr>
              <a:buClr>
                <a:schemeClr val="dk1"/>
              </a:buClr>
              <a:buSzPts val="1100"/>
              <a:buFont typeface="Arial"/>
              <a:buNone/>
            </a:pPr>
            <a:r>
              <a:rPr lang="en-GB" sz="2000" dirty="0">
                <a:latin typeface="VL Kaleko 105 Round" pitchFamily="50" charset="0"/>
              </a:rPr>
              <a:t>TRAIN CUSTOM DATASET AND TEST</a:t>
            </a:r>
          </a:p>
        </p:txBody>
      </p:sp>
      <p:sp>
        <p:nvSpPr>
          <p:cNvPr id="23" name="Google Shape;827;p100">
            <a:extLst>
              <a:ext uri="{FF2B5EF4-FFF2-40B4-BE49-F238E27FC236}">
                <a16:creationId xmlns:a16="http://schemas.microsoft.com/office/drawing/2014/main" id="{C75B9E05-492C-E0E6-0F05-DB6749D8BD34}"/>
              </a:ext>
            </a:extLst>
          </p:cNvPr>
          <p:cNvSpPr txBox="1">
            <a:spLocks/>
          </p:cNvSpPr>
          <p:nvPr/>
        </p:nvSpPr>
        <p:spPr>
          <a:xfrm>
            <a:off x="4675656" y="882660"/>
            <a:ext cx="4299000" cy="1098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0000"/>
              <a:buFont typeface="Squada One"/>
              <a:buNone/>
              <a:defRPr sz="10000" b="0" i="0" u="none" strike="noStrike" cap="none">
                <a:solidFill>
                  <a:schemeClr val="lt1"/>
                </a:solidFill>
                <a:latin typeface="Squada One"/>
                <a:ea typeface="Squada One"/>
                <a:cs typeface="Squada One"/>
                <a:sym typeface="Squada One"/>
              </a:defRPr>
            </a:lvl1pPr>
            <a:lvl2pPr marR="0" lvl="1" algn="ctr" rtl="0">
              <a:lnSpc>
                <a:spcPct val="100000"/>
              </a:lnSpc>
              <a:spcBef>
                <a:spcPts val="0"/>
              </a:spcBef>
              <a:spcAft>
                <a:spcPts val="0"/>
              </a:spcAft>
              <a:buClr>
                <a:schemeClr val="lt1"/>
              </a:buClr>
              <a:buSzPts val="4800"/>
              <a:buFont typeface="Fira Sans Extra Condensed Medium"/>
              <a:buNone/>
              <a:defRPr sz="4800" b="0" i="0" u="none" strike="noStrike" cap="none">
                <a:solidFill>
                  <a:schemeClr val="lt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lt1"/>
              </a:buClr>
              <a:buSzPts val="4800"/>
              <a:buFont typeface="Fira Sans Extra Condensed Medium"/>
              <a:buNone/>
              <a:defRPr sz="4800" b="0" i="0" u="none" strike="noStrike" cap="none">
                <a:solidFill>
                  <a:schemeClr val="lt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lt1"/>
              </a:buClr>
              <a:buSzPts val="4800"/>
              <a:buFont typeface="Fira Sans Extra Condensed Medium"/>
              <a:buNone/>
              <a:defRPr sz="4800" b="0" i="0" u="none" strike="noStrike" cap="none">
                <a:solidFill>
                  <a:schemeClr val="lt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lt1"/>
              </a:buClr>
              <a:buSzPts val="4800"/>
              <a:buFont typeface="Fira Sans Extra Condensed Medium"/>
              <a:buNone/>
              <a:defRPr sz="4800" b="0" i="0" u="none" strike="noStrike" cap="none">
                <a:solidFill>
                  <a:schemeClr val="lt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lt1"/>
              </a:buClr>
              <a:buSzPts val="4800"/>
              <a:buFont typeface="Fira Sans Extra Condensed Medium"/>
              <a:buNone/>
              <a:defRPr sz="4800" b="0" i="0" u="none" strike="noStrike" cap="none">
                <a:solidFill>
                  <a:schemeClr val="lt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lt1"/>
              </a:buClr>
              <a:buSzPts val="4800"/>
              <a:buFont typeface="Fira Sans Extra Condensed Medium"/>
              <a:buNone/>
              <a:defRPr sz="4800" b="0" i="0" u="none" strike="noStrike" cap="none">
                <a:solidFill>
                  <a:schemeClr val="lt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lt1"/>
              </a:buClr>
              <a:buSzPts val="4800"/>
              <a:buFont typeface="Fira Sans Extra Condensed Medium"/>
              <a:buNone/>
              <a:defRPr sz="4800" b="0" i="0" u="none" strike="noStrike" cap="none">
                <a:solidFill>
                  <a:schemeClr val="lt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lt1"/>
              </a:buClr>
              <a:buSzPts val="4800"/>
              <a:buFont typeface="Fira Sans Extra Condensed Medium"/>
              <a:buNone/>
              <a:defRPr sz="4800" b="0" i="0" u="none" strike="noStrike" cap="none">
                <a:solidFill>
                  <a:schemeClr val="lt1"/>
                </a:solidFill>
                <a:latin typeface="Fira Sans Extra Condensed Medium"/>
                <a:ea typeface="Fira Sans Extra Condensed Medium"/>
                <a:cs typeface="Fira Sans Extra Condensed Medium"/>
                <a:sym typeface="Fira Sans Extra Condensed Medium"/>
              </a:defRPr>
            </a:lvl9pPr>
          </a:lstStyle>
          <a:p>
            <a:pPr>
              <a:buClr>
                <a:schemeClr val="dk1"/>
              </a:buClr>
              <a:buSzPts val="1100"/>
              <a:buFont typeface="Arial"/>
              <a:buNone/>
            </a:pPr>
            <a:r>
              <a:rPr lang="en" sz="7200" dirty="0">
                <a:latin typeface="Roboto" panose="02000000000000000000" pitchFamily="2" charset="0"/>
                <a:ea typeface="Roboto" panose="02000000000000000000" pitchFamily="2" charset="0"/>
              </a:rPr>
              <a:t>04</a:t>
            </a:r>
          </a:p>
        </p:txBody>
      </p:sp>
      <p:cxnSp>
        <p:nvCxnSpPr>
          <p:cNvPr id="25" name="Straight Connector 24">
            <a:extLst>
              <a:ext uri="{FF2B5EF4-FFF2-40B4-BE49-F238E27FC236}">
                <a16:creationId xmlns:a16="http://schemas.microsoft.com/office/drawing/2014/main" id="{814F6CF5-7534-C241-0635-D7903777FC8E}"/>
              </a:ext>
            </a:extLst>
          </p:cNvPr>
          <p:cNvCxnSpPr>
            <a:cxnSpLocks/>
          </p:cNvCxnSpPr>
          <p:nvPr/>
        </p:nvCxnSpPr>
        <p:spPr>
          <a:xfrm>
            <a:off x="4572000" y="755702"/>
            <a:ext cx="0" cy="2000767"/>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7FA57A4-161E-D78F-1517-A3711E764B2D}"/>
              </a:ext>
            </a:extLst>
          </p:cNvPr>
          <p:cNvSpPr txBox="1"/>
          <p:nvPr/>
        </p:nvSpPr>
        <p:spPr>
          <a:xfrm>
            <a:off x="926981" y="3319731"/>
            <a:ext cx="7290039" cy="1323439"/>
          </a:xfrm>
          <a:prstGeom prst="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dirty="0" err="1">
                <a:solidFill>
                  <a:schemeClr val="bg1"/>
                </a:solidFill>
                <a:latin typeface="Sitka Heading" pitchFamily="2" charset="0"/>
                <a:ea typeface="Tahoma" panose="020B0604030504040204" pitchFamily="34" charset="0"/>
                <a:cs typeface="Tahoma" panose="020B0604030504040204" pitchFamily="34" charset="0"/>
              </a:rPr>
              <a:t>Mời</a:t>
            </a:r>
            <a:r>
              <a:rPr lang="en-GB" sz="2000" dirty="0">
                <a:solidFill>
                  <a:schemeClr val="bg1"/>
                </a:solidFill>
                <a:latin typeface="Sitka Heading" pitchFamily="2" charset="0"/>
                <a:ea typeface="Tahoma" panose="020B0604030504040204" pitchFamily="34" charset="0"/>
                <a:cs typeface="Tahoma" panose="020B0604030504040204" pitchFamily="34" charset="0"/>
              </a:rPr>
              <a:t> </a:t>
            </a:r>
            <a:r>
              <a:rPr lang="en-GB" sz="2000" dirty="0" err="1">
                <a:solidFill>
                  <a:schemeClr val="bg1"/>
                </a:solidFill>
                <a:latin typeface="Sitka Heading" pitchFamily="2" charset="0"/>
                <a:ea typeface="Tahoma" panose="020B0604030504040204" pitchFamily="34" charset="0"/>
                <a:cs typeface="Tahoma" panose="020B0604030504040204" pitchFamily="34" charset="0"/>
              </a:rPr>
              <a:t>thầy</a:t>
            </a:r>
            <a:r>
              <a:rPr lang="en-GB" sz="2000" dirty="0">
                <a:solidFill>
                  <a:schemeClr val="bg1"/>
                </a:solidFill>
                <a:latin typeface="Sitka Heading" pitchFamily="2" charset="0"/>
                <a:ea typeface="Tahoma" panose="020B0604030504040204" pitchFamily="34" charset="0"/>
                <a:cs typeface="Tahoma" panose="020B0604030504040204" pitchFamily="34" charset="0"/>
              </a:rPr>
              <a:t> </a:t>
            </a:r>
            <a:r>
              <a:rPr lang="en-GB" sz="2000" dirty="0" err="1">
                <a:solidFill>
                  <a:schemeClr val="bg1"/>
                </a:solidFill>
                <a:latin typeface="Sitka Heading" pitchFamily="2" charset="0"/>
                <a:ea typeface="Tahoma" panose="020B0604030504040204" pitchFamily="34" charset="0"/>
                <a:cs typeface="Tahoma" panose="020B0604030504040204" pitchFamily="34" charset="0"/>
              </a:rPr>
              <a:t>và</a:t>
            </a:r>
            <a:r>
              <a:rPr lang="en-GB" sz="2000" dirty="0">
                <a:solidFill>
                  <a:schemeClr val="bg1"/>
                </a:solidFill>
                <a:latin typeface="Sitka Heading" pitchFamily="2" charset="0"/>
                <a:ea typeface="Tahoma" panose="020B0604030504040204" pitchFamily="34" charset="0"/>
                <a:cs typeface="Tahoma" panose="020B0604030504040204" pitchFamily="34" charset="0"/>
              </a:rPr>
              <a:t> </a:t>
            </a:r>
            <a:r>
              <a:rPr lang="en-GB" sz="2000" dirty="0" err="1">
                <a:solidFill>
                  <a:schemeClr val="bg1"/>
                </a:solidFill>
                <a:latin typeface="Sitka Heading" pitchFamily="2" charset="0"/>
                <a:ea typeface="Tahoma" panose="020B0604030504040204" pitchFamily="34" charset="0"/>
                <a:cs typeface="Tahoma" panose="020B0604030504040204" pitchFamily="34" charset="0"/>
              </a:rPr>
              <a:t>các</a:t>
            </a:r>
            <a:r>
              <a:rPr lang="en-GB" sz="2000" dirty="0">
                <a:solidFill>
                  <a:schemeClr val="bg1"/>
                </a:solidFill>
                <a:latin typeface="Sitka Heading" pitchFamily="2" charset="0"/>
                <a:ea typeface="Tahoma" panose="020B0604030504040204" pitchFamily="34" charset="0"/>
                <a:cs typeface="Tahoma" panose="020B0604030504040204" pitchFamily="34" charset="0"/>
              </a:rPr>
              <a:t> </a:t>
            </a:r>
            <a:r>
              <a:rPr lang="en-GB" sz="2000" dirty="0" err="1">
                <a:solidFill>
                  <a:schemeClr val="bg1"/>
                </a:solidFill>
                <a:latin typeface="Sitka Heading" pitchFamily="2" charset="0"/>
                <a:ea typeface="Tahoma" panose="020B0604030504040204" pitchFamily="34" charset="0"/>
                <a:cs typeface="Tahoma" panose="020B0604030504040204" pitchFamily="34" charset="0"/>
              </a:rPr>
              <a:t>bạn</a:t>
            </a:r>
            <a:r>
              <a:rPr lang="en-GB" sz="2000" dirty="0">
                <a:solidFill>
                  <a:schemeClr val="bg1"/>
                </a:solidFill>
                <a:latin typeface="Sitka Heading" pitchFamily="2" charset="0"/>
                <a:ea typeface="Tahoma" panose="020B0604030504040204" pitchFamily="34" charset="0"/>
                <a:cs typeface="Tahoma" panose="020B0604030504040204" pitchFamily="34" charset="0"/>
              </a:rPr>
              <a:t> </a:t>
            </a:r>
            <a:r>
              <a:rPr lang="en-GB" sz="2000" dirty="0" err="1">
                <a:solidFill>
                  <a:schemeClr val="bg1"/>
                </a:solidFill>
                <a:latin typeface="Sitka Heading" pitchFamily="2" charset="0"/>
                <a:ea typeface="Tahoma" panose="020B0604030504040204" pitchFamily="34" charset="0"/>
                <a:cs typeface="Tahoma" panose="020B0604030504040204" pitchFamily="34" charset="0"/>
              </a:rPr>
              <a:t>xem</a:t>
            </a:r>
            <a:r>
              <a:rPr lang="en-GB" sz="2000" dirty="0">
                <a:solidFill>
                  <a:schemeClr val="bg1"/>
                </a:solidFill>
                <a:latin typeface="Sitka Heading" pitchFamily="2" charset="0"/>
                <a:ea typeface="Tahoma" panose="020B0604030504040204" pitchFamily="34" charset="0"/>
                <a:cs typeface="Tahoma" panose="020B0604030504040204" pitchFamily="34" charset="0"/>
              </a:rPr>
              <a:t> code </a:t>
            </a:r>
            <a:r>
              <a:rPr lang="en-GB" sz="2000" dirty="0" err="1">
                <a:solidFill>
                  <a:schemeClr val="bg1"/>
                </a:solidFill>
                <a:latin typeface="Sitka Heading" pitchFamily="2" charset="0"/>
                <a:ea typeface="Tahoma" panose="020B0604030504040204" pitchFamily="34" charset="0"/>
                <a:cs typeface="Tahoma" panose="020B0604030504040204" pitchFamily="34" charset="0"/>
              </a:rPr>
              <a:t>của</a:t>
            </a:r>
            <a:r>
              <a:rPr lang="en-GB" sz="2000" dirty="0">
                <a:solidFill>
                  <a:schemeClr val="bg1"/>
                </a:solidFill>
                <a:latin typeface="Sitka Heading" pitchFamily="2" charset="0"/>
                <a:ea typeface="Tahoma" panose="020B0604030504040204" pitchFamily="34" charset="0"/>
                <a:cs typeface="Tahoma" panose="020B0604030504040204" pitchFamily="34" charset="0"/>
              </a:rPr>
              <a:t> </a:t>
            </a:r>
            <a:r>
              <a:rPr lang="en-GB" sz="2000" dirty="0" err="1">
                <a:solidFill>
                  <a:schemeClr val="bg1"/>
                </a:solidFill>
                <a:latin typeface="Sitka Heading" pitchFamily="2" charset="0"/>
                <a:ea typeface="Tahoma" panose="020B0604030504040204" pitchFamily="34" charset="0"/>
                <a:cs typeface="Tahoma" panose="020B0604030504040204" pitchFamily="34" charset="0"/>
              </a:rPr>
              <a:t>em</a:t>
            </a:r>
            <a:r>
              <a:rPr lang="en-GB" sz="2000" dirty="0">
                <a:solidFill>
                  <a:schemeClr val="bg1"/>
                </a:solidFill>
                <a:latin typeface="Sitka Heading" pitchFamily="2" charset="0"/>
                <a:ea typeface="Tahoma" panose="020B0604030504040204" pitchFamily="34" charset="0"/>
                <a:cs typeface="Tahoma" panose="020B0604030504040204" pitchFamily="34" charset="0"/>
              </a:rPr>
              <a:t> </a:t>
            </a:r>
            <a:r>
              <a:rPr lang="en-GB" sz="2000" dirty="0" err="1">
                <a:solidFill>
                  <a:schemeClr val="bg1"/>
                </a:solidFill>
                <a:latin typeface="Sitka Heading" pitchFamily="2" charset="0"/>
                <a:ea typeface="Tahoma" panose="020B0604030504040204" pitchFamily="34" charset="0"/>
                <a:cs typeface="Tahoma" panose="020B0604030504040204" pitchFamily="34" charset="0"/>
              </a:rPr>
              <a:t>trong</a:t>
            </a:r>
            <a:r>
              <a:rPr lang="en-GB" sz="2000" dirty="0">
                <a:solidFill>
                  <a:schemeClr val="bg1"/>
                </a:solidFill>
                <a:latin typeface="Sitka Heading" pitchFamily="2" charset="0"/>
                <a:ea typeface="Tahoma" panose="020B0604030504040204" pitchFamily="34" charset="0"/>
                <a:cs typeface="Tahoma" panose="020B0604030504040204" pitchFamily="34" charset="0"/>
              </a:rPr>
              <a:t> file </a:t>
            </a:r>
            <a:r>
              <a:rPr lang="en-GB" sz="2000" dirty="0" err="1">
                <a:solidFill>
                  <a:schemeClr val="bg1"/>
                </a:solidFill>
                <a:latin typeface="Sitka Heading" pitchFamily="2" charset="0"/>
                <a:ea typeface="Tahoma" panose="020B0604030504040204" pitchFamily="34" charset="0"/>
                <a:cs typeface="Tahoma" panose="020B0604030504040204" pitchFamily="34" charset="0"/>
              </a:rPr>
              <a:t>Jupyter</a:t>
            </a:r>
            <a:r>
              <a:rPr lang="en-GB" sz="2000" dirty="0">
                <a:solidFill>
                  <a:schemeClr val="bg1"/>
                </a:solidFill>
                <a:latin typeface="Sitka Heading" pitchFamily="2" charset="0"/>
                <a:ea typeface="Tahoma" panose="020B0604030504040204" pitchFamily="34" charset="0"/>
                <a:cs typeface="Tahoma" panose="020B0604030504040204" pitchFamily="34" charset="0"/>
              </a:rPr>
              <a:t> notebook </a:t>
            </a:r>
            <a:r>
              <a:rPr lang="en-GB" sz="2000" dirty="0" err="1">
                <a:solidFill>
                  <a:schemeClr val="bg1"/>
                </a:solidFill>
                <a:latin typeface="Sitka Heading" pitchFamily="2" charset="0"/>
                <a:ea typeface="Tahoma" panose="020B0604030504040204" pitchFamily="34" charset="0"/>
                <a:cs typeface="Tahoma" panose="020B0604030504040204" pitchFamily="34" charset="0"/>
              </a:rPr>
              <a:t>được</a:t>
            </a:r>
            <a:r>
              <a:rPr lang="en-GB" sz="2000" dirty="0">
                <a:solidFill>
                  <a:schemeClr val="bg1"/>
                </a:solidFill>
                <a:latin typeface="Sitka Heading" pitchFamily="2" charset="0"/>
                <a:ea typeface="Tahoma" panose="020B0604030504040204" pitchFamily="34" charset="0"/>
                <a:cs typeface="Tahoma" panose="020B0604030504040204" pitchFamily="34" charset="0"/>
              </a:rPr>
              <a:t> </a:t>
            </a:r>
            <a:r>
              <a:rPr lang="en-GB" sz="2000" dirty="0" err="1">
                <a:solidFill>
                  <a:schemeClr val="bg1"/>
                </a:solidFill>
                <a:latin typeface="Sitka Heading" pitchFamily="2" charset="0"/>
                <a:ea typeface="Tahoma" panose="020B0604030504040204" pitchFamily="34" charset="0"/>
                <a:cs typeface="Tahoma" panose="020B0604030504040204" pitchFamily="34" charset="0"/>
              </a:rPr>
              <a:t>trình</a:t>
            </a:r>
            <a:r>
              <a:rPr lang="en-GB" sz="2000" dirty="0">
                <a:solidFill>
                  <a:schemeClr val="bg1"/>
                </a:solidFill>
                <a:latin typeface="Sitka Heading" pitchFamily="2" charset="0"/>
                <a:ea typeface="Tahoma" panose="020B0604030504040204" pitchFamily="34" charset="0"/>
                <a:cs typeface="Tahoma" panose="020B0604030504040204" pitchFamily="34" charset="0"/>
              </a:rPr>
              <a:t> </a:t>
            </a:r>
            <a:r>
              <a:rPr lang="en-GB" sz="2000" dirty="0" err="1">
                <a:solidFill>
                  <a:schemeClr val="bg1"/>
                </a:solidFill>
                <a:latin typeface="Sitka Heading" pitchFamily="2" charset="0"/>
                <a:ea typeface="Tahoma" panose="020B0604030504040204" pitchFamily="34" charset="0"/>
                <a:cs typeface="Tahoma" panose="020B0604030504040204" pitchFamily="34" charset="0"/>
              </a:rPr>
              <a:t>bày</a:t>
            </a:r>
            <a:r>
              <a:rPr lang="en-GB" sz="2000" dirty="0">
                <a:solidFill>
                  <a:schemeClr val="bg1"/>
                </a:solidFill>
                <a:latin typeface="Sitka Heading" pitchFamily="2" charset="0"/>
                <a:ea typeface="Tahoma" panose="020B0604030504040204" pitchFamily="34" charset="0"/>
                <a:cs typeface="Tahoma" panose="020B0604030504040204" pitchFamily="34" charset="0"/>
              </a:rPr>
              <a:t> </a:t>
            </a:r>
            <a:r>
              <a:rPr lang="en-GB" sz="2000" dirty="0" err="1">
                <a:solidFill>
                  <a:schemeClr val="bg1"/>
                </a:solidFill>
                <a:latin typeface="Sitka Heading" pitchFamily="2" charset="0"/>
                <a:ea typeface="Tahoma" panose="020B0604030504040204" pitchFamily="34" charset="0"/>
                <a:cs typeface="Tahoma" panose="020B0604030504040204" pitchFamily="34" charset="0"/>
              </a:rPr>
              <a:t>trong</a:t>
            </a:r>
            <a:r>
              <a:rPr lang="en-GB" sz="2000" dirty="0">
                <a:solidFill>
                  <a:schemeClr val="bg1"/>
                </a:solidFill>
                <a:latin typeface="Sitka Heading" pitchFamily="2" charset="0"/>
                <a:ea typeface="Tahoma" panose="020B0604030504040204" pitchFamily="34" charset="0"/>
                <a:cs typeface="Tahoma" panose="020B0604030504040204" pitchFamily="34" charset="0"/>
              </a:rPr>
              <a:t> Collab</a:t>
            </a:r>
          </a:p>
          <a:p>
            <a:r>
              <a:rPr lang="en-GB" sz="2000" dirty="0">
                <a:solidFill>
                  <a:schemeClr val="bg1"/>
                </a:solidFill>
                <a:latin typeface="Sitka Heading" pitchFamily="2" charset="0"/>
                <a:ea typeface="Tahoma" panose="020B0604030504040204" pitchFamily="34" charset="0"/>
                <a:cs typeface="Tahoma" panose="020B0604030504040204" pitchFamily="34" charset="0"/>
              </a:rPr>
              <a:t>1. Detect object: CLI</a:t>
            </a:r>
          </a:p>
          <a:p>
            <a:r>
              <a:rPr lang="en-GB" sz="2000" dirty="0">
                <a:solidFill>
                  <a:schemeClr val="bg1"/>
                </a:solidFill>
                <a:latin typeface="Sitka Heading" pitchFamily="2" charset="0"/>
                <a:ea typeface="Tahoma" panose="020B0604030504040204" pitchFamily="34" charset="0"/>
                <a:cs typeface="Tahoma" panose="020B0604030504040204" pitchFamily="34" charset="0"/>
              </a:rPr>
              <a:t>2. Train custom dataset and test: CLI</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2" name="TextBox 1">
            <a:extLst>
              <a:ext uri="{FF2B5EF4-FFF2-40B4-BE49-F238E27FC236}">
                <a16:creationId xmlns:a16="http://schemas.microsoft.com/office/drawing/2014/main" id="{6F6DD3B0-434C-985D-DC0E-CB0DBC0F311D}"/>
              </a:ext>
            </a:extLst>
          </p:cNvPr>
          <p:cNvSpPr txBox="1"/>
          <p:nvPr/>
        </p:nvSpPr>
        <p:spPr>
          <a:xfrm>
            <a:off x="426720" y="2110085"/>
            <a:ext cx="8290560" cy="923330"/>
          </a:xfrm>
          <a:prstGeom prst="rect">
            <a:avLst/>
          </a:prstGeom>
          <a:noFill/>
        </p:spPr>
        <p:txBody>
          <a:bodyPr wrap="square" rtlCol="0">
            <a:spAutoFit/>
          </a:bodyPr>
          <a:lstStyle/>
          <a:p>
            <a:r>
              <a:rPr lang="en-GB" sz="1800" b="1" dirty="0" err="1">
                <a:solidFill>
                  <a:schemeClr val="bg1"/>
                </a:solidFill>
                <a:latin typeface="Courier New" panose="02070309020205020404" pitchFamily="49" charset="0"/>
                <a:ea typeface="Roboto" panose="02000000000000000000" pitchFamily="2" charset="0"/>
                <a:cs typeface="Courier New" panose="02070309020205020404" pitchFamily="49" charset="0"/>
              </a:rPr>
              <a:t>Tài</a:t>
            </a:r>
            <a:r>
              <a:rPr lang="en-GB" sz="1800" b="1" dirty="0">
                <a:solidFill>
                  <a:schemeClr val="bg1"/>
                </a:solidFill>
                <a:latin typeface="Courier New" panose="02070309020205020404" pitchFamily="49" charset="0"/>
                <a:ea typeface="Roboto" panose="02000000000000000000" pitchFamily="2" charset="0"/>
                <a:cs typeface="Courier New" panose="02070309020205020404" pitchFamily="49" charset="0"/>
              </a:rPr>
              <a:t> </a:t>
            </a:r>
            <a:r>
              <a:rPr lang="en-GB" sz="1800" b="1" dirty="0" err="1">
                <a:solidFill>
                  <a:schemeClr val="bg1"/>
                </a:solidFill>
                <a:latin typeface="Courier New" panose="02070309020205020404" pitchFamily="49" charset="0"/>
                <a:ea typeface="Roboto" panose="02000000000000000000" pitchFamily="2" charset="0"/>
                <a:cs typeface="Courier New" panose="02070309020205020404" pitchFamily="49" charset="0"/>
              </a:rPr>
              <a:t>liệu</a:t>
            </a:r>
            <a:r>
              <a:rPr lang="en-GB" sz="1800" b="1" dirty="0">
                <a:solidFill>
                  <a:schemeClr val="bg1"/>
                </a:solidFill>
                <a:latin typeface="Courier New" panose="02070309020205020404" pitchFamily="49" charset="0"/>
                <a:ea typeface="Roboto" panose="02000000000000000000" pitchFamily="2" charset="0"/>
                <a:cs typeface="Courier New" panose="02070309020205020404" pitchFamily="49" charset="0"/>
              </a:rPr>
              <a:t> </a:t>
            </a:r>
            <a:r>
              <a:rPr lang="en-GB" sz="1800" b="1" dirty="0" err="1">
                <a:solidFill>
                  <a:schemeClr val="bg1"/>
                </a:solidFill>
                <a:latin typeface="Courier New" panose="02070309020205020404" pitchFamily="49" charset="0"/>
                <a:ea typeface="Roboto" panose="02000000000000000000" pitchFamily="2" charset="0"/>
                <a:cs typeface="Courier New" panose="02070309020205020404" pitchFamily="49" charset="0"/>
              </a:rPr>
              <a:t>về</a:t>
            </a:r>
            <a:r>
              <a:rPr lang="en-GB" sz="1800" b="1" dirty="0">
                <a:solidFill>
                  <a:schemeClr val="bg1"/>
                </a:solidFill>
                <a:latin typeface="Courier New" panose="02070309020205020404" pitchFamily="49" charset="0"/>
                <a:ea typeface="Roboto" panose="02000000000000000000" pitchFamily="2" charset="0"/>
                <a:cs typeface="Courier New" panose="02070309020205020404" pitchFamily="49" charset="0"/>
              </a:rPr>
              <a:t> YOLOv8:</a:t>
            </a:r>
          </a:p>
          <a:p>
            <a:r>
              <a:rPr lang="en-GB" sz="1800" b="1" dirty="0">
                <a:solidFill>
                  <a:schemeClr val="bg1"/>
                </a:solidFill>
                <a:latin typeface="Courier New" panose="02070309020205020404" pitchFamily="49" charset="0"/>
                <a:ea typeface="Roboto" panose="02000000000000000000" pitchFamily="2" charset="0"/>
                <a:cs typeface="Courier New" panose="02070309020205020404" pitchFamily="49" charset="0"/>
              </a:rPr>
              <a:t>- </a:t>
            </a:r>
            <a:r>
              <a:rPr lang="en-GB" sz="1800" b="1" i="0" dirty="0">
                <a:solidFill>
                  <a:schemeClr val="bg1"/>
                </a:solidFill>
                <a:effectLst/>
                <a:latin typeface="Courier New" panose="02070309020205020404" pitchFamily="49" charset="0"/>
                <a:ea typeface="Roboto" panose="02000000000000000000" pitchFamily="2" charset="0"/>
                <a:cs typeface="Courier New" panose="02070309020205020404" pitchFamily="49" charset="0"/>
              </a:rPr>
              <a:t>YOLOv8 Docs</a:t>
            </a:r>
            <a:r>
              <a:rPr lang="en-GB" sz="1800" b="1" dirty="0">
                <a:solidFill>
                  <a:schemeClr val="bg1"/>
                </a:solidFill>
                <a:latin typeface="Courier New" panose="02070309020205020404" pitchFamily="49" charset="0"/>
                <a:ea typeface="Roboto" panose="02000000000000000000" pitchFamily="2" charset="0"/>
                <a:cs typeface="Courier New" panose="02070309020205020404" pitchFamily="49" charset="0"/>
              </a:rPr>
              <a:t>: https://docs.ultralytics.com/</a:t>
            </a:r>
          </a:p>
          <a:p>
            <a:r>
              <a:rPr lang="en-GB" sz="1800" b="1" dirty="0">
                <a:solidFill>
                  <a:schemeClr val="bg1"/>
                </a:solidFill>
                <a:latin typeface="Courier New" panose="02070309020205020404" pitchFamily="49" charset="0"/>
                <a:ea typeface="Roboto" panose="02000000000000000000" pitchFamily="2" charset="0"/>
                <a:cs typeface="Courier New" panose="02070309020205020404" pitchFamily="49" charset="0"/>
              </a:rPr>
              <a:t>- </a:t>
            </a:r>
            <a:r>
              <a:rPr lang="en-GB" sz="1800" b="1" i="0" dirty="0">
                <a:solidFill>
                  <a:schemeClr val="bg1"/>
                </a:solidFill>
                <a:effectLst/>
                <a:latin typeface="Courier New" panose="02070309020205020404" pitchFamily="49" charset="0"/>
                <a:ea typeface="Roboto" panose="02000000000000000000" pitchFamily="2" charset="0"/>
                <a:cs typeface="Courier New" panose="02070309020205020404" pitchFamily="49" charset="0"/>
              </a:rPr>
              <a:t>YOLOv8 </a:t>
            </a:r>
            <a:r>
              <a:rPr lang="en-GB" sz="1800" b="1" i="0" dirty="0" err="1">
                <a:solidFill>
                  <a:schemeClr val="bg1"/>
                </a:solidFill>
                <a:effectLst/>
                <a:latin typeface="Courier New" panose="02070309020205020404" pitchFamily="49" charset="0"/>
                <a:ea typeface="Roboto" panose="02000000000000000000" pitchFamily="2" charset="0"/>
                <a:cs typeface="Courier New" panose="02070309020205020404" pitchFamily="49" charset="0"/>
              </a:rPr>
              <a:t>Github</a:t>
            </a:r>
            <a:r>
              <a:rPr lang="en-GB" sz="1800" b="1" i="0" dirty="0">
                <a:solidFill>
                  <a:schemeClr val="bg1"/>
                </a:solidFill>
                <a:effectLst/>
                <a:latin typeface="Courier New" panose="02070309020205020404" pitchFamily="49" charset="0"/>
                <a:ea typeface="Roboto" panose="02000000000000000000" pitchFamily="2" charset="0"/>
                <a:cs typeface="Courier New" panose="02070309020205020404" pitchFamily="49" charset="0"/>
              </a:rPr>
              <a:t>: https://github.com/ultralytics/ultralytics</a:t>
            </a:r>
            <a:endParaRPr lang="en-GB" sz="1800" b="1" dirty="0">
              <a:solidFill>
                <a:schemeClr val="bg1"/>
              </a:solidFill>
              <a:latin typeface="Courier New" panose="02070309020205020404" pitchFamily="49" charset="0"/>
              <a:ea typeface="Roboto" panose="02000000000000000000" pitchFamily="2" charset="0"/>
              <a:cs typeface="Courier New" panose="02070309020205020404" pitchFamily="49" charset="0"/>
            </a:endParaRPr>
          </a:p>
        </p:txBody>
      </p:sp>
    </p:spTree>
    <p:extLst>
      <p:ext uri="{BB962C8B-B14F-4D97-AF65-F5344CB8AC3E}">
        <p14:creationId xmlns:p14="http://schemas.microsoft.com/office/powerpoint/2010/main" val="359271006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96"/>
          <p:cNvSpPr txBox="1">
            <a:spLocks noGrp="1"/>
          </p:cNvSpPr>
          <p:nvPr>
            <p:ph type="ctrTitle" idx="4"/>
          </p:nvPr>
        </p:nvSpPr>
        <p:spPr>
          <a:xfrm>
            <a:off x="4824357" y="2052406"/>
            <a:ext cx="2629200" cy="577800"/>
          </a:xfrm>
          <a:prstGeom prst="rect">
            <a:avLst/>
          </a:prstGeom>
        </p:spPr>
        <p:txBody>
          <a:bodyPr spcFirstLastPara="1" wrap="square" lIns="91425" tIns="91425" rIns="91425" bIns="91425" anchor="b" anchorCtr="0">
            <a:noAutofit/>
          </a:bodyPr>
          <a:lstStyle/>
          <a:p>
            <a:pPr lvl="0">
              <a:buClr>
                <a:schemeClr val="dk1"/>
              </a:buClr>
              <a:buSzPts val="1100"/>
            </a:pPr>
            <a:r>
              <a:rPr lang="en-GB" dirty="0">
                <a:latin typeface="Sitka Heading" pitchFamily="2" charset="0"/>
              </a:rPr>
              <a:t>CÁCH SỬ DỤNG</a:t>
            </a:r>
          </a:p>
        </p:txBody>
      </p:sp>
      <p:sp>
        <p:nvSpPr>
          <p:cNvPr id="779" name="Google Shape;779;p96"/>
          <p:cNvSpPr txBox="1">
            <a:spLocks noGrp="1"/>
          </p:cNvSpPr>
          <p:nvPr>
            <p:ph type="ctrTitle"/>
          </p:nvPr>
        </p:nvSpPr>
        <p:spPr>
          <a:xfrm>
            <a:off x="1690457" y="2052406"/>
            <a:ext cx="2629200" cy="577800"/>
          </a:xfrm>
          <a:prstGeom prst="rect">
            <a:avLst/>
          </a:prstGeom>
        </p:spPr>
        <p:txBody>
          <a:bodyPr spcFirstLastPara="1" wrap="square" lIns="91425" tIns="91425" rIns="91425" bIns="91425" anchor="b" anchorCtr="0">
            <a:noAutofit/>
          </a:bodyPr>
          <a:lstStyle/>
          <a:p>
            <a:pPr lvl="0">
              <a:buClr>
                <a:schemeClr val="dk1"/>
              </a:buClr>
              <a:buSzPts val="1100"/>
            </a:pPr>
            <a:r>
              <a:rPr lang="en-GB" dirty="0">
                <a:latin typeface="Sitka Heading" pitchFamily="2" charset="0"/>
              </a:rPr>
              <a:t>GIỚI THIỆU</a:t>
            </a:r>
          </a:p>
        </p:txBody>
      </p:sp>
      <p:sp>
        <p:nvSpPr>
          <p:cNvPr id="781" name="Google Shape;781;p96"/>
          <p:cNvSpPr txBox="1">
            <a:spLocks noGrp="1"/>
          </p:cNvSpPr>
          <p:nvPr>
            <p:ph type="ctrTitle" idx="2"/>
          </p:nvPr>
        </p:nvSpPr>
        <p:spPr>
          <a:xfrm>
            <a:off x="1690457" y="3797619"/>
            <a:ext cx="2629200" cy="379712"/>
          </a:xfrm>
          <a:prstGeom prst="rect">
            <a:avLst/>
          </a:prstGeom>
        </p:spPr>
        <p:txBody>
          <a:bodyPr spcFirstLastPara="1" wrap="square" lIns="91425" tIns="91425" rIns="91425" bIns="91425" anchor="b" anchorCtr="0">
            <a:noAutofit/>
          </a:bodyPr>
          <a:lstStyle/>
          <a:p>
            <a:pPr lvl="0">
              <a:buClr>
                <a:schemeClr val="dk1"/>
              </a:buClr>
              <a:buSzPts val="1100"/>
            </a:pPr>
            <a:r>
              <a:rPr lang="en-GB" dirty="0">
                <a:latin typeface="Sitka Heading" pitchFamily="2" charset="0"/>
              </a:rPr>
              <a:t>DETECTION OBJECT</a:t>
            </a:r>
          </a:p>
        </p:txBody>
      </p:sp>
      <p:sp>
        <p:nvSpPr>
          <p:cNvPr id="783" name="Google Shape;783;p96"/>
          <p:cNvSpPr txBox="1">
            <a:spLocks noGrp="1"/>
          </p:cNvSpPr>
          <p:nvPr>
            <p:ph type="ctrTitle" idx="6"/>
          </p:nvPr>
        </p:nvSpPr>
        <p:spPr>
          <a:xfrm>
            <a:off x="4937712" y="3888431"/>
            <a:ext cx="2629200" cy="577800"/>
          </a:xfrm>
          <a:prstGeom prst="rect">
            <a:avLst/>
          </a:prstGeom>
        </p:spPr>
        <p:txBody>
          <a:bodyPr spcFirstLastPara="1" wrap="square" lIns="91425" tIns="91425" rIns="91425" bIns="91425" anchor="b" anchorCtr="0">
            <a:noAutofit/>
          </a:bodyPr>
          <a:lstStyle/>
          <a:p>
            <a:pPr lvl="0">
              <a:buClr>
                <a:schemeClr val="dk1"/>
              </a:buClr>
              <a:buSzPts val="1100"/>
            </a:pPr>
            <a:r>
              <a:rPr lang="en-GB" dirty="0">
                <a:latin typeface="Sitka Heading" pitchFamily="2" charset="0"/>
              </a:rPr>
              <a:t>TRAIN CUSTOM DATASET AND TEST</a:t>
            </a:r>
          </a:p>
        </p:txBody>
      </p:sp>
      <p:sp>
        <p:nvSpPr>
          <p:cNvPr id="786" name="Google Shape;786;p96"/>
          <p:cNvSpPr txBox="1">
            <a:spLocks noGrp="1"/>
          </p:cNvSpPr>
          <p:nvPr>
            <p:ph type="title" idx="9"/>
          </p:nvPr>
        </p:nvSpPr>
        <p:spPr>
          <a:xfrm>
            <a:off x="2128157" y="155563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latin typeface="Sitka Heading" pitchFamily="2" charset="0"/>
              </a:rPr>
              <a:t>01</a:t>
            </a:r>
            <a:endParaRPr dirty="0">
              <a:latin typeface="Sitka Heading" pitchFamily="2" charset="0"/>
            </a:endParaRPr>
          </a:p>
        </p:txBody>
      </p:sp>
      <p:sp>
        <p:nvSpPr>
          <p:cNvPr id="787" name="Google Shape;787;p96"/>
          <p:cNvSpPr txBox="1">
            <a:spLocks noGrp="1"/>
          </p:cNvSpPr>
          <p:nvPr>
            <p:ph type="title" idx="13"/>
          </p:nvPr>
        </p:nvSpPr>
        <p:spPr>
          <a:xfrm>
            <a:off x="2128157" y="307402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Sitka Heading" pitchFamily="2" charset="0"/>
              </a:rPr>
              <a:t>03</a:t>
            </a:r>
            <a:endParaRPr dirty="0">
              <a:latin typeface="Sitka Heading" pitchFamily="2" charset="0"/>
            </a:endParaRPr>
          </a:p>
        </p:txBody>
      </p:sp>
      <p:sp>
        <p:nvSpPr>
          <p:cNvPr id="788" name="Google Shape;788;p96"/>
          <p:cNvSpPr txBox="1">
            <a:spLocks noGrp="1"/>
          </p:cNvSpPr>
          <p:nvPr>
            <p:ph type="title" idx="14"/>
          </p:nvPr>
        </p:nvSpPr>
        <p:spPr>
          <a:xfrm>
            <a:off x="5262057" y="1555631"/>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Sitka Heading" pitchFamily="2" charset="0"/>
              </a:rPr>
              <a:t>02</a:t>
            </a:r>
            <a:endParaRPr dirty="0">
              <a:latin typeface="Sitka Heading" pitchFamily="2" charset="0"/>
            </a:endParaRPr>
          </a:p>
        </p:txBody>
      </p:sp>
      <p:sp>
        <p:nvSpPr>
          <p:cNvPr id="789" name="Google Shape;789;p96"/>
          <p:cNvSpPr txBox="1">
            <a:spLocks noGrp="1"/>
          </p:cNvSpPr>
          <p:nvPr>
            <p:ph type="title" idx="15"/>
          </p:nvPr>
        </p:nvSpPr>
        <p:spPr>
          <a:xfrm>
            <a:off x="5262057" y="3074022"/>
            <a:ext cx="17538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Sitka Heading" pitchFamily="2" charset="0"/>
              </a:rPr>
              <a:t>04</a:t>
            </a:r>
            <a:endParaRPr dirty="0">
              <a:latin typeface="Sitka Heading" pitchFamily="2" charset="0"/>
            </a:endParaRPr>
          </a:p>
        </p:txBody>
      </p:sp>
      <p:cxnSp>
        <p:nvCxnSpPr>
          <p:cNvPr id="791" name="Google Shape;791;p96"/>
          <p:cNvCxnSpPr>
            <a:cxnSpLocks/>
          </p:cNvCxnSpPr>
          <p:nvPr/>
        </p:nvCxnSpPr>
        <p:spPr>
          <a:xfrm>
            <a:off x="2635083" y="3797619"/>
            <a:ext cx="705122" cy="0"/>
          </a:xfrm>
          <a:prstGeom prst="straightConnector1">
            <a:avLst/>
          </a:prstGeom>
          <a:noFill/>
          <a:ln w="19050" cap="flat" cmpd="sng">
            <a:solidFill>
              <a:schemeClr val="lt1"/>
            </a:solidFill>
            <a:prstDash val="solid"/>
            <a:round/>
            <a:headEnd type="none" w="med" len="med"/>
            <a:tailEnd type="none" w="med" len="med"/>
          </a:ln>
        </p:spPr>
      </p:cxnSp>
      <p:sp>
        <p:nvSpPr>
          <p:cNvPr id="4" name="Google Shape;785;p96">
            <a:extLst>
              <a:ext uri="{FF2B5EF4-FFF2-40B4-BE49-F238E27FC236}">
                <a16:creationId xmlns:a16="http://schemas.microsoft.com/office/drawing/2014/main" id="{848740C0-D277-AC26-B0A9-6C429BD05203}"/>
              </a:ext>
            </a:extLst>
          </p:cNvPr>
          <p:cNvSpPr txBox="1">
            <a:spLocks noGrp="1"/>
          </p:cNvSpPr>
          <p:nvPr>
            <p:ph type="ctrTitle" idx="8"/>
          </p:nvPr>
        </p:nvSpPr>
        <p:spPr>
          <a:xfrm>
            <a:off x="2217987" y="462455"/>
            <a:ext cx="4708027"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latin typeface="Consolas" panose="020B0609020204030204" pitchFamily="49" charset="0"/>
                <a:cs typeface="Courier New" panose="02070309020205020404" pitchFamily="49" charset="0"/>
              </a:rPr>
              <a:t>NỘI DUNG TRÌNH BÀY</a:t>
            </a:r>
            <a:endParaRPr dirty="0">
              <a:latin typeface="Consolas" panose="020B0609020204030204" pitchFamily="49" charset="0"/>
              <a:cs typeface="Courier New" panose="02070309020205020404" pitchFamily="49" charset="0"/>
            </a:endParaRPr>
          </a:p>
        </p:txBody>
      </p:sp>
      <p:cxnSp>
        <p:nvCxnSpPr>
          <p:cNvPr id="8" name="Google Shape;791;p96">
            <a:extLst>
              <a:ext uri="{FF2B5EF4-FFF2-40B4-BE49-F238E27FC236}">
                <a16:creationId xmlns:a16="http://schemas.microsoft.com/office/drawing/2014/main" id="{894628E3-B145-9E40-5C95-DFE3B4D99589}"/>
              </a:ext>
            </a:extLst>
          </p:cNvPr>
          <p:cNvCxnSpPr>
            <a:cxnSpLocks/>
          </p:cNvCxnSpPr>
          <p:nvPr/>
        </p:nvCxnSpPr>
        <p:spPr>
          <a:xfrm>
            <a:off x="5817850" y="3787757"/>
            <a:ext cx="705122" cy="0"/>
          </a:xfrm>
          <a:prstGeom prst="straightConnector1">
            <a:avLst/>
          </a:prstGeom>
          <a:noFill/>
          <a:ln w="19050" cap="flat" cmpd="sng">
            <a:solidFill>
              <a:schemeClr val="lt1"/>
            </a:solidFill>
            <a:prstDash val="solid"/>
            <a:round/>
            <a:headEnd type="none" w="med" len="med"/>
            <a:tailEnd type="none" w="med" len="med"/>
          </a:ln>
        </p:spPr>
      </p:cxnSp>
      <p:cxnSp>
        <p:nvCxnSpPr>
          <p:cNvPr id="9" name="Google Shape;791;p96">
            <a:extLst>
              <a:ext uri="{FF2B5EF4-FFF2-40B4-BE49-F238E27FC236}">
                <a16:creationId xmlns:a16="http://schemas.microsoft.com/office/drawing/2014/main" id="{65FFB585-01F1-02FD-A5FB-87D373070C11}"/>
              </a:ext>
            </a:extLst>
          </p:cNvPr>
          <p:cNvCxnSpPr>
            <a:cxnSpLocks/>
          </p:cNvCxnSpPr>
          <p:nvPr/>
        </p:nvCxnSpPr>
        <p:spPr>
          <a:xfrm>
            <a:off x="2681685" y="2181675"/>
            <a:ext cx="705122" cy="0"/>
          </a:xfrm>
          <a:prstGeom prst="straightConnector1">
            <a:avLst/>
          </a:prstGeom>
          <a:noFill/>
          <a:ln w="19050" cap="flat" cmpd="sng">
            <a:solidFill>
              <a:schemeClr val="lt1"/>
            </a:solidFill>
            <a:prstDash val="solid"/>
            <a:round/>
            <a:headEnd type="none" w="med" len="med"/>
            <a:tailEnd type="none" w="med" len="med"/>
          </a:ln>
        </p:spPr>
      </p:cxnSp>
      <p:cxnSp>
        <p:nvCxnSpPr>
          <p:cNvPr id="10" name="Google Shape;791;p96">
            <a:extLst>
              <a:ext uri="{FF2B5EF4-FFF2-40B4-BE49-F238E27FC236}">
                <a16:creationId xmlns:a16="http://schemas.microsoft.com/office/drawing/2014/main" id="{59C54B6C-E4EC-72E2-3A43-FB591736C84A}"/>
              </a:ext>
            </a:extLst>
          </p:cNvPr>
          <p:cNvCxnSpPr>
            <a:cxnSpLocks/>
          </p:cNvCxnSpPr>
          <p:nvPr/>
        </p:nvCxnSpPr>
        <p:spPr>
          <a:xfrm>
            <a:off x="5802726" y="2181681"/>
            <a:ext cx="705122"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6" name="Google Shape;826;p100"/>
          <p:cNvSpPr txBox="1">
            <a:spLocks noGrp="1"/>
          </p:cNvSpPr>
          <p:nvPr>
            <p:ph type="ctrTitle"/>
          </p:nvPr>
        </p:nvSpPr>
        <p:spPr>
          <a:xfrm>
            <a:off x="4297175" y="2574703"/>
            <a:ext cx="4299000" cy="6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latin typeface="VL Kaleko 105 Round" pitchFamily="50" charset="0"/>
              </a:rPr>
              <a:t>GIỚI THIỆU</a:t>
            </a:r>
            <a:endParaRPr dirty="0">
              <a:latin typeface="VL Kaleko 105 Round" pitchFamily="50" charset="0"/>
            </a:endParaRPr>
          </a:p>
        </p:txBody>
      </p:sp>
      <p:sp>
        <p:nvSpPr>
          <p:cNvPr id="827" name="Google Shape;827;p100"/>
          <p:cNvSpPr txBox="1">
            <a:spLocks noGrp="1"/>
          </p:cNvSpPr>
          <p:nvPr>
            <p:ph type="title" idx="2"/>
          </p:nvPr>
        </p:nvSpPr>
        <p:spPr>
          <a:xfrm>
            <a:off x="4297175" y="1536313"/>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latin typeface="Roboto" panose="02000000000000000000" pitchFamily="2" charset="0"/>
                <a:ea typeface="Roboto" panose="02000000000000000000" pitchFamily="2" charset="0"/>
              </a:rPr>
              <a:t>01</a:t>
            </a:r>
            <a:endParaRPr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6" name="Google Shape;846;p103"/>
          <p:cNvSpPr txBox="1">
            <a:spLocks noGrp="1"/>
          </p:cNvSpPr>
          <p:nvPr>
            <p:ph type="subTitle" idx="1"/>
          </p:nvPr>
        </p:nvSpPr>
        <p:spPr>
          <a:xfrm>
            <a:off x="586740" y="876300"/>
            <a:ext cx="8122920" cy="1859280"/>
          </a:xfrm>
          <a:prstGeom prst="rect">
            <a:avLst/>
          </a:prstGeom>
        </p:spPr>
        <p:txBody>
          <a:bodyPr spcFirstLastPara="1" wrap="square" lIns="91425" tIns="91425" rIns="91425" bIns="91425" anchor="t" anchorCtr="0">
            <a:noAutofit/>
          </a:bodyPr>
          <a:lstStyle/>
          <a:p>
            <a:pPr marL="0" lvl="0" indent="0" algn="just">
              <a:buClr>
                <a:schemeClr val="accent1"/>
              </a:buClr>
              <a:buSzPts val="1100"/>
            </a:pPr>
            <a:r>
              <a:rPr lang="vi-VN" dirty="0"/>
              <a:t>YOLOv8 là phiên bản mới nhất trong dòng máy dò tìm vật thể thời gian thực YOLO, mang lại hiệu suất vượt trội về độ chính xác và tốc độ. Dựa trên những tiến bộ của các phiên bản YOLO trước đó, YOLOv8 giới thiệu các tính năng và tối ưu hóa mới khiến nó trở thành lựa chọn lý tưởng cho các tác vụ phát hiện đối tượng khác nhau trong nhiều ứng dụng.</a:t>
            </a:r>
            <a:endParaRPr lang="en-GB" dirty="0"/>
          </a:p>
          <a:p>
            <a:pPr marL="0" lvl="0" indent="0" algn="just">
              <a:buClr>
                <a:schemeClr val="accent1"/>
              </a:buClr>
              <a:buSzPts val="1100"/>
            </a:pPr>
            <a:endParaRPr lang="en-GB" dirty="0"/>
          </a:p>
          <a:p>
            <a:pPr marL="0" lvl="0" indent="0" algn="just">
              <a:buClr>
                <a:schemeClr val="accent1"/>
              </a:buClr>
              <a:buSzPts val="1100"/>
            </a:pPr>
            <a:r>
              <a:rPr lang="vi-VN" dirty="0"/>
              <a:t>YOLOv8 được xây dựng dựa trên những tiến bộ tiên tiến trong lĩnh vực học sâu và thị giác máy tính, mang lại hiệu suất vượt trội về tốc độ và độ chính xác. Thiết kế hợp lý của nó giúp nó phù hợp với nhiều ứng dụng khác nhau và dễ dàng thích ứng với các nền tảng phần cứng khác nhau, từ thiết bị biên đến API đám mây.</a:t>
            </a:r>
          </a:p>
        </p:txBody>
      </p:sp>
      <p:pic>
        <p:nvPicPr>
          <p:cNvPr id="6" name="Picture 5" descr="A graph of different numbers and a line&#10;&#10;Description automatically generated with medium confidence">
            <a:extLst>
              <a:ext uri="{FF2B5EF4-FFF2-40B4-BE49-F238E27FC236}">
                <a16:creationId xmlns:a16="http://schemas.microsoft.com/office/drawing/2014/main" id="{CAA24BD6-58F4-8FBF-C916-AC09EF5234DF}"/>
              </a:ext>
            </a:extLst>
          </p:cNvPr>
          <p:cNvPicPr>
            <a:picLocks noChangeAspect="1"/>
          </p:cNvPicPr>
          <p:nvPr/>
        </p:nvPicPr>
        <p:blipFill>
          <a:blip r:embed="rId3"/>
          <a:stretch>
            <a:fillRect/>
          </a:stretch>
        </p:blipFill>
        <p:spPr>
          <a:xfrm>
            <a:off x="1104970" y="5186680"/>
            <a:ext cx="7315060" cy="2743148"/>
          </a:xfrm>
          <a:prstGeom prst="rect">
            <a:avLst/>
          </a:prstGeom>
        </p:spPr>
      </p:pic>
      <p:pic>
        <p:nvPicPr>
          <p:cNvPr id="1028" name="Picture 4">
            <a:extLst>
              <a:ext uri="{FF2B5EF4-FFF2-40B4-BE49-F238E27FC236}">
                <a16:creationId xmlns:a16="http://schemas.microsoft.com/office/drawing/2014/main" id="{49E0A949-1D7B-23B9-8012-1F4A0E5B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240" y="2738958"/>
            <a:ext cx="7821521" cy="22025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6" name="Google Shape;846;p103"/>
          <p:cNvSpPr txBox="1">
            <a:spLocks noGrp="1"/>
          </p:cNvSpPr>
          <p:nvPr>
            <p:ph type="subTitle" idx="1"/>
          </p:nvPr>
        </p:nvSpPr>
        <p:spPr>
          <a:xfrm>
            <a:off x="1500069" y="522572"/>
            <a:ext cx="6143862" cy="723900"/>
          </a:xfrm>
          <a:prstGeom prst="rect">
            <a:avLst/>
          </a:prstGeom>
        </p:spPr>
        <p:txBody>
          <a:bodyPr spcFirstLastPara="1" wrap="square" lIns="91425" tIns="91425" rIns="91425" bIns="91425" anchor="t" anchorCtr="0">
            <a:noAutofit/>
          </a:bodyPr>
          <a:lstStyle/>
          <a:p>
            <a:pPr marL="0" indent="0">
              <a:buClr>
                <a:schemeClr val="accent1"/>
              </a:buClr>
              <a:buSzPts val="1100"/>
            </a:pPr>
            <a:r>
              <a:rPr lang="en-GB" sz="2800" b="1" spc="600" dirty="0"/>
              <a:t>So </a:t>
            </a:r>
            <a:r>
              <a:rPr lang="en-GB" sz="2800" b="1" spc="600" dirty="0" err="1"/>
              <a:t>sánh</a:t>
            </a:r>
            <a:r>
              <a:rPr lang="en-GB" sz="2800" b="1" spc="600" dirty="0"/>
              <a:t> </a:t>
            </a:r>
            <a:r>
              <a:rPr lang="en-GB" sz="2800" b="1" spc="600" dirty="0" err="1"/>
              <a:t>các</a:t>
            </a:r>
            <a:r>
              <a:rPr lang="en-GB" sz="2800" b="1" spc="600" dirty="0"/>
              <a:t> </a:t>
            </a:r>
            <a:r>
              <a:rPr lang="en-GB" sz="2800" b="1" spc="600" dirty="0" err="1"/>
              <a:t>phiên</a:t>
            </a:r>
            <a:r>
              <a:rPr lang="en-GB" sz="2800" b="1" spc="600" dirty="0"/>
              <a:t> </a:t>
            </a:r>
            <a:r>
              <a:rPr lang="en-GB" sz="2800" b="1" spc="600" dirty="0" err="1"/>
              <a:t>bản</a:t>
            </a:r>
            <a:r>
              <a:rPr lang="en-GB" sz="2800" b="1" spc="600" dirty="0"/>
              <a:t> YOLO</a:t>
            </a:r>
            <a:endParaRPr lang="vi-VN" sz="2800" b="1" spc="600" dirty="0"/>
          </a:p>
        </p:txBody>
      </p:sp>
      <p:pic>
        <p:nvPicPr>
          <p:cNvPr id="6" name="Picture 5">
            <a:extLst>
              <a:ext uri="{FF2B5EF4-FFF2-40B4-BE49-F238E27FC236}">
                <a16:creationId xmlns:a16="http://schemas.microsoft.com/office/drawing/2014/main" id="{CAA24BD6-58F4-8FBF-C916-AC09EF5234DF}"/>
              </a:ext>
            </a:extLst>
          </p:cNvPr>
          <p:cNvPicPr>
            <a:picLocks noChangeAspect="1"/>
          </p:cNvPicPr>
          <p:nvPr/>
        </p:nvPicPr>
        <p:blipFill>
          <a:blip r:embed="rId3"/>
          <a:stretch>
            <a:fillRect/>
          </a:stretch>
        </p:blipFill>
        <p:spPr>
          <a:xfrm>
            <a:off x="419099" y="1376680"/>
            <a:ext cx="8317653" cy="3119120"/>
          </a:xfrm>
          <a:prstGeom prst="rect">
            <a:avLst/>
          </a:prstGeom>
        </p:spPr>
      </p:pic>
      <p:sp>
        <p:nvSpPr>
          <p:cNvPr id="2" name="TextBox 1">
            <a:extLst>
              <a:ext uri="{FF2B5EF4-FFF2-40B4-BE49-F238E27FC236}">
                <a16:creationId xmlns:a16="http://schemas.microsoft.com/office/drawing/2014/main" id="{A37B5BD6-86D2-9AEC-5A01-814A7D9FAE89}"/>
              </a:ext>
            </a:extLst>
          </p:cNvPr>
          <p:cNvSpPr txBox="1"/>
          <p:nvPr/>
        </p:nvSpPr>
        <p:spPr>
          <a:xfrm>
            <a:off x="0" y="4835723"/>
            <a:ext cx="6112042" cy="307777"/>
          </a:xfrm>
          <a:prstGeom prst="rect">
            <a:avLst/>
          </a:prstGeom>
          <a:noFill/>
        </p:spPr>
        <p:txBody>
          <a:bodyPr wrap="square" rtlCol="0">
            <a:spAutoFit/>
          </a:bodyPr>
          <a:lstStyle/>
          <a:p>
            <a:r>
              <a:rPr lang="en-GB" dirty="0" err="1">
                <a:solidFill>
                  <a:schemeClr val="bg1"/>
                </a:solidFill>
                <a:latin typeface="Courier New" panose="02070309020205020404" pitchFamily="49" charset="0"/>
                <a:ea typeface="Tahoma" panose="020B0604030504040204" pitchFamily="34" charset="0"/>
                <a:cs typeface="Courier New" panose="02070309020205020404" pitchFamily="49" charset="0"/>
              </a:rPr>
              <a:t>Tham</a:t>
            </a:r>
            <a:r>
              <a:rPr lang="en-GB" dirty="0">
                <a:solidFill>
                  <a:schemeClr val="bg1"/>
                </a:solidFill>
                <a:latin typeface="Courier New" panose="02070309020205020404" pitchFamily="49" charset="0"/>
                <a:ea typeface="Tahoma" panose="020B0604030504040204" pitchFamily="34" charset="0"/>
                <a:cs typeface="Courier New" panose="02070309020205020404" pitchFamily="49" charset="0"/>
              </a:rPr>
              <a:t> </a:t>
            </a:r>
            <a:r>
              <a:rPr lang="en-GB" dirty="0" err="1">
                <a:solidFill>
                  <a:schemeClr val="bg1"/>
                </a:solidFill>
                <a:latin typeface="Courier New" panose="02070309020205020404" pitchFamily="49" charset="0"/>
                <a:ea typeface="Tahoma" panose="020B0604030504040204" pitchFamily="34" charset="0"/>
                <a:cs typeface="Courier New" panose="02070309020205020404" pitchFamily="49" charset="0"/>
              </a:rPr>
              <a:t>khảo</a:t>
            </a:r>
            <a:r>
              <a:rPr lang="en-GB" dirty="0">
                <a:solidFill>
                  <a:schemeClr val="bg1"/>
                </a:solidFill>
                <a:latin typeface="Courier New" panose="02070309020205020404" pitchFamily="49" charset="0"/>
                <a:ea typeface="Tahoma" panose="020B0604030504040204" pitchFamily="34" charset="0"/>
                <a:cs typeface="Courier New" panose="02070309020205020404" pitchFamily="49" charset="0"/>
              </a:rPr>
              <a:t>: https://docs.ultralytics.com/</a:t>
            </a:r>
          </a:p>
        </p:txBody>
      </p:sp>
    </p:spTree>
    <p:extLst>
      <p:ext uri="{BB962C8B-B14F-4D97-AF65-F5344CB8AC3E}">
        <p14:creationId xmlns:p14="http://schemas.microsoft.com/office/powerpoint/2010/main" val="114556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pic>
        <p:nvPicPr>
          <p:cNvPr id="5" name="object 2">
            <a:extLst>
              <a:ext uri="{FF2B5EF4-FFF2-40B4-BE49-F238E27FC236}">
                <a16:creationId xmlns:a16="http://schemas.microsoft.com/office/drawing/2014/main" id="{38CF3225-AA32-7D60-A274-5247A1CE72E1}"/>
              </a:ext>
            </a:extLst>
          </p:cNvPr>
          <p:cNvPicPr/>
          <p:nvPr/>
        </p:nvPicPr>
        <p:blipFill>
          <a:blip r:embed="rId3" cstate="print"/>
          <a:stretch>
            <a:fillRect/>
          </a:stretch>
        </p:blipFill>
        <p:spPr>
          <a:xfrm>
            <a:off x="0" y="0"/>
            <a:ext cx="9144000" cy="5143500"/>
          </a:xfrm>
          <a:prstGeom prst="rect">
            <a:avLst/>
          </a:prstGeom>
        </p:spPr>
      </p:pic>
    </p:spTree>
    <p:extLst>
      <p:ext uri="{BB962C8B-B14F-4D97-AF65-F5344CB8AC3E}">
        <p14:creationId xmlns:p14="http://schemas.microsoft.com/office/powerpoint/2010/main" val="2308628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pic>
        <p:nvPicPr>
          <p:cNvPr id="7" name="Picture 6">
            <a:extLst>
              <a:ext uri="{FF2B5EF4-FFF2-40B4-BE49-F238E27FC236}">
                <a16:creationId xmlns:a16="http://schemas.microsoft.com/office/drawing/2014/main" id="{B620C7BB-5D9B-AA25-1C9E-4B4EA4D1A859}"/>
              </a:ext>
            </a:extLst>
          </p:cNvPr>
          <p:cNvPicPr>
            <a:picLocks noChangeAspect="1"/>
          </p:cNvPicPr>
          <p:nvPr/>
        </p:nvPicPr>
        <p:blipFill>
          <a:blip r:embed="rId3"/>
          <a:stretch>
            <a:fillRect/>
          </a:stretch>
        </p:blipFill>
        <p:spPr>
          <a:xfrm>
            <a:off x="88900" y="1798471"/>
            <a:ext cx="4399061" cy="1286623"/>
          </a:xfrm>
          <a:prstGeom prst="rect">
            <a:avLst/>
          </a:prstGeom>
        </p:spPr>
      </p:pic>
      <p:pic>
        <p:nvPicPr>
          <p:cNvPr id="9" name="Picture 8">
            <a:extLst>
              <a:ext uri="{FF2B5EF4-FFF2-40B4-BE49-F238E27FC236}">
                <a16:creationId xmlns:a16="http://schemas.microsoft.com/office/drawing/2014/main" id="{B5D552EE-7572-8E5B-78E2-B3110262F0B5}"/>
              </a:ext>
            </a:extLst>
          </p:cNvPr>
          <p:cNvPicPr>
            <a:picLocks noChangeAspect="1"/>
          </p:cNvPicPr>
          <p:nvPr/>
        </p:nvPicPr>
        <p:blipFill>
          <a:blip r:embed="rId4"/>
          <a:stretch>
            <a:fillRect/>
          </a:stretch>
        </p:blipFill>
        <p:spPr>
          <a:xfrm>
            <a:off x="4746092" y="1798472"/>
            <a:ext cx="4145059" cy="1285718"/>
          </a:xfrm>
          <a:prstGeom prst="rect">
            <a:avLst/>
          </a:prstGeom>
        </p:spPr>
      </p:pic>
      <p:sp>
        <p:nvSpPr>
          <p:cNvPr id="11" name="TextBox 10">
            <a:extLst>
              <a:ext uri="{FF2B5EF4-FFF2-40B4-BE49-F238E27FC236}">
                <a16:creationId xmlns:a16="http://schemas.microsoft.com/office/drawing/2014/main" id="{2AC7FAEE-67F9-806A-2A34-D8E6033DEE4E}"/>
              </a:ext>
            </a:extLst>
          </p:cNvPr>
          <p:cNvSpPr txBox="1"/>
          <p:nvPr/>
        </p:nvSpPr>
        <p:spPr>
          <a:xfrm>
            <a:off x="0" y="4835723"/>
            <a:ext cx="6112042" cy="307777"/>
          </a:xfrm>
          <a:prstGeom prst="rect">
            <a:avLst/>
          </a:prstGeom>
          <a:noFill/>
        </p:spPr>
        <p:txBody>
          <a:bodyPr wrap="square" rtlCol="0">
            <a:spAutoFit/>
          </a:bodyPr>
          <a:lstStyle/>
          <a:p>
            <a:r>
              <a:rPr lang="en-GB" dirty="0" err="1">
                <a:solidFill>
                  <a:schemeClr val="bg1"/>
                </a:solidFill>
                <a:latin typeface="Courier New" panose="02070309020205020404" pitchFamily="49" charset="0"/>
                <a:ea typeface="Tahoma" panose="020B0604030504040204" pitchFamily="34" charset="0"/>
                <a:cs typeface="Courier New" panose="02070309020205020404" pitchFamily="49" charset="0"/>
              </a:rPr>
              <a:t>Tham</a:t>
            </a:r>
            <a:r>
              <a:rPr lang="en-GB" dirty="0">
                <a:solidFill>
                  <a:schemeClr val="bg1"/>
                </a:solidFill>
                <a:latin typeface="Courier New" panose="02070309020205020404" pitchFamily="49" charset="0"/>
                <a:ea typeface="Tahoma" panose="020B0604030504040204" pitchFamily="34" charset="0"/>
                <a:cs typeface="Courier New" panose="02070309020205020404" pitchFamily="49" charset="0"/>
              </a:rPr>
              <a:t> </a:t>
            </a:r>
            <a:r>
              <a:rPr lang="en-GB" dirty="0" err="1">
                <a:solidFill>
                  <a:schemeClr val="bg1"/>
                </a:solidFill>
                <a:latin typeface="Courier New" panose="02070309020205020404" pitchFamily="49" charset="0"/>
                <a:ea typeface="Tahoma" panose="020B0604030504040204" pitchFamily="34" charset="0"/>
                <a:cs typeface="Courier New" panose="02070309020205020404" pitchFamily="49" charset="0"/>
              </a:rPr>
              <a:t>khảo</a:t>
            </a:r>
            <a:r>
              <a:rPr lang="en-GB" dirty="0">
                <a:solidFill>
                  <a:schemeClr val="bg1"/>
                </a:solidFill>
                <a:latin typeface="Courier New" panose="02070309020205020404" pitchFamily="49" charset="0"/>
                <a:ea typeface="Tahoma" panose="020B0604030504040204" pitchFamily="34" charset="0"/>
                <a:cs typeface="Courier New" panose="02070309020205020404" pitchFamily="49" charset="0"/>
              </a:rPr>
              <a:t>: https://docs.ultralytics.com/</a:t>
            </a:r>
          </a:p>
        </p:txBody>
      </p:sp>
      <p:sp>
        <p:nvSpPr>
          <p:cNvPr id="2" name="TextBox 1">
            <a:extLst>
              <a:ext uri="{FF2B5EF4-FFF2-40B4-BE49-F238E27FC236}">
                <a16:creationId xmlns:a16="http://schemas.microsoft.com/office/drawing/2014/main" id="{24ED04BE-C962-B4DD-0920-F43BD721B138}"/>
              </a:ext>
            </a:extLst>
          </p:cNvPr>
          <p:cNvSpPr txBox="1"/>
          <p:nvPr/>
        </p:nvSpPr>
        <p:spPr>
          <a:xfrm>
            <a:off x="287166" y="3264635"/>
            <a:ext cx="4042097" cy="307777"/>
          </a:xfrm>
          <a:prstGeom prst="rect">
            <a:avLst/>
          </a:prstGeom>
          <a:noFill/>
        </p:spPr>
        <p:txBody>
          <a:bodyPr wrap="square" rtlCol="0">
            <a:spAutoFit/>
          </a:bodyPr>
          <a:lstStyle/>
          <a:p>
            <a:r>
              <a:rPr lang="en-GB" spc="300" dirty="0" err="1">
                <a:solidFill>
                  <a:schemeClr val="bg1"/>
                </a:solidFill>
                <a:latin typeface="Consolas" panose="020B0609020204030204" pitchFamily="49" charset="0"/>
              </a:rPr>
              <a:t>Các</a:t>
            </a:r>
            <a:r>
              <a:rPr lang="en-GB" spc="300" dirty="0">
                <a:solidFill>
                  <a:schemeClr val="bg1"/>
                </a:solidFill>
                <a:latin typeface="Consolas" panose="020B0609020204030204" pitchFamily="49" charset="0"/>
              </a:rPr>
              <a:t> </a:t>
            </a:r>
            <a:r>
              <a:rPr lang="en-GB" spc="300" dirty="0" err="1">
                <a:solidFill>
                  <a:schemeClr val="bg1"/>
                </a:solidFill>
                <a:latin typeface="Consolas" panose="020B0609020204030204" pitchFamily="49" charset="0"/>
              </a:rPr>
              <a:t>tác</a:t>
            </a:r>
            <a:r>
              <a:rPr lang="en-GB" spc="300" dirty="0">
                <a:solidFill>
                  <a:schemeClr val="bg1"/>
                </a:solidFill>
                <a:latin typeface="Consolas" panose="020B0609020204030204" pitchFamily="49" charset="0"/>
              </a:rPr>
              <a:t> </a:t>
            </a:r>
            <a:r>
              <a:rPr lang="en-GB" spc="300" dirty="0" err="1">
                <a:solidFill>
                  <a:schemeClr val="bg1"/>
                </a:solidFill>
                <a:latin typeface="Consolas" panose="020B0609020204030204" pitchFamily="49" charset="0"/>
              </a:rPr>
              <a:t>vụ</a:t>
            </a:r>
            <a:r>
              <a:rPr lang="en-GB" spc="300" dirty="0">
                <a:solidFill>
                  <a:schemeClr val="bg1"/>
                </a:solidFill>
                <a:latin typeface="Consolas" panose="020B0609020204030204" pitchFamily="49" charset="0"/>
              </a:rPr>
              <a:t> </a:t>
            </a:r>
            <a:r>
              <a:rPr lang="en-GB" spc="300" dirty="0" err="1">
                <a:solidFill>
                  <a:schemeClr val="bg1"/>
                </a:solidFill>
                <a:latin typeface="Consolas" panose="020B0609020204030204" pitchFamily="49" charset="0"/>
              </a:rPr>
              <a:t>hỗ</a:t>
            </a:r>
            <a:r>
              <a:rPr lang="en-GB" spc="300" dirty="0">
                <a:solidFill>
                  <a:schemeClr val="bg1"/>
                </a:solidFill>
                <a:latin typeface="Consolas" panose="020B0609020204030204" pitchFamily="49" charset="0"/>
              </a:rPr>
              <a:t> </a:t>
            </a:r>
            <a:r>
              <a:rPr lang="en-GB" spc="300" dirty="0" err="1">
                <a:solidFill>
                  <a:schemeClr val="bg1"/>
                </a:solidFill>
                <a:latin typeface="Consolas" panose="020B0609020204030204" pitchFamily="49" charset="0"/>
              </a:rPr>
              <a:t>trợ</a:t>
            </a:r>
            <a:r>
              <a:rPr lang="en-GB" spc="300" dirty="0">
                <a:solidFill>
                  <a:schemeClr val="bg1"/>
                </a:solidFill>
                <a:latin typeface="Consolas" panose="020B0609020204030204" pitchFamily="49" charset="0"/>
              </a:rPr>
              <a:t> </a:t>
            </a:r>
            <a:r>
              <a:rPr lang="en-GB" spc="300" dirty="0" err="1">
                <a:solidFill>
                  <a:schemeClr val="bg1"/>
                </a:solidFill>
                <a:latin typeface="Consolas" panose="020B0609020204030204" pitchFamily="49" charset="0"/>
              </a:rPr>
              <a:t>của</a:t>
            </a:r>
            <a:r>
              <a:rPr lang="en-GB" spc="300" dirty="0">
                <a:solidFill>
                  <a:schemeClr val="bg1"/>
                </a:solidFill>
                <a:latin typeface="Consolas" panose="020B0609020204030204" pitchFamily="49" charset="0"/>
              </a:rPr>
              <a:t> YOLOv8</a:t>
            </a:r>
          </a:p>
        </p:txBody>
      </p:sp>
      <p:sp>
        <p:nvSpPr>
          <p:cNvPr id="3" name="TextBox 2">
            <a:extLst>
              <a:ext uri="{FF2B5EF4-FFF2-40B4-BE49-F238E27FC236}">
                <a16:creationId xmlns:a16="http://schemas.microsoft.com/office/drawing/2014/main" id="{20464E48-2DE1-72D6-DC75-2835CE8B9D98}"/>
              </a:ext>
            </a:extLst>
          </p:cNvPr>
          <p:cNvSpPr txBox="1"/>
          <p:nvPr/>
        </p:nvSpPr>
        <p:spPr>
          <a:xfrm>
            <a:off x="5229740" y="3264635"/>
            <a:ext cx="3475951" cy="307777"/>
          </a:xfrm>
          <a:prstGeom prst="rect">
            <a:avLst/>
          </a:prstGeom>
          <a:noFill/>
        </p:spPr>
        <p:txBody>
          <a:bodyPr wrap="square" rtlCol="0">
            <a:spAutoFit/>
          </a:bodyPr>
          <a:lstStyle/>
          <a:p>
            <a:r>
              <a:rPr lang="en-GB" spc="300" dirty="0" err="1">
                <a:solidFill>
                  <a:schemeClr val="bg1"/>
                </a:solidFill>
                <a:latin typeface="Consolas" panose="020B0609020204030204" pitchFamily="49" charset="0"/>
              </a:rPr>
              <a:t>Các</a:t>
            </a:r>
            <a:r>
              <a:rPr lang="en-GB" spc="300" dirty="0">
                <a:solidFill>
                  <a:schemeClr val="bg1"/>
                </a:solidFill>
                <a:latin typeface="Consolas" panose="020B0609020204030204" pitchFamily="49" charset="0"/>
              </a:rPr>
              <a:t> </a:t>
            </a:r>
            <a:r>
              <a:rPr lang="en-GB" spc="300" dirty="0" err="1">
                <a:solidFill>
                  <a:schemeClr val="bg1"/>
                </a:solidFill>
                <a:latin typeface="Consolas" panose="020B0609020204030204" pitchFamily="49" charset="0"/>
              </a:rPr>
              <a:t>phiên</a:t>
            </a:r>
            <a:r>
              <a:rPr lang="en-GB" spc="300" dirty="0">
                <a:solidFill>
                  <a:schemeClr val="bg1"/>
                </a:solidFill>
                <a:latin typeface="Consolas" panose="020B0609020204030204" pitchFamily="49" charset="0"/>
              </a:rPr>
              <a:t> </a:t>
            </a:r>
            <a:r>
              <a:rPr lang="en-GB" spc="300" dirty="0" err="1">
                <a:solidFill>
                  <a:schemeClr val="bg1"/>
                </a:solidFill>
                <a:latin typeface="Consolas" panose="020B0609020204030204" pitchFamily="49" charset="0"/>
              </a:rPr>
              <a:t>bản</a:t>
            </a:r>
            <a:r>
              <a:rPr lang="en-GB" spc="300" dirty="0">
                <a:solidFill>
                  <a:schemeClr val="bg1"/>
                </a:solidFill>
                <a:latin typeface="Consolas" panose="020B0609020204030204" pitchFamily="49" charset="0"/>
              </a:rPr>
              <a:t> </a:t>
            </a:r>
            <a:r>
              <a:rPr lang="en-GB" spc="300" dirty="0" err="1">
                <a:solidFill>
                  <a:schemeClr val="bg1"/>
                </a:solidFill>
                <a:latin typeface="Consolas" panose="020B0609020204030204" pitchFamily="49" charset="0"/>
              </a:rPr>
              <a:t>của</a:t>
            </a:r>
            <a:r>
              <a:rPr lang="en-GB" spc="300" dirty="0">
                <a:solidFill>
                  <a:schemeClr val="bg1"/>
                </a:solidFill>
                <a:latin typeface="Consolas" panose="020B0609020204030204" pitchFamily="49" charset="0"/>
              </a:rPr>
              <a:t> YOLOv8</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6" name="Google Shape;826;p100"/>
          <p:cNvSpPr txBox="1">
            <a:spLocks noGrp="1"/>
          </p:cNvSpPr>
          <p:nvPr>
            <p:ph type="ctrTitle"/>
          </p:nvPr>
        </p:nvSpPr>
        <p:spPr>
          <a:xfrm>
            <a:off x="4297175" y="2620045"/>
            <a:ext cx="4299000" cy="6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GB" dirty="0">
                <a:latin typeface="VL Kaleko 105 Round" pitchFamily="50" charset="0"/>
              </a:rPr>
              <a:t>CÁCH SỬ DỤNG</a:t>
            </a:r>
            <a:endParaRPr dirty="0">
              <a:latin typeface="VL Kaleko 105 Round" pitchFamily="50" charset="0"/>
            </a:endParaRPr>
          </a:p>
        </p:txBody>
      </p:sp>
      <p:sp>
        <p:nvSpPr>
          <p:cNvPr id="827" name="Google Shape;827;p100"/>
          <p:cNvSpPr txBox="1">
            <a:spLocks noGrp="1"/>
          </p:cNvSpPr>
          <p:nvPr>
            <p:ph type="title" idx="2"/>
          </p:nvPr>
        </p:nvSpPr>
        <p:spPr>
          <a:xfrm>
            <a:off x="4297175" y="1581655"/>
            <a:ext cx="4299000" cy="10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latin typeface="Roboto" panose="02000000000000000000" pitchFamily="2" charset="0"/>
                <a:ea typeface="Roboto" panose="02000000000000000000" pitchFamily="2" charset="0"/>
              </a:rPr>
              <a:t>02</a:t>
            </a:r>
            <a:endParaRPr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0932071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6" name="TextBox 5">
            <a:extLst>
              <a:ext uri="{FF2B5EF4-FFF2-40B4-BE49-F238E27FC236}">
                <a16:creationId xmlns:a16="http://schemas.microsoft.com/office/drawing/2014/main" id="{DCF4C0C9-47EA-4D7F-6216-C545D9E18ED8}"/>
              </a:ext>
            </a:extLst>
          </p:cNvPr>
          <p:cNvSpPr txBox="1"/>
          <p:nvPr/>
        </p:nvSpPr>
        <p:spPr>
          <a:xfrm>
            <a:off x="609599" y="81280"/>
            <a:ext cx="5395716" cy="307777"/>
          </a:xfrm>
          <a:prstGeom prst="rect">
            <a:avLst/>
          </a:prstGeom>
          <a:noFill/>
        </p:spPr>
        <p:txBody>
          <a:bodyPr wrap="square" rtlCol="0">
            <a:spAutoFit/>
          </a:bodyPr>
          <a:lstStyle/>
          <a:p>
            <a:r>
              <a:rPr lang="en-GB" dirty="0">
                <a:latin typeface="Consolas" panose="020B0609020204030204" pitchFamily="49" charset="0"/>
              </a:rPr>
              <a:t>Install</a:t>
            </a:r>
          </a:p>
        </p:txBody>
      </p:sp>
      <p:sp>
        <p:nvSpPr>
          <p:cNvPr id="8" name="TextBox 7">
            <a:extLst>
              <a:ext uri="{FF2B5EF4-FFF2-40B4-BE49-F238E27FC236}">
                <a16:creationId xmlns:a16="http://schemas.microsoft.com/office/drawing/2014/main" id="{42BE3660-4C7E-16B7-B572-6DA4C423D32D}"/>
              </a:ext>
            </a:extLst>
          </p:cNvPr>
          <p:cNvSpPr txBox="1"/>
          <p:nvPr/>
        </p:nvSpPr>
        <p:spPr>
          <a:xfrm>
            <a:off x="609599" y="1971532"/>
            <a:ext cx="5395716" cy="307777"/>
          </a:xfrm>
          <a:prstGeom prst="rect">
            <a:avLst/>
          </a:prstGeom>
          <a:noFill/>
        </p:spPr>
        <p:txBody>
          <a:bodyPr wrap="square" rtlCol="0">
            <a:spAutoFit/>
          </a:bodyPr>
          <a:lstStyle/>
          <a:p>
            <a:r>
              <a:rPr lang="en-GB" dirty="0">
                <a:latin typeface="Consolas" panose="020B0609020204030204" pitchFamily="49" charset="0"/>
              </a:rPr>
              <a:t>Usage methods</a:t>
            </a:r>
          </a:p>
        </p:txBody>
      </p:sp>
      <p:pic>
        <p:nvPicPr>
          <p:cNvPr id="10" name="Picture 9">
            <a:extLst>
              <a:ext uri="{FF2B5EF4-FFF2-40B4-BE49-F238E27FC236}">
                <a16:creationId xmlns:a16="http://schemas.microsoft.com/office/drawing/2014/main" id="{C5882C46-7068-C360-4FF2-DC941B296F87}"/>
              </a:ext>
            </a:extLst>
          </p:cNvPr>
          <p:cNvPicPr>
            <a:picLocks noChangeAspect="1"/>
          </p:cNvPicPr>
          <p:nvPr/>
        </p:nvPicPr>
        <p:blipFill>
          <a:blip r:embed="rId3"/>
          <a:stretch>
            <a:fillRect/>
          </a:stretch>
        </p:blipFill>
        <p:spPr>
          <a:xfrm>
            <a:off x="2750930" y="2445133"/>
            <a:ext cx="5596278" cy="1466404"/>
          </a:xfrm>
          <a:prstGeom prst="rect">
            <a:avLst/>
          </a:prstGeom>
        </p:spPr>
      </p:pic>
      <p:pic>
        <p:nvPicPr>
          <p:cNvPr id="12" name="Picture 11">
            <a:extLst>
              <a:ext uri="{FF2B5EF4-FFF2-40B4-BE49-F238E27FC236}">
                <a16:creationId xmlns:a16="http://schemas.microsoft.com/office/drawing/2014/main" id="{76DB0A19-CB6F-37CF-23A4-CCF31DF149F6}"/>
              </a:ext>
            </a:extLst>
          </p:cNvPr>
          <p:cNvPicPr>
            <a:picLocks noChangeAspect="1"/>
          </p:cNvPicPr>
          <p:nvPr/>
        </p:nvPicPr>
        <p:blipFill>
          <a:blip r:embed="rId4"/>
          <a:stretch>
            <a:fillRect/>
          </a:stretch>
        </p:blipFill>
        <p:spPr>
          <a:xfrm>
            <a:off x="2751428" y="4152323"/>
            <a:ext cx="5596278" cy="729514"/>
          </a:xfrm>
          <a:prstGeom prst="rect">
            <a:avLst/>
          </a:prstGeom>
        </p:spPr>
      </p:pic>
      <p:sp>
        <p:nvSpPr>
          <p:cNvPr id="13" name="TextBox 12">
            <a:extLst>
              <a:ext uri="{FF2B5EF4-FFF2-40B4-BE49-F238E27FC236}">
                <a16:creationId xmlns:a16="http://schemas.microsoft.com/office/drawing/2014/main" id="{BEB6C4EA-DE1D-7699-31B7-5BD74511D868}"/>
              </a:ext>
            </a:extLst>
          </p:cNvPr>
          <p:cNvSpPr txBox="1"/>
          <p:nvPr/>
        </p:nvSpPr>
        <p:spPr>
          <a:xfrm>
            <a:off x="828752" y="2993669"/>
            <a:ext cx="1672622" cy="369332"/>
          </a:xfrm>
          <a:prstGeom prst="rect">
            <a:avLst/>
          </a:prstGeom>
          <a:noFill/>
        </p:spPr>
        <p:txBody>
          <a:bodyPr wrap="square" rtlCol="0">
            <a:spAutoFit/>
          </a:bodyPr>
          <a:lstStyle/>
          <a:p>
            <a:pPr algn="r"/>
            <a:r>
              <a:rPr lang="en-GB" sz="1800" dirty="0">
                <a:solidFill>
                  <a:schemeClr val="bg1"/>
                </a:solidFill>
                <a:latin typeface="Tahoma" panose="020B0604030504040204" pitchFamily="34" charset="0"/>
                <a:ea typeface="Tahoma" panose="020B0604030504040204" pitchFamily="34" charset="0"/>
                <a:cs typeface="Tahoma" panose="020B0604030504040204" pitchFamily="34" charset="0"/>
              </a:rPr>
              <a:t>Python API</a:t>
            </a:r>
          </a:p>
        </p:txBody>
      </p:sp>
      <p:sp>
        <p:nvSpPr>
          <p:cNvPr id="14" name="TextBox 13">
            <a:extLst>
              <a:ext uri="{FF2B5EF4-FFF2-40B4-BE49-F238E27FC236}">
                <a16:creationId xmlns:a16="http://schemas.microsoft.com/office/drawing/2014/main" id="{6E7B4A5C-D487-809A-509D-9D100644D2E4}"/>
              </a:ext>
            </a:extLst>
          </p:cNvPr>
          <p:cNvSpPr txBox="1"/>
          <p:nvPr/>
        </p:nvSpPr>
        <p:spPr>
          <a:xfrm>
            <a:off x="828752" y="4332414"/>
            <a:ext cx="1672622" cy="369332"/>
          </a:xfrm>
          <a:prstGeom prst="rect">
            <a:avLst/>
          </a:prstGeom>
          <a:noFill/>
        </p:spPr>
        <p:txBody>
          <a:bodyPr wrap="square" rtlCol="0">
            <a:spAutoFit/>
          </a:bodyPr>
          <a:lstStyle/>
          <a:p>
            <a:pPr algn="r"/>
            <a:r>
              <a:rPr lang="en-GB" sz="1800" dirty="0">
                <a:solidFill>
                  <a:schemeClr val="bg1"/>
                </a:solidFill>
                <a:latin typeface="Tahoma" panose="020B0604030504040204" pitchFamily="34" charset="0"/>
                <a:ea typeface="Tahoma" panose="020B0604030504040204" pitchFamily="34" charset="0"/>
                <a:cs typeface="Tahoma" panose="020B0604030504040204" pitchFamily="34" charset="0"/>
              </a:rPr>
              <a:t>CLI</a:t>
            </a:r>
          </a:p>
        </p:txBody>
      </p:sp>
      <p:sp>
        <p:nvSpPr>
          <p:cNvPr id="21" name="TextBox 20">
            <a:extLst>
              <a:ext uri="{FF2B5EF4-FFF2-40B4-BE49-F238E27FC236}">
                <a16:creationId xmlns:a16="http://schemas.microsoft.com/office/drawing/2014/main" id="{9F71AAFF-FE17-C682-DFCD-0694CEFD0E78}"/>
              </a:ext>
            </a:extLst>
          </p:cNvPr>
          <p:cNvSpPr txBox="1"/>
          <p:nvPr/>
        </p:nvSpPr>
        <p:spPr>
          <a:xfrm>
            <a:off x="0" y="4835723"/>
            <a:ext cx="6112042" cy="307777"/>
          </a:xfrm>
          <a:prstGeom prst="rect">
            <a:avLst/>
          </a:prstGeom>
          <a:noFill/>
        </p:spPr>
        <p:txBody>
          <a:bodyPr wrap="square" rtlCol="0">
            <a:spAutoFit/>
          </a:bodyPr>
          <a:lstStyle/>
          <a:p>
            <a:r>
              <a:rPr lang="en-GB" dirty="0" err="1">
                <a:solidFill>
                  <a:schemeClr val="bg1"/>
                </a:solidFill>
                <a:latin typeface="Courier New" panose="02070309020205020404" pitchFamily="49" charset="0"/>
                <a:ea typeface="Tahoma" panose="020B0604030504040204" pitchFamily="34" charset="0"/>
                <a:cs typeface="Courier New" panose="02070309020205020404" pitchFamily="49" charset="0"/>
              </a:rPr>
              <a:t>Tham</a:t>
            </a:r>
            <a:r>
              <a:rPr lang="en-GB" dirty="0">
                <a:solidFill>
                  <a:schemeClr val="bg1"/>
                </a:solidFill>
                <a:latin typeface="Courier New" panose="02070309020205020404" pitchFamily="49" charset="0"/>
                <a:ea typeface="Tahoma" panose="020B0604030504040204" pitchFamily="34" charset="0"/>
                <a:cs typeface="Courier New" panose="02070309020205020404" pitchFamily="49" charset="0"/>
              </a:rPr>
              <a:t> </a:t>
            </a:r>
            <a:r>
              <a:rPr lang="en-GB" dirty="0" err="1">
                <a:solidFill>
                  <a:schemeClr val="bg1"/>
                </a:solidFill>
                <a:latin typeface="Courier New" panose="02070309020205020404" pitchFamily="49" charset="0"/>
                <a:ea typeface="Tahoma" panose="020B0604030504040204" pitchFamily="34" charset="0"/>
                <a:cs typeface="Courier New" panose="02070309020205020404" pitchFamily="49" charset="0"/>
              </a:rPr>
              <a:t>khảo</a:t>
            </a:r>
            <a:r>
              <a:rPr lang="en-GB" dirty="0">
                <a:solidFill>
                  <a:schemeClr val="bg1"/>
                </a:solidFill>
                <a:latin typeface="Courier New" panose="02070309020205020404" pitchFamily="49" charset="0"/>
                <a:ea typeface="Tahoma" panose="020B0604030504040204" pitchFamily="34" charset="0"/>
                <a:cs typeface="Courier New" panose="02070309020205020404" pitchFamily="49" charset="0"/>
              </a:rPr>
              <a:t>: https://docs.ultralytics.com/</a:t>
            </a:r>
          </a:p>
        </p:txBody>
      </p:sp>
      <p:pic>
        <p:nvPicPr>
          <p:cNvPr id="3" name="Picture 2">
            <a:extLst>
              <a:ext uri="{FF2B5EF4-FFF2-40B4-BE49-F238E27FC236}">
                <a16:creationId xmlns:a16="http://schemas.microsoft.com/office/drawing/2014/main" id="{DE48E80A-68B9-6F6E-3275-5C81FF282960}"/>
              </a:ext>
            </a:extLst>
          </p:cNvPr>
          <p:cNvPicPr>
            <a:picLocks noChangeAspect="1"/>
          </p:cNvPicPr>
          <p:nvPr/>
        </p:nvPicPr>
        <p:blipFill>
          <a:blip r:embed="rId5"/>
          <a:stretch>
            <a:fillRect/>
          </a:stretch>
        </p:blipFill>
        <p:spPr>
          <a:xfrm>
            <a:off x="693179" y="411713"/>
            <a:ext cx="7757642" cy="15371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Lst>
  </p:timing>
</p:sld>
</file>

<file path=ppt/theme/theme1.xml><?xml version="1.0" encoding="utf-8"?>
<a:theme xmlns:a="http://schemas.openxmlformats.org/drawingml/2006/main"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373</Words>
  <Application>Microsoft Office PowerPoint</Application>
  <PresentationFormat>On-screen Show (16:9)</PresentationFormat>
  <Paragraphs>40</Paragraphs>
  <Slides>11</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Livvic</vt:lpstr>
      <vt:lpstr>VL Kaleko 105 Round</vt:lpstr>
      <vt:lpstr>Courier New</vt:lpstr>
      <vt:lpstr>Verdana</vt:lpstr>
      <vt:lpstr>Sitka Heading</vt:lpstr>
      <vt:lpstr>Consolas</vt:lpstr>
      <vt:lpstr>Arial</vt:lpstr>
      <vt:lpstr>Tahoma</vt:lpstr>
      <vt:lpstr>Roboto Condensed Light</vt:lpstr>
      <vt:lpstr>Squada One</vt:lpstr>
      <vt:lpstr>Fira Sans Extra Condensed Medium</vt:lpstr>
      <vt:lpstr>Roboto</vt:lpstr>
      <vt:lpstr>Tech Startup XL by Slidesgo</vt:lpstr>
      <vt:lpstr>Tensorflow Object Detection with YOLOv8 in Python</vt:lpstr>
      <vt:lpstr>CÁCH SỬ DỤNG</vt:lpstr>
      <vt:lpstr>GIỚI THIỆU</vt:lpstr>
      <vt:lpstr>PowerPoint Presentation</vt:lpstr>
      <vt:lpstr>PowerPoint Presentation</vt:lpstr>
      <vt:lpstr>PowerPoint Presentation</vt:lpstr>
      <vt:lpstr>PowerPoint Presentation</vt:lpstr>
      <vt:lpstr>CÁCH SỬ DỤNG</vt:lpstr>
      <vt:lpstr>PowerPoint Presentation</vt:lpstr>
      <vt:lpstr>DETECT OBJECT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 Image Detection with YOLOv8 in Python</dc:title>
  <cp:lastModifiedBy>Nguyễn Khắc Luật</cp:lastModifiedBy>
  <cp:revision>44</cp:revision>
  <dcterms:modified xsi:type="dcterms:W3CDTF">2023-11-24T09:59:21Z</dcterms:modified>
</cp:coreProperties>
</file>