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81" r:id="rId2"/>
    <p:sldId id="259" r:id="rId3"/>
    <p:sldId id="406" r:id="rId4"/>
    <p:sldId id="383" r:id="rId5"/>
    <p:sldId id="405" r:id="rId6"/>
    <p:sldId id="388" r:id="rId7"/>
    <p:sldId id="389" r:id="rId8"/>
    <p:sldId id="390" r:id="rId9"/>
    <p:sldId id="391" r:id="rId10"/>
    <p:sldId id="393" r:id="rId11"/>
    <p:sldId id="402" r:id="rId12"/>
    <p:sldId id="403" r:id="rId13"/>
    <p:sldId id="394" r:id="rId14"/>
    <p:sldId id="395" r:id="rId15"/>
    <p:sldId id="407" r:id="rId16"/>
    <p:sldId id="287" r:id="rId17"/>
    <p:sldId id="4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01"/>
    <a:srgbClr val="F2AB00"/>
    <a:srgbClr val="FED102"/>
    <a:srgbClr val="06254B"/>
    <a:srgbClr val="0A284D"/>
    <a:srgbClr val="015198"/>
    <a:srgbClr val="5B9BD5"/>
    <a:srgbClr val="2E276B"/>
    <a:srgbClr val="70AD47"/>
    <a:srgbClr val="665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6414" autoAdjust="0"/>
  </p:normalViewPr>
  <p:slideViewPr>
    <p:cSldViewPr snapToGrid="0">
      <p:cViewPr varScale="1">
        <p:scale>
          <a:sx n="137" d="100"/>
          <a:sy n="137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3C2A6-2B3C-4BAA-9A80-7E8EE421ECE8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793BF-D06C-4629-9EA8-69319CBCDD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0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793BF-D06C-4629-9EA8-69319CBCDD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54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793BF-D06C-4629-9EA8-69319CBCDD5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8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793BF-D06C-4629-9EA8-69319CBCDD5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88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793BF-D06C-4629-9EA8-69319CBCDD5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9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793BF-D06C-4629-9EA8-69319CBCDD5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5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793BF-D06C-4629-9EA8-69319CBCDD5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6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184C-D275-411E-836F-67C40F4366BC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670F-1390-456F-95F9-79E5E35E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8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DAA9-0D64-4A1F-8322-73572F016574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670F-1390-456F-95F9-79E5E35E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6E57-A986-4059-B5AE-B7CD429C987E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670F-1390-456F-95F9-79E5E35E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4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0293-A1F5-4A29-93B5-AC271958AFCB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670F-1390-456F-95F9-79E5E35E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283-6D3C-4FAA-8A5B-10D939220C38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670F-1390-456F-95F9-79E5E35E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2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16C-B026-458A-91D2-45DC5A04D98C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670F-1390-456F-95F9-79E5E35E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ECD1-4624-4844-A389-54B1EC825E1E}" type="datetime1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670F-1390-456F-95F9-79E5E35E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7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467D-9A88-4124-94CB-9D2FE62B2F8B}" type="datetime1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670F-1390-456F-95F9-79E5E35E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D6EC-8AEB-4EE9-9ED2-B5ABAE8E5A96}" type="datetime1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670F-1390-456F-95F9-79E5E35E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59A4-B685-42E1-9442-81D9EA092E52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670F-1390-456F-95F9-79E5E35E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E9BA-0229-4BCF-96C9-98B9FE2C0D6A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670F-1390-456F-95F9-79E5E35E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512CC-AA91-49A6-BE86-2ADC1B8DE004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6670F-1390-456F-95F9-79E5E35EB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9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BB1BA-9C45-433E-83E9-53894D2D2C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" y="4263887"/>
            <a:ext cx="12187779" cy="2795768"/>
          </a:xfrm>
          <a:prstGeom prst="rect">
            <a:avLst/>
          </a:prstGeom>
        </p:spPr>
      </p:pic>
      <p:sp>
        <p:nvSpPr>
          <p:cNvPr id="4" name="AutoShape 3">
            <a:extLst>
              <a:ext uri="{FF2B5EF4-FFF2-40B4-BE49-F238E27FC236}">
                <a16:creationId xmlns:a16="http://schemas.microsoft.com/office/drawing/2014/main" id="{E9FDA6A8-944F-475D-AD03-5A83411236D4}"/>
              </a:ext>
            </a:extLst>
          </p:cNvPr>
          <p:cNvSpPr/>
          <p:nvPr/>
        </p:nvSpPr>
        <p:spPr>
          <a:xfrm>
            <a:off x="1" y="0"/>
            <a:ext cx="12191999" cy="989104"/>
          </a:xfrm>
          <a:prstGeom prst="rect">
            <a:avLst/>
          </a:prstGeom>
          <a:solidFill>
            <a:srgbClr val="29166F"/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4C5ED-08CA-4C2D-8F2B-6B7AA09098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0486" cy="999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1A351-7520-4812-A618-04052B663C2F}"/>
              </a:ext>
            </a:extLst>
          </p:cNvPr>
          <p:cNvSpPr txBox="1"/>
          <p:nvPr/>
        </p:nvSpPr>
        <p:spPr>
          <a:xfrm>
            <a:off x="169376" y="179894"/>
            <a:ext cx="6943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GIAO THÔNG VẬN TẢI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HIỆU TẠI TP. HỒ CHÍ MINH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2E235-D9AE-4D77-9631-0B9DE318E065}"/>
              </a:ext>
            </a:extLst>
          </p:cNvPr>
          <p:cNvSpPr txBox="1"/>
          <p:nvPr/>
        </p:nvSpPr>
        <p:spPr>
          <a:xfrm>
            <a:off x="1103633" y="1143775"/>
            <a:ext cx="998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</a:t>
            </a:r>
            <a:r>
              <a:rPr lang="en-US" sz="36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 ĐỒ ÁN TỐT NGHIỆP</a:t>
            </a:r>
            <a:endParaRPr lang="en-US" sz="36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BCF0C-DBFF-4661-8063-EE854351E2B8}"/>
              </a:ext>
            </a:extLst>
          </p:cNvPr>
          <p:cNvSpPr txBox="1"/>
          <p:nvPr/>
        </p:nvSpPr>
        <p:spPr>
          <a:xfrm>
            <a:off x="3497937" y="4112870"/>
            <a:ext cx="7230334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GVHD			: ThS Trần Phong Nhã</a:t>
            </a:r>
          </a:p>
          <a:p>
            <a:pPr>
              <a:lnSpc>
                <a:spcPct val="150000"/>
              </a:lnSpc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 Võ Khắc Mạnh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 6151071071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 CNTT_K61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4740B-EEBC-1FEA-205A-B45B7A68C06D}"/>
              </a:ext>
            </a:extLst>
          </p:cNvPr>
          <p:cNvSpPr txBox="1"/>
          <p:nvPr/>
        </p:nvSpPr>
        <p:spPr>
          <a:xfrm>
            <a:off x="2736733" y="1865615"/>
            <a:ext cx="618264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ĐỀ TÀI:</a:t>
            </a:r>
          </a:p>
          <a:p>
            <a:pPr algn="ctr"/>
            <a:endParaRPr lang="en-US" sz="2300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300" b="1">
                <a:latin typeface="Arial" panose="020B0604020202020204" pitchFamily="34" charset="0"/>
                <a:cs typeface="Arial" panose="020B0604020202020204" pitchFamily="34" charset="0"/>
              </a:rPr>
              <a:t>NGHIÊN CỨU CƠ CHẾ BẢO MẬT PACE VÀ EAC ĐỂ XÂY DỰNG MÔ HÌNH XÁC THỰC ĐẢM BẢO AN TOÀN THÔNG TIN TRÊN THẺ E-ID</a:t>
            </a: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F436D-C40E-1408-8E7D-02318EC5FDAB}"/>
              </a:ext>
            </a:extLst>
          </p:cNvPr>
          <p:cNvSpPr txBox="1"/>
          <p:nvPr/>
        </p:nvSpPr>
        <p:spPr>
          <a:xfrm>
            <a:off x="5828054" y="140609"/>
            <a:ext cx="694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THÔNG TIN</a:t>
            </a:r>
            <a:endParaRPr lang="vi-V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E6DF4-04B5-58B1-EDAA-08D2204A343A}"/>
              </a:ext>
            </a:extLst>
          </p:cNvPr>
          <p:cNvSpPr txBox="1"/>
          <p:nvPr/>
        </p:nvSpPr>
        <p:spPr>
          <a:xfrm flipH="1">
            <a:off x="11440160" y="6229711"/>
            <a:ext cx="3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0922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ình ảnh logo đại học giao thông vận tải - Inkythuats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4"/>
            <a:ext cx="207573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otiv nhan dien thuong hieu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7296"/>
            <a:ext cx="12191999" cy="22305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773382" y="775855"/>
            <a:ext cx="10418616" cy="101599"/>
          </a:xfrm>
          <a:prstGeom prst="rect">
            <a:avLst/>
          </a:prstGeom>
          <a:solidFill>
            <a:srgbClr val="5B9BD5"/>
          </a:solidFill>
          <a:ln>
            <a:solidFill>
              <a:srgbClr val="2E2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509" y="406523"/>
            <a:ext cx="1028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CHẾ BẢO MẬT PACE VÀ EAC VÀ MÔ HÌNH XÁC THỰC E-ID</a:t>
            </a:r>
            <a:endParaRPr lang="vi-VN" sz="2000" b="1" dirty="0">
              <a:solidFill>
                <a:srgbClr val="062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73382" y="1168416"/>
            <a:ext cx="2727734" cy="34173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Lược đồ PACE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F1335-A090-61F0-6C61-70C6C7FD2BB1}"/>
              </a:ext>
            </a:extLst>
          </p:cNvPr>
          <p:cNvSpPr txBox="1"/>
          <p:nvPr/>
        </p:nvSpPr>
        <p:spPr>
          <a:xfrm flipH="1">
            <a:off x="11440160" y="6229711"/>
            <a:ext cx="3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vi-VN" dirty="0"/>
          </a:p>
        </p:txBody>
      </p:sp>
      <p:pic>
        <p:nvPicPr>
          <p:cNvPr id="3" name="Picture 2" descr="A diagram of a rfid&#10;&#10;Description automatically generated">
            <a:extLst>
              <a:ext uri="{FF2B5EF4-FFF2-40B4-BE49-F238E27FC236}">
                <a16:creationId xmlns:a16="http://schemas.microsoft.com/office/drawing/2014/main" id="{5D00C6F8-3A96-2C53-F0D6-6A9247A1A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292" y="1906920"/>
            <a:ext cx="5135854" cy="361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6239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ình ảnh logo đại học giao thông vận tải - Inkythuats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4"/>
            <a:ext cx="207573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otiv nhan dien thuong hieu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7296"/>
            <a:ext cx="12191999" cy="22305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773382" y="775855"/>
            <a:ext cx="10418616" cy="101599"/>
          </a:xfrm>
          <a:prstGeom prst="rect">
            <a:avLst/>
          </a:prstGeom>
          <a:solidFill>
            <a:srgbClr val="5B9BD5"/>
          </a:solidFill>
          <a:ln>
            <a:solidFill>
              <a:srgbClr val="2E2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509" y="406523"/>
            <a:ext cx="1028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CHẾ BẢO MẬT PACE VÀ EAC VÀ MÔ HÌNH XÁC THỰC E-ID</a:t>
            </a:r>
            <a:endParaRPr lang="vi-VN" sz="2000" b="1" dirty="0">
              <a:solidFill>
                <a:srgbClr val="062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73382" y="1366568"/>
            <a:ext cx="2568373" cy="4248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Lược đồ TA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F1335-A090-61F0-6C61-70C6C7FD2BB1}"/>
              </a:ext>
            </a:extLst>
          </p:cNvPr>
          <p:cNvSpPr txBox="1"/>
          <p:nvPr/>
        </p:nvSpPr>
        <p:spPr>
          <a:xfrm flipH="1">
            <a:off x="11440160" y="6229711"/>
            <a:ext cx="3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vi-VN" dirty="0"/>
          </a:p>
        </p:txBody>
      </p:sp>
      <p:pic>
        <p:nvPicPr>
          <p:cNvPr id="3" name="Picture 2" descr="A diagram of a rfid&#10;&#10;Description automatically generated">
            <a:extLst>
              <a:ext uri="{FF2B5EF4-FFF2-40B4-BE49-F238E27FC236}">
                <a16:creationId xmlns:a16="http://schemas.microsoft.com/office/drawing/2014/main" id="{DCC526C1-BCEB-9DAE-EDFC-F8C906C73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42" y="2074275"/>
            <a:ext cx="4747915" cy="35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26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ình ảnh logo đại học giao thông vận tải - Inkythuats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4"/>
            <a:ext cx="207573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otiv nhan dien thuong hieu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7296"/>
            <a:ext cx="12191999" cy="22305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773382" y="775855"/>
            <a:ext cx="10418616" cy="101599"/>
          </a:xfrm>
          <a:prstGeom prst="rect">
            <a:avLst/>
          </a:prstGeom>
          <a:solidFill>
            <a:srgbClr val="5B9BD5"/>
          </a:solidFill>
          <a:ln>
            <a:solidFill>
              <a:srgbClr val="2E2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509" y="406523"/>
            <a:ext cx="1028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CHẾ BẢO MẬT PACE VÀ EAC VÀ MÔ HÌNH XÁC THỰC E-ID</a:t>
            </a:r>
            <a:endParaRPr lang="vi-VN" sz="2000" b="1" dirty="0">
              <a:solidFill>
                <a:srgbClr val="062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73382" y="1366568"/>
            <a:ext cx="3806460" cy="4248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Lược đồ PA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F1335-A090-61F0-6C61-70C6C7FD2BB1}"/>
              </a:ext>
            </a:extLst>
          </p:cNvPr>
          <p:cNvSpPr txBox="1"/>
          <p:nvPr/>
        </p:nvSpPr>
        <p:spPr>
          <a:xfrm flipH="1">
            <a:off x="11440160" y="6229711"/>
            <a:ext cx="3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vi-VN" dirty="0"/>
          </a:p>
        </p:txBody>
      </p:sp>
      <p:pic>
        <p:nvPicPr>
          <p:cNvPr id="3" name="Picture 2" descr="A yellow background with black text&#10;&#10;Description automatically generated">
            <a:extLst>
              <a:ext uri="{FF2B5EF4-FFF2-40B4-BE49-F238E27FC236}">
                <a16:creationId xmlns:a16="http://schemas.microsoft.com/office/drawing/2014/main" id="{7E6D4681-CD68-DBC5-1084-80A9AF762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55" y="2140189"/>
            <a:ext cx="6760855" cy="30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4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ình ảnh logo đại học giao thông vận tải - Inkythuat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4"/>
            <a:ext cx="207573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otiv nhan dien thuong hieu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7296"/>
            <a:ext cx="12191999" cy="22305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773382" y="775855"/>
            <a:ext cx="10418616" cy="101599"/>
          </a:xfrm>
          <a:prstGeom prst="rect">
            <a:avLst/>
          </a:prstGeom>
          <a:solidFill>
            <a:srgbClr val="5B9BD5"/>
          </a:solidFill>
          <a:ln>
            <a:solidFill>
              <a:srgbClr val="2E2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509" y="406523"/>
            <a:ext cx="1028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CHẾ BẢO MẬT PACE VÀ EAC VÀ MÔ HÌNH XÁC THỰC E-ID</a:t>
            </a:r>
            <a:endParaRPr lang="vi-VN" sz="2000" b="1" dirty="0">
              <a:solidFill>
                <a:srgbClr val="062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73381" y="1366568"/>
            <a:ext cx="5688889" cy="4248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Lược đồ CA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F1335-A090-61F0-6C61-70C6C7FD2BB1}"/>
              </a:ext>
            </a:extLst>
          </p:cNvPr>
          <p:cNvSpPr txBox="1"/>
          <p:nvPr/>
        </p:nvSpPr>
        <p:spPr>
          <a:xfrm flipH="1">
            <a:off x="11440160" y="6229711"/>
            <a:ext cx="3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vi-VN" dirty="0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278C33DF-3ADC-992B-5ACA-167F4CC39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226" y="1855450"/>
            <a:ext cx="4052053" cy="39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7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ình ảnh logo đại học giao thông vận tải - Inkythuat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4"/>
            <a:ext cx="207573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otiv nhan dien thuong hieu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7296"/>
            <a:ext cx="12191999" cy="22305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773382" y="775855"/>
            <a:ext cx="10418616" cy="101599"/>
          </a:xfrm>
          <a:prstGeom prst="rect">
            <a:avLst/>
          </a:prstGeom>
          <a:solidFill>
            <a:srgbClr val="5B9BD5"/>
          </a:solidFill>
          <a:ln>
            <a:solidFill>
              <a:srgbClr val="2E2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509" y="406523"/>
            <a:ext cx="1028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ĐỌC GHI DỮ LIỆU TRÊN THẺ RFID</a:t>
            </a:r>
            <a:endParaRPr lang="vi-VN" sz="2000" b="1" dirty="0">
              <a:solidFill>
                <a:srgbClr val="062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73382" y="1366568"/>
            <a:ext cx="2805012" cy="4248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ESP8266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F1335-A090-61F0-6C61-70C6C7FD2BB1}"/>
              </a:ext>
            </a:extLst>
          </p:cNvPr>
          <p:cNvSpPr txBox="1"/>
          <p:nvPr/>
        </p:nvSpPr>
        <p:spPr>
          <a:xfrm flipH="1">
            <a:off x="11440160" y="6229711"/>
            <a:ext cx="3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vi-VN" dirty="0"/>
          </a:p>
        </p:txBody>
      </p:sp>
      <p:pic>
        <p:nvPicPr>
          <p:cNvPr id="4" name="Picture 3" descr="Module thu phát Wifi ESP8266 NodeMCU Lua CP2102 - Nshop">
            <a:extLst>
              <a:ext uri="{FF2B5EF4-FFF2-40B4-BE49-F238E27FC236}">
                <a16:creationId xmlns:a16="http://schemas.microsoft.com/office/drawing/2014/main" id="{D09AFCA1-6E1B-3CFD-59AE-91AE5BD8BD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244437"/>
            <a:ext cx="3733800" cy="24561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B6A849F0-9F1E-7A54-FD75-3C219CE47B6B}"/>
              </a:ext>
            </a:extLst>
          </p:cNvPr>
          <p:cNvSpPr/>
          <p:nvPr/>
        </p:nvSpPr>
        <p:spPr>
          <a:xfrm>
            <a:off x="7291680" y="1399310"/>
            <a:ext cx="2805012" cy="4248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RFID RC522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Module RFID RC522 13.56MHz">
            <a:extLst>
              <a:ext uri="{FF2B5EF4-FFF2-40B4-BE49-F238E27FC236}">
                <a16:creationId xmlns:a16="http://schemas.microsoft.com/office/drawing/2014/main" id="{5D301AA6-07B4-8D7E-0C90-CEE7AB92DF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" t="33920" r="6620" b="17090"/>
          <a:stretch/>
        </p:blipFill>
        <p:spPr bwMode="auto">
          <a:xfrm>
            <a:off x="5985761" y="2106324"/>
            <a:ext cx="4911725" cy="27324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4977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ình ảnh logo đại học giao thông vận tải - Inkythuat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4"/>
            <a:ext cx="207573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otiv nhan dien thuong hieu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7296"/>
            <a:ext cx="12191999" cy="22305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773382" y="775855"/>
            <a:ext cx="10418616" cy="101599"/>
          </a:xfrm>
          <a:prstGeom prst="rect">
            <a:avLst/>
          </a:prstGeom>
          <a:solidFill>
            <a:srgbClr val="5B9BD5"/>
          </a:solidFill>
          <a:ln>
            <a:solidFill>
              <a:srgbClr val="2E2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509" y="406523"/>
            <a:ext cx="1028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ĐỌC GHI DỮ LIỆU TRÊN THẺ RFID</a:t>
            </a:r>
            <a:endParaRPr lang="vi-VN" sz="2000" b="1" dirty="0">
              <a:solidFill>
                <a:srgbClr val="062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73381" y="1366568"/>
            <a:ext cx="3126940" cy="4248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 RFID Mirafare 1KB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F1335-A090-61F0-6C61-70C6C7FD2BB1}"/>
              </a:ext>
            </a:extLst>
          </p:cNvPr>
          <p:cNvSpPr txBox="1"/>
          <p:nvPr/>
        </p:nvSpPr>
        <p:spPr>
          <a:xfrm flipH="1">
            <a:off x="11440160" y="6229711"/>
            <a:ext cx="3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vi-VN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B6A849F0-9F1E-7A54-FD75-3C219CE47B6B}"/>
              </a:ext>
            </a:extLst>
          </p:cNvPr>
          <p:cNvSpPr/>
          <p:nvPr/>
        </p:nvSpPr>
        <p:spPr>
          <a:xfrm>
            <a:off x="7291680" y="1399310"/>
            <a:ext cx="3255818" cy="4248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 chức bộ nhớ của thẻ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Phôi thẻ Mifare classic 1K tần số 13.56Mhz">
            <a:extLst>
              <a:ext uri="{FF2B5EF4-FFF2-40B4-BE49-F238E27FC236}">
                <a16:creationId xmlns:a16="http://schemas.microsoft.com/office/drawing/2014/main" id="{0E266D1B-0B4B-5D73-63F6-85392974B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78" y="2199422"/>
            <a:ext cx="3064123" cy="306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nderstanding RFIDs and Integrating them in your projects – Aaenics">
            <a:extLst>
              <a:ext uri="{FF2B5EF4-FFF2-40B4-BE49-F238E27FC236}">
                <a16:creationId xmlns:a16="http://schemas.microsoft.com/office/drawing/2014/main" id="{D252FB6C-96BB-8ABA-EB70-8781FD9F45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598" y="2053682"/>
            <a:ext cx="4261373" cy="3115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4861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tiv nhan dien thuong hieu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6745"/>
            <a:ext cx="12191999" cy="223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ình ảnh logo đại học giao thông vận tải - Inkythuats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837"/>
            <a:ext cx="207573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773382" y="775855"/>
            <a:ext cx="10418616" cy="101599"/>
          </a:xfrm>
          <a:prstGeom prst="rect">
            <a:avLst/>
          </a:prstGeom>
          <a:solidFill>
            <a:srgbClr val="5B9BD5"/>
          </a:solidFill>
          <a:ln>
            <a:solidFill>
              <a:srgbClr val="2E2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46B8E-343A-7706-FAD9-B956600BF748}"/>
              </a:ext>
            </a:extLst>
          </p:cNvPr>
          <p:cNvSpPr txBox="1"/>
          <p:nvPr/>
        </p:nvSpPr>
        <p:spPr>
          <a:xfrm flipH="1">
            <a:off x="11450320" y="6260191"/>
            <a:ext cx="3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vi-VN" dirty="0"/>
          </a:p>
        </p:txBody>
      </p:sp>
      <p:sp>
        <p:nvSpPr>
          <p:cNvPr id="4" name="Rounded Rectangle 31">
            <a:extLst>
              <a:ext uri="{FF2B5EF4-FFF2-40B4-BE49-F238E27FC236}">
                <a16:creationId xmlns:a16="http://schemas.microsoft.com/office/drawing/2014/main" id="{F31FF379-D278-26A1-6F7A-9353D0A4E85A}"/>
              </a:ext>
            </a:extLst>
          </p:cNvPr>
          <p:cNvSpPr/>
          <p:nvPr/>
        </p:nvSpPr>
        <p:spPr>
          <a:xfrm>
            <a:off x="4299172" y="1707365"/>
            <a:ext cx="2805012" cy="4248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31">
            <a:extLst>
              <a:ext uri="{FF2B5EF4-FFF2-40B4-BE49-F238E27FC236}">
                <a16:creationId xmlns:a16="http://schemas.microsoft.com/office/drawing/2014/main" id="{051E144F-832B-6AEB-11DA-3613F64F046F}"/>
              </a:ext>
            </a:extLst>
          </p:cNvPr>
          <p:cNvSpPr/>
          <p:nvPr/>
        </p:nvSpPr>
        <p:spPr>
          <a:xfrm>
            <a:off x="4299172" y="3004130"/>
            <a:ext cx="2805012" cy="4248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 hạn chế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2E9E70A7-EFF7-0339-6A24-07A4FE843473}"/>
              </a:ext>
            </a:extLst>
          </p:cNvPr>
          <p:cNvSpPr/>
          <p:nvPr/>
        </p:nvSpPr>
        <p:spPr>
          <a:xfrm>
            <a:off x="4299172" y="4361875"/>
            <a:ext cx="2805012" cy="4248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13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ình ảnh logo đại học giao thông vận tải - Inkythuat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4"/>
            <a:ext cx="207573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otiv nhan dien thuong hieu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7296"/>
            <a:ext cx="12191999" cy="22305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773382" y="775855"/>
            <a:ext cx="10418616" cy="101599"/>
          </a:xfrm>
          <a:prstGeom prst="rect">
            <a:avLst/>
          </a:prstGeom>
          <a:solidFill>
            <a:srgbClr val="5B9BD5"/>
          </a:solidFill>
          <a:ln>
            <a:solidFill>
              <a:srgbClr val="2E2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F1335-A090-61F0-6C61-70C6C7FD2BB1}"/>
              </a:ext>
            </a:extLst>
          </p:cNvPr>
          <p:cNvSpPr txBox="1"/>
          <p:nvPr/>
        </p:nvSpPr>
        <p:spPr>
          <a:xfrm flipH="1">
            <a:off x="11440160" y="6229711"/>
            <a:ext cx="3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vi-VN" dirty="0"/>
          </a:p>
        </p:txBody>
      </p:sp>
      <p:sp>
        <p:nvSpPr>
          <p:cNvPr id="4" name="Rounded Rectangle 31">
            <a:extLst>
              <a:ext uri="{FF2B5EF4-FFF2-40B4-BE49-F238E27FC236}">
                <a16:creationId xmlns:a16="http://schemas.microsoft.com/office/drawing/2014/main" id="{4FA0540A-86A1-F734-C087-C2BF19E76E65}"/>
              </a:ext>
            </a:extLst>
          </p:cNvPr>
          <p:cNvSpPr/>
          <p:nvPr/>
        </p:nvSpPr>
        <p:spPr>
          <a:xfrm>
            <a:off x="2257225" y="2069951"/>
            <a:ext cx="7677549" cy="284095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 TRÂN TRỌNG CẢM ƠN!</a:t>
            </a:r>
            <a:endParaRPr lang="en-US" sz="44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1285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ình ảnh logo đại học giao thông vận tải - Inkythuats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4"/>
            <a:ext cx="207573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otiv nhan dien thuong hieu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" y="4585854"/>
            <a:ext cx="12191999" cy="22305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773382" y="775855"/>
            <a:ext cx="10418616" cy="101599"/>
          </a:xfrm>
          <a:prstGeom prst="rect">
            <a:avLst/>
          </a:prstGeom>
          <a:solidFill>
            <a:srgbClr val="5B9BD5"/>
          </a:solidFill>
          <a:ln>
            <a:solidFill>
              <a:srgbClr val="2E2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509" y="406523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CẤU BÀI BÁO CÁO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376565" y="1695580"/>
            <a:ext cx="1713344" cy="4248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1:</a:t>
            </a:r>
          </a:p>
        </p:txBody>
      </p:sp>
      <p:sp>
        <p:nvSpPr>
          <p:cNvPr id="3" name="Rounded Rectangle 31">
            <a:extLst>
              <a:ext uri="{FF2B5EF4-FFF2-40B4-BE49-F238E27FC236}">
                <a16:creationId xmlns:a16="http://schemas.microsoft.com/office/drawing/2014/main" id="{5550583F-0468-55C0-B83D-6FAE4D3D68D1}"/>
              </a:ext>
            </a:extLst>
          </p:cNvPr>
          <p:cNvSpPr/>
          <p:nvPr/>
        </p:nvSpPr>
        <p:spPr>
          <a:xfrm>
            <a:off x="1376565" y="2618180"/>
            <a:ext cx="1713344" cy="4248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2:</a:t>
            </a:r>
          </a:p>
        </p:txBody>
      </p:sp>
      <p:sp>
        <p:nvSpPr>
          <p:cNvPr id="4" name="Rounded Rectangle 31">
            <a:extLst>
              <a:ext uri="{FF2B5EF4-FFF2-40B4-BE49-F238E27FC236}">
                <a16:creationId xmlns:a16="http://schemas.microsoft.com/office/drawing/2014/main" id="{0498BBE2-F4B9-0AB4-DC8E-ABB2CDB1A6F5}"/>
              </a:ext>
            </a:extLst>
          </p:cNvPr>
          <p:cNvSpPr/>
          <p:nvPr/>
        </p:nvSpPr>
        <p:spPr>
          <a:xfrm>
            <a:off x="1376565" y="3577750"/>
            <a:ext cx="1713344" cy="4248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3:</a:t>
            </a:r>
          </a:p>
        </p:txBody>
      </p:sp>
      <p:sp>
        <p:nvSpPr>
          <p:cNvPr id="5" name="Rounded Rectangle 31">
            <a:extLst>
              <a:ext uri="{FF2B5EF4-FFF2-40B4-BE49-F238E27FC236}">
                <a16:creationId xmlns:a16="http://schemas.microsoft.com/office/drawing/2014/main" id="{BDA14154-04CE-5FF1-DD47-3123EB261E7E}"/>
              </a:ext>
            </a:extLst>
          </p:cNvPr>
          <p:cNvSpPr/>
          <p:nvPr/>
        </p:nvSpPr>
        <p:spPr>
          <a:xfrm>
            <a:off x="1376565" y="4524174"/>
            <a:ext cx="1713344" cy="4248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4: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8B4288-57B6-BE7C-E526-5BEF597F889A}"/>
              </a:ext>
            </a:extLst>
          </p:cNvPr>
          <p:cNvSpPr txBox="1"/>
          <p:nvPr/>
        </p:nvSpPr>
        <p:spPr>
          <a:xfrm>
            <a:off x="2484554" y="1716136"/>
            <a:ext cx="694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            TỔNG QUAN VỀ THẺ DANH TÍNH ĐIỆN TỬ E-ID 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E1EF5-1F28-2236-9600-E62E3B898996}"/>
              </a:ext>
            </a:extLst>
          </p:cNvPr>
          <p:cNvSpPr txBox="1"/>
          <p:nvPr/>
        </p:nvSpPr>
        <p:spPr>
          <a:xfrm>
            <a:off x="2146071" y="2644439"/>
            <a:ext cx="8377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DỮ LIỆU TRÊN THẺ DANH TÍNH ĐIỆN TỬ E-ID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2A030-41E8-B7CC-0A75-A7D27D16A261}"/>
              </a:ext>
            </a:extLst>
          </p:cNvPr>
          <p:cNvSpPr txBox="1"/>
          <p:nvPr/>
        </p:nvSpPr>
        <p:spPr>
          <a:xfrm>
            <a:off x="3510092" y="3618533"/>
            <a:ext cx="768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CƠ CHẾ BẢO MẬT PACE VÀ EACE VÀ MÔ HÌNH XÁC THỰC E-ID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1C672-800A-4B8A-4B41-03CE5A05471E}"/>
              </a:ext>
            </a:extLst>
          </p:cNvPr>
          <p:cNvSpPr txBox="1"/>
          <p:nvPr/>
        </p:nvSpPr>
        <p:spPr>
          <a:xfrm>
            <a:off x="3510091" y="4548934"/>
            <a:ext cx="746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XÂY DỤNG HỆ THỐNG ĐỌC GHI DỮ LIỆU TRÊN THẺ RFID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EDC5F3-FBC4-3DF8-F704-A7505FD50CD0}"/>
              </a:ext>
            </a:extLst>
          </p:cNvPr>
          <p:cNvSpPr txBox="1"/>
          <p:nvPr/>
        </p:nvSpPr>
        <p:spPr>
          <a:xfrm flipH="1">
            <a:off x="11440160" y="6331311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640736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ình ảnh logo đại học giao thông vận tải - Inkythuats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4"/>
            <a:ext cx="207573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otiv nhan dien thuong hieu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27418"/>
            <a:ext cx="12191999" cy="22305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773382" y="775855"/>
            <a:ext cx="10418616" cy="101599"/>
          </a:xfrm>
          <a:prstGeom prst="rect">
            <a:avLst/>
          </a:prstGeom>
          <a:solidFill>
            <a:srgbClr val="5B9BD5"/>
          </a:solidFill>
          <a:ln>
            <a:solidFill>
              <a:srgbClr val="2E2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73381" y="352338"/>
            <a:ext cx="7500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1: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THẺ DANH TÍNH ĐIỆN TỬ E-ID</a:t>
            </a:r>
            <a:endParaRPr lang="en-US" sz="2000" b="1" dirty="0">
              <a:solidFill>
                <a:srgbClr val="062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75733" y="2588481"/>
            <a:ext cx="8478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cs typeface="Arial" panose="020B0604020202020204" pitchFamily="34" charset="0"/>
              </a:rPr>
              <a:t>Là một loại thẻ nhận dạng kĩ thuật số được trang bị vi mạch điện tử dùng để phục vụ việc xác định duy nhất một cá nhân, tổ chức</a:t>
            </a:r>
            <a:endParaRPr lang="vi-VN" sz="2000" dirty="0">
              <a:cs typeface="Arial" panose="020B0604020202020204" pitchFamily="34" charset="0"/>
            </a:endParaRPr>
          </a:p>
        </p:txBody>
      </p:sp>
      <p:sp>
        <p:nvSpPr>
          <p:cNvPr id="3" name="Rounded Rectangle 31">
            <a:extLst>
              <a:ext uri="{FF2B5EF4-FFF2-40B4-BE49-F238E27FC236}">
                <a16:creationId xmlns:a16="http://schemas.microsoft.com/office/drawing/2014/main" id="{11DF310E-66C3-05E2-7C7F-2EBB282F8B51}"/>
              </a:ext>
            </a:extLst>
          </p:cNvPr>
          <p:cNvSpPr/>
          <p:nvPr/>
        </p:nvSpPr>
        <p:spPr>
          <a:xfrm>
            <a:off x="1773381" y="1619246"/>
            <a:ext cx="2647894" cy="63542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lược về thẻ e-ID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8A3C0-33B4-1690-4045-1E4CD12F03E5}"/>
              </a:ext>
            </a:extLst>
          </p:cNvPr>
          <p:cNvSpPr txBox="1"/>
          <p:nvPr/>
        </p:nvSpPr>
        <p:spPr>
          <a:xfrm flipH="1">
            <a:off x="11440160" y="6229711"/>
            <a:ext cx="3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vi-VN" dirty="0"/>
          </a:p>
        </p:txBody>
      </p:sp>
      <p:pic>
        <p:nvPicPr>
          <p:cNvPr id="3074" name="Picture 2" descr="Electronic identification - Wikipedia">
            <a:extLst>
              <a:ext uri="{FF2B5EF4-FFF2-40B4-BE49-F238E27FC236}">
                <a16:creationId xmlns:a16="http://schemas.microsoft.com/office/drawing/2014/main" id="{10333F3E-CC4D-8A21-97C9-32876B6C54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99"/>
          <a:stretch/>
        </p:blipFill>
        <p:spPr bwMode="auto">
          <a:xfrm>
            <a:off x="1536401" y="3454011"/>
            <a:ext cx="3121853" cy="20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lectronic identification - Wikipedia">
            <a:extLst>
              <a:ext uri="{FF2B5EF4-FFF2-40B4-BE49-F238E27FC236}">
                <a16:creationId xmlns:a16="http://schemas.microsoft.com/office/drawing/2014/main" id="{A52637BB-81D3-3645-AE62-70373B2E0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7458711" y="3484723"/>
            <a:ext cx="3164258" cy="203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573A52-F6EB-3A4E-0038-EB3008953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91" y="3631922"/>
            <a:ext cx="272542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0949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ình ảnh logo đại học giao thông vận tải - Inkythuats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4"/>
            <a:ext cx="207573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otiv nhan dien thuong hieu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7296"/>
            <a:ext cx="12191999" cy="22305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773382" y="775855"/>
            <a:ext cx="10418616" cy="101599"/>
          </a:xfrm>
          <a:prstGeom prst="rect">
            <a:avLst/>
          </a:prstGeom>
          <a:solidFill>
            <a:srgbClr val="5B9BD5"/>
          </a:solidFill>
          <a:ln>
            <a:solidFill>
              <a:srgbClr val="2E2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509" y="406523"/>
            <a:ext cx="1028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2</a:t>
            </a:r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 LIỆU TRÊN THẺ DANH TÍNH ĐIỆN TỬ E-ID</a:t>
            </a:r>
            <a:endParaRPr lang="vi-VN" sz="2000" b="1" dirty="0">
              <a:solidFill>
                <a:srgbClr val="062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3381" y="2708304"/>
            <a:ext cx="707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Chip trên thẻ sẽ lưu dữ liệu của chủ sở hữu và có vai trò quan trọng trong việc xác thực thông tin</a:t>
            </a:r>
            <a:endParaRPr lang="vi-VN" sz="2000" dirty="0"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73381" y="1744864"/>
            <a:ext cx="2487120" cy="6466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 liệu được lưu trên thẻ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F1335-A090-61F0-6C61-70C6C7FD2BB1}"/>
              </a:ext>
            </a:extLst>
          </p:cNvPr>
          <p:cNvSpPr txBox="1"/>
          <p:nvPr/>
        </p:nvSpPr>
        <p:spPr>
          <a:xfrm flipH="1">
            <a:off x="11440160" y="6229711"/>
            <a:ext cx="3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417E4-FCE2-C48C-A41D-F306135D4162}"/>
              </a:ext>
            </a:extLst>
          </p:cNvPr>
          <p:cNvSpPr txBox="1"/>
          <p:nvPr/>
        </p:nvSpPr>
        <p:spPr>
          <a:xfrm>
            <a:off x="1773380" y="3416190"/>
            <a:ext cx="707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Ngoài ra còn lưu các khóa liên quan cần thiết cho quá trình xác thực</a:t>
            </a:r>
            <a:endParaRPr lang="vi-VN" sz="20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75E75-8DD9-5079-CFB0-D28E4A970B24}"/>
              </a:ext>
            </a:extLst>
          </p:cNvPr>
          <p:cNvSpPr txBox="1"/>
          <p:nvPr/>
        </p:nvSpPr>
        <p:spPr>
          <a:xfrm>
            <a:off x="1773380" y="4171081"/>
            <a:ext cx="707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Dùng 2 yếu tố để xác thực: Thẻ và PIN</a:t>
            </a:r>
            <a:endParaRPr lang="vi-VN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2525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ình ảnh logo đại học giao thông vận tải - Inkythuats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4"/>
            <a:ext cx="207573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otiv nhan dien thuong hieu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7296"/>
            <a:ext cx="12191999" cy="22305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773382" y="775855"/>
            <a:ext cx="10418616" cy="101599"/>
          </a:xfrm>
          <a:prstGeom prst="rect">
            <a:avLst/>
          </a:prstGeom>
          <a:solidFill>
            <a:srgbClr val="5B9BD5"/>
          </a:solidFill>
          <a:ln>
            <a:solidFill>
              <a:srgbClr val="2E2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509" y="406523"/>
            <a:ext cx="1028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2: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 LIỆU TRÊN THẺ DANH TÍNH ĐIỆN TỬ E-ID</a:t>
            </a:r>
            <a:endParaRPr lang="vi-VN" sz="2000" b="1" dirty="0">
              <a:solidFill>
                <a:srgbClr val="062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862" y="2375008"/>
            <a:ext cx="707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Xác minh mã PIN qua PACE</a:t>
            </a:r>
            <a:endParaRPr lang="vi-VN" sz="2000" dirty="0"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73379" y="1199299"/>
            <a:ext cx="2487120" cy="6466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chế xác thực trên thẻ e-ID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F1335-A090-61F0-6C61-70C6C7FD2BB1}"/>
              </a:ext>
            </a:extLst>
          </p:cNvPr>
          <p:cNvSpPr txBox="1"/>
          <p:nvPr/>
        </p:nvSpPr>
        <p:spPr>
          <a:xfrm flipH="1">
            <a:off x="11440160" y="6229711"/>
            <a:ext cx="3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4B7E6-B01A-9C39-8351-5E1B6010B81A}"/>
              </a:ext>
            </a:extLst>
          </p:cNvPr>
          <p:cNvSpPr txBox="1"/>
          <p:nvPr/>
        </p:nvSpPr>
        <p:spPr>
          <a:xfrm>
            <a:off x="900860" y="2919445"/>
            <a:ext cx="707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Xác thực lẫn nhau thông qua kiểm soát truy cập mở rộng (EAC)</a:t>
            </a:r>
            <a:endParaRPr lang="vi-VN" sz="20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04E8B-50C3-C6A0-70CE-DC532E66B154}"/>
              </a:ext>
            </a:extLst>
          </p:cNvPr>
          <p:cNvSpPr txBox="1"/>
          <p:nvPr/>
        </p:nvSpPr>
        <p:spPr>
          <a:xfrm>
            <a:off x="900860" y="3438933"/>
            <a:ext cx="707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Kiểm tra bằng mắt (VIZ)</a:t>
            </a:r>
            <a:endParaRPr lang="vi-VN" sz="2000" dirty="0"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0EAF1-6FE5-8AB5-6850-07B7B9967DC0}"/>
              </a:ext>
            </a:extLst>
          </p:cNvPr>
          <p:cNvSpPr txBox="1"/>
          <p:nvPr/>
        </p:nvSpPr>
        <p:spPr>
          <a:xfrm>
            <a:off x="900860" y="3958421"/>
            <a:ext cx="707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Kiểm tra bằng máy (MRZ)</a:t>
            </a:r>
            <a:endParaRPr lang="vi-VN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730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ình ảnh logo đại học giao thông vận tải - Inkythuat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4"/>
            <a:ext cx="207573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otiv nhan dien thuong hieu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7296"/>
            <a:ext cx="12191999" cy="22305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773382" y="775855"/>
            <a:ext cx="10418616" cy="101599"/>
          </a:xfrm>
          <a:prstGeom prst="rect">
            <a:avLst/>
          </a:prstGeom>
          <a:solidFill>
            <a:srgbClr val="5B9BD5"/>
          </a:solidFill>
          <a:ln>
            <a:solidFill>
              <a:srgbClr val="2E2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509" y="406523"/>
            <a:ext cx="1028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CHẾ BẢO MẬT PACE VÀ EAC VÀ MÔ HÌNH XÁC THỰC E-ID</a:t>
            </a:r>
            <a:endParaRPr lang="vi-VN" sz="2000" b="1" dirty="0">
              <a:solidFill>
                <a:srgbClr val="062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73382" y="1366567"/>
            <a:ext cx="3783902" cy="59691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vấn để nguy hiểm trên thẻ e-ID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F1335-A090-61F0-6C61-70C6C7FD2BB1}"/>
              </a:ext>
            </a:extLst>
          </p:cNvPr>
          <p:cNvSpPr txBox="1"/>
          <p:nvPr/>
        </p:nvSpPr>
        <p:spPr>
          <a:xfrm flipH="1">
            <a:off x="11440160" y="6229711"/>
            <a:ext cx="3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F91B5-D4EA-1594-8388-FAE7CBEEC6D2}"/>
              </a:ext>
            </a:extLst>
          </p:cNvPr>
          <p:cNvSpPr txBox="1"/>
          <p:nvPr/>
        </p:nvSpPr>
        <p:spPr>
          <a:xfrm>
            <a:off x="2020826" y="2210704"/>
            <a:ext cx="7094821" cy="308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cs typeface="Arial" panose="020B0604020202020204" pitchFamily="34" charset="0"/>
              </a:rPr>
              <a:t>Clandestine Tracking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cs typeface="Arial" panose="020B0604020202020204" pitchFamily="34" charset="0"/>
              </a:rPr>
              <a:t>Skimming and Cloning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cs typeface="Arial" panose="020B0604020202020204" pitchFamily="34" charset="0"/>
              </a:rPr>
              <a:t>Eavesdropping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cs typeface="Arial" panose="020B0604020202020204" pitchFamily="34" charset="0"/>
              </a:rPr>
              <a:t>Biometric Data-Leakage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cs typeface="Arial" panose="020B0604020202020204" pitchFamily="34" charset="0"/>
              </a:rPr>
              <a:t>Cryptographic Weaknesses</a:t>
            </a:r>
            <a:endParaRPr lang="vi-VN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26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ình ảnh logo đại học giao thông vận tải - Inkythuats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4"/>
            <a:ext cx="207573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otiv nhan dien thuong hieu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7296"/>
            <a:ext cx="12191999" cy="22305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773382" y="775855"/>
            <a:ext cx="10418616" cy="101599"/>
          </a:xfrm>
          <a:prstGeom prst="rect">
            <a:avLst/>
          </a:prstGeom>
          <a:solidFill>
            <a:srgbClr val="5B9BD5"/>
          </a:solidFill>
          <a:ln>
            <a:solidFill>
              <a:srgbClr val="2E2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509" y="406523"/>
            <a:ext cx="1028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CHẾ BẢO MẬT PACE VÀ EAC VÀ MÔ HÌNH XÁC THỰC E-ID</a:t>
            </a:r>
            <a:endParaRPr lang="vi-VN" sz="2000" b="1" dirty="0">
              <a:solidFill>
                <a:srgbClr val="062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73381" y="1366568"/>
            <a:ext cx="3117595" cy="37008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chế bảo mật PACE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F1335-A090-61F0-6C61-70C6C7FD2BB1}"/>
              </a:ext>
            </a:extLst>
          </p:cNvPr>
          <p:cNvSpPr txBox="1"/>
          <p:nvPr/>
        </p:nvSpPr>
        <p:spPr>
          <a:xfrm flipH="1">
            <a:off x="11440160" y="6229711"/>
            <a:ext cx="3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vi-V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AC7B2-CF3B-470E-44E4-95FE8E2E3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77710"/>
              </p:ext>
            </p:extLst>
          </p:nvPr>
        </p:nvGraphicFramePr>
        <p:xfrm>
          <a:off x="1773381" y="2089074"/>
          <a:ext cx="6505838" cy="3900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05838">
                  <a:extLst>
                    <a:ext uri="{9D8B030D-6E8A-4147-A177-3AD203B41FA5}">
                      <a16:colId xmlns:a16="http://schemas.microsoft.com/office/drawing/2014/main" val="2573858649"/>
                    </a:ext>
                  </a:extLst>
                </a:gridCol>
              </a:tblGrid>
              <a:tr h="39005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300">
                          <a:effectLst/>
                        </a:rPr>
                        <a:t>gPACE-DH </a:t>
                      </a:r>
                      <a:endParaRPr lang="en-US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300">
                          <a:effectLst/>
                        </a:rPr>
                        <a:t>Map2Point,N,Q,A (λ) </a:t>
                      </a:r>
                      <a:endParaRPr lang="en-US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300">
                          <a:effectLst/>
                        </a:rPr>
                        <a:t>pick authenticated group parameters G = (a, b, p, q, g, λ) (s1, . . . ,sn,st) ←R A0(G, N) with s1, . . . ,sn pairwise distinct pick yT ←R Zq and k ←R [N] </a:t>
                      </a:r>
                      <a:endParaRPr lang="en-US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300">
                          <a:effectLst/>
                        </a:rPr>
                        <a:t>let g be the local output of the honest party in an run of Map2Point(sk), </a:t>
                      </a:r>
                      <a:endParaRPr lang="en-US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300">
                          <a:effectLst/>
                        </a:rPr>
                        <a:t>where A1(st) controls the other party (updating state information st). </a:t>
                      </a:r>
                      <a:endParaRPr lang="en-US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300">
                          <a:effectLst/>
                        </a:rPr>
                        <a:t>(YC, K1, . . . , KQ) ← A2(state, gˆ yT ) </a:t>
                      </a:r>
                      <a:endParaRPr lang="en-US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300">
                          <a:effectLst/>
                        </a:rPr>
                        <a:t>Return 1 </a:t>
                      </a:r>
                      <a:endParaRPr lang="en-US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300">
                          <a:effectLst/>
                        </a:rPr>
                        <a:t>iff YC ≠ 0 and Ki = YˆyT C for some i ∈ [Q].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734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ình ảnh logo đại học giao thông vận tải - Inkythuats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4"/>
            <a:ext cx="207573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otiv nhan dien thuong hieu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7296"/>
            <a:ext cx="12191999" cy="22305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773382" y="775855"/>
            <a:ext cx="10418616" cy="101599"/>
          </a:xfrm>
          <a:prstGeom prst="rect">
            <a:avLst/>
          </a:prstGeom>
          <a:solidFill>
            <a:srgbClr val="5B9BD5"/>
          </a:solidFill>
          <a:ln>
            <a:solidFill>
              <a:srgbClr val="2E2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509" y="406523"/>
            <a:ext cx="1028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CHẾ BẢO MẬT PACE VÀ EAC VÀ MÔ HÌNH XÁC THỰC E-ID</a:t>
            </a:r>
            <a:endParaRPr lang="vi-VN" sz="2000" b="1" dirty="0">
              <a:solidFill>
                <a:srgbClr val="062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73382" y="1366568"/>
            <a:ext cx="2805012" cy="4248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chế bảo mật EAC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F1335-A090-61F0-6C61-70C6C7FD2BB1}"/>
              </a:ext>
            </a:extLst>
          </p:cNvPr>
          <p:cNvSpPr txBox="1"/>
          <p:nvPr/>
        </p:nvSpPr>
        <p:spPr>
          <a:xfrm flipH="1">
            <a:off x="11440160" y="6229711"/>
            <a:ext cx="3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325F4-5D04-4077-4284-E2428FBCE1CF}"/>
              </a:ext>
            </a:extLst>
          </p:cNvPr>
          <p:cNvSpPr txBox="1"/>
          <p:nvPr/>
        </p:nvSpPr>
        <p:spPr>
          <a:xfrm>
            <a:off x="1773382" y="2393043"/>
            <a:ext cx="6099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Giao thức truy cập mở rộng bởi văn phòng bảo mật thông tin liên bang Đức (BSI)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890D5-CB92-6173-8CAD-26868FE34B75}"/>
              </a:ext>
            </a:extLst>
          </p:cNvPr>
          <p:cNvSpPr txBox="1"/>
          <p:nvPr/>
        </p:nvSpPr>
        <p:spPr>
          <a:xfrm>
            <a:off x="1773382" y="2994648"/>
            <a:ext cx="6099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Cung cấp thiết lập khóa an toàn giữa thẻ chip và một thiết bị đầu cuối sử dụng cơ sở hạ tầng khóa công khai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4828C-7F48-2C15-8815-B843D085864D}"/>
              </a:ext>
            </a:extLst>
          </p:cNvPr>
          <p:cNvSpPr txBox="1"/>
          <p:nvPr/>
        </p:nvSpPr>
        <p:spPr>
          <a:xfrm>
            <a:off x="1773382" y="3703016"/>
            <a:ext cx="6099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Cho phép truy cập vào các dữ liệu nhạy cảm trên thẻ như: vân tay, mống mắt, khuôn mặt,…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FD96B-D3BD-F2DB-EB7D-BCA2BDFE7744}"/>
              </a:ext>
            </a:extLst>
          </p:cNvPr>
          <p:cNvSpPr txBox="1"/>
          <p:nvPr/>
        </p:nvSpPr>
        <p:spPr>
          <a:xfrm>
            <a:off x="1773382" y="4354430"/>
            <a:ext cx="6099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Gồm hai giai </a:t>
            </a:r>
            <a:r>
              <a:rPr lang="en-US"/>
              <a:t>đoạn: Xác thực đầu cuối (TA) và xác thực chip (CA)</a:t>
            </a:r>
            <a:endParaRPr lang="en-US" sz="180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270337-E8EE-1E82-D6AB-A4AA384F439C}"/>
              </a:ext>
            </a:extLst>
          </p:cNvPr>
          <p:cNvSpPr txBox="1"/>
          <p:nvPr/>
        </p:nvSpPr>
        <p:spPr>
          <a:xfrm>
            <a:off x="1773382" y="5032498"/>
            <a:ext cx="6099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Giữa đầu đọc và thiết bị đầu cuối phải được mã hóa</a:t>
            </a:r>
          </a:p>
        </p:txBody>
      </p:sp>
    </p:spTree>
    <p:extLst>
      <p:ext uri="{BB962C8B-B14F-4D97-AF65-F5344CB8AC3E}">
        <p14:creationId xmlns:p14="http://schemas.microsoft.com/office/powerpoint/2010/main" val="2082394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ình ảnh logo đại học giao thông vận tải - Inkythuats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4"/>
            <a:ext cx="2075733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Motiv nhan dien thuong hieu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7296"/>
            <a:ext cx="12191999" cy="22305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773382" y="775855"/>
            <a:ext cx="10418616" cy="101599"/>
          </a:xfrm>
          <a:prstGeom prst="rect">
            <a:avLst/>
          </a:prstGeom>
          <a:solidFill>
            <a:srgbClr val="5B9BD5"/>
          </a:solidFill>
          <a:ln>
            <a:solidFill>
              <a:srgbClr val="2E2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509" y="406523"/>
            <a:ext cx="1028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>
                <a:solidFill>
                  <a:srgbClr val="0625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CHẾ BẢO MẬT PACE VÀ EAC VÀ MÔ HÌNH XÁC THỰC E-ID</a:t>
            </a:r>
            <a:endParaRPr lang="vi-VN" sz="2000" b="1" dirty="0">
              <a:solidFill>
                <a:srgbClr val="0625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73382" y="996172"/>
            <a:ext cx="3053799" cy="50853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A28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xác thực e-ID</a:t>
            </a:r>
            <a:endParaRPr lang="en-US" sz="2000" b="1" dirty="0">
              <a:solidFill>
                <a:srgbClr val="0A28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F1335-A090-61F0-6C61-70C6C7FD2BB1}"/>
              </a:ext>
            </a:extLst>
          </p:cNvPr>
          <p:cNvSpPr txBox="1"/>
          <p:nvPr/>
        </p:nvSpPr>
        <p:spPr>
          <a:xfrm flipH="1">
            <a:off x="11440160" y="6229711"/>
            <a:ext cx="3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vi-VN" dirty="0"/>
          </a:p>
        </p:txBody>
      </p:sp>
      <p:pic>
        <p:nvPicPr>
          <p:cNvPr id="3" name="Picture 2" descr="A diagram of a data flow&#10;&#10;Description automatically generated">
            <a:extLst>
              <a:ext uri="{FF2B5EF4-FFF2-40B4-BE49-F238E27FC236}">
                <a16:creationId xmlns:a16="http://schemas.microsoft.com/office/drawing/2014/main" id="{7BECC1D9-BA05-A7C8-B4B7-A83BECADB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743" y="1504709"/>
            <a:ext cx="4226442" cy="463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83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801</Words>
  <Application>Microsoft Office PowerPoint</Application>
  <PresentationFormat>Widescreen</PresentationFormat>
  <Paragraphs>101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manh vo</cp:lastModifiedBy>
  <cp:revision>124</cp:revision>
  <dcterms:created xsi:type="dcterms:W3CDTF">2022-06-18T11:46:02Z</dcterms:created>
  <dcterms:modified xsi:type="dcterms:W3CDTF">2024-06-25T02:19:53Z</dcterms:modified>
</cp:coreProperties>
</file>