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839" r:id="rId2"/>
  </p:sldMasterIdLst>
  <p:notesMasterIdLst>
    <p:notesMasterId r:id="rId19"/>
  </p:notesMasterIdLst>
  <p:sldIdLst>
    <p:sldId id="256" r:id="rId3"/>
    <p:sldId id="257" r:id="rId4"/>
    <p:sldId id="258" r:id="rId5"/>
    <p:sldId id="261" r:id="rId6"/>
    <p:sldId id="260" r:id="rId7"/>
    <p:sldId id="262" r:id="rId8"/>
    <p:sldId id="263" r:id="rId9"/>
    <p:sldId id="267" r:id="rId10"/>
    <p:sldId id="264" r:id="rId11"/>
    <p:sldId id="265" r:id="rId12"/>
    <p:sldId id="268" r:id="rId13"/>
    <p:sldId id="269"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740"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4E5AE-8976-438C-B8F9-0C71F0225864}" type="datetimeFigureOut">
              <a:rPr lang="en-GB" smtClean="0"/>
              <a:t>24/07/2019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75B77-9BBF-470B-B609-37B5ECCD3078}" type="slidenum">
              <a:rPr lang="en-GB" smtClean="0"/>
              <a:t>‹#›</a:t>
            </a:fld>
            <a:endParaRPr lang="en-GB"/>
          </a:p>
        </p:txBody>
      </p:sp>
    </p:spTree>
    <p:extLst>
      <p:ext uri="{BB962C8B-B14F-4D97-AF65-F5344CB8AC3E}">
        <p14:creationId xmlns:p14="http://schemas.microsoft.com/office/powerpoint/2010/main" val="342464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latin typeface="Times New Roman" panose="02020603050405020304" pitchFamily="18" charset="0"/>
                <a:cs typeface="Times New Roman" panose="02020603050405020304" pitchFamily="18" charset="0"/>
              </a:rPr>
              <a:t>Kích thước và khoảng cách giữa các điểm được chọn thích hợp sao cho mắt người cảm nhận được sự liên tục về không gian và mức xám (hoặc màu) của ảnh số gần như là ảnh thật. Mỗi phần tử trong ma trận được gọi là một phần tử ảnh.</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diễn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2 chiều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pixel hay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pixel có 3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sắc</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Gốc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tục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không </a:t>
            </a:r>
            <a:r>
              <a:rPr lang="en-US" sz="1200" b="0" i="0" kern="1200" dirty="0" err="1">
                <a:solidFill>
                  <a:schemeClr val="tx1"/>
                </a:solidFill>
                <a:effectLst/>
                <a:latin typeface="+mn-lt"/>
                <a:ea typeface="+mn-ea"/>
                <a:cs typeface="+mn-cs"/>
              </a:rPr>
              <a:t>gian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bằng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Số</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gần </a:t>
            </a:r>
            <a:r>
              <a:rPr lang="en-US" sz="1200" b="0" i="0" kern="1200" dirty="0" err="1">
                <a:solidFill>
                  <a:schemeClr val="tx1"/>
                </a:solidFill>
                <a:effectLst/>
                <a:latin typeface="+mn-lt"/>
                <a:ea typeface="+mn-ea"/>
                <a:cs typeface="+mn-cs"/>
              </a:rPr>
              <a:t>đúng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phù</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thật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trí</a:t>
            </a:r>
            <a:r>
              <a:rPr lang="en-US" sz="1200" b="0" i="0" kern="1200" dirty="0">
                <a:solidFill>
                  <a:schemeClr val="tx1"/>
                </a:solidFill>
                <a:effectLst/>
                <a:latin typeface="+mn-lt"/>
                <a:ea typeface="+mn-ea"/>
                <a:cs typeface="+mn-cs"/>
              </a:rPr>
              <a:t> (không </a:t>
            </a:r>
            <a:r>
              <a:rPr lang="en-US" sz="1200" b="0" i="0" kern="1200" dirty="0" err="1">
                <a:solidFill>
                  <a:schemeClr val="tx1"/>
                </a:solidFill>
                <a:effectLst/>
                <a:latin typeface="+mn-lt"/>
                <a:ea typeface="+mn-ea"/>
                <a:cs typeface="+mn-cs"/>
              </a:rPr>
              <a:t>gian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mức</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xám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Khoảng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giữa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mắt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người</a:t>
            </a:r>
            <a:r>
              <a:rPr lang="en-US" sz="1200" b="0" i="0" kern="1200" dirty="0">
                <a:solidFill>
                  <a:schemeClr val="tx1"/>
                </a:solidFill>
                <a:effectLst/>
                <a:latin typeface="+mn-lt"/>
                <a:ea typeface="+mn-ea"/>
                <a:cs typeface="+mn-cs"/>
              </a:rPr>
              <a:t> không</a:t>
            </a:r>
            <a:r>
              <a:rPr lang="en-US" sz="120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biệt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giữa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pixel.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chiều,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pixel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x,y</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3</a:t>
            </a:fld>
            <a:endParaRPr lang="en-GB"/>
          </a:p>
        </p:txBody>
      </p:sp>
    </p:spTree>
    <p:extLst>
      <p:ext uri="{BB962C8B-B14F-4D97-AF65-F5344CB8AC3E}">
        <p14:creationId xmlns:p14="http://schemas.microsoft.com/office/powerpoint/2010/main" val="51391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HD: 1280 × 720 pixel</a:t>
            </a:r>
          </a:p>
          <a:p>
            <a:r>
              <a:rPr lang="en-US" sz="1200" b="0" i="0" kern="1200" dirty="0">
                <a:solidFill>
                  <a:schemeClr val="tx1"/>
                </a:solidFill>
                <a:effectLst/>
                <a:latin typeface="+mn-lt"/>
                <a:ea typeface="+mn-ea"/>
                <a:cs typeface="+mn-cs"/>
              </a:rPr>
              <a:t>4K: </a:t>
            </a:r>
            <a:r>
              <a:rPr lang="de-DE" sz="1200" b="0" i="0" kern="1200" dirty="0">
                <a:solidFill>
                  <a:schemeClr val="tx1"/>
                </a:solidFill>
                <a:effectLst/>
                <a:latin typeface="+mn-lt"/>
                <a:ea typeface="+mn-ea"/>
                <a:cs typeface="+mn-cs"/>
              </a:rPr>
              <a:t>3840 x 2160 pixel hoặc 4096 x 2160 pixel</a:t>
            </a:r>
          </a:p>
          <a:p>
            <a:r>
              <a:rPr lang="de-DE" sz="1200" b="0" i="0" kern="1200" dirty="0">
                <a:solidFill>
                  <a:schemeClr val="tx1"/>
                </a:solidFill>
                <a:effectLst/>
                <a:latin typeface="+mn-lt"/>
                <a:ea typeface="+mn-ea"/>
                <a:cs typeface="+mn-cs"/>
              </a:rPr>
              <a:t>T</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tự</a:t>
            </a:r>
            <a:r>
              <a:rPr lang="en-US" sz="1200" b="0" i="0" kern="1200" dirty="0">
                <a:solidFill>
                  <a:schemeClr val="tx1"/>
                </a:solidFill>
                <a:effectLst/>
                <a:latin typeface="+mn-lt"/>
                <a:ea typeface="+mn-ea"/>
                <a:cs typeface="+mn-cs"/>
              </a:rPr>
              <a:t> c</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ng </a:t>
            </a:r>
            <a:r>
              <a:rPr lang="en-US" sz="1200" b="0" i="0" kern="1200" dirty="0" err="1">
                <a:solidFill>
                  <a:schemeClr val="tx1"/>
                </a:solidFill>
                <a:effectLst/>
                <a:latin typeface="+mn-lt"/>
                <a:ea typeface="+mn-ea"/>
                <a:cs typeface="+mn-cs"/>
              </a:rPr>
              <a:t>độ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giải</a:t>
            </a:r>
            <a:r>
              <a:rPr lang="en-US" sz="1200" b="0" i="0" kern="1200" dirty="0">
                <a:solidFill>
                  <a:schemeClr val="tx1"/>
                </a:solidFill>
                <a:effectLst/>
                <a:latin typeface="+mn-lt"/>
                <a:ea typeface="+mn-ea"/>
                <a:cs typeface="+mn-cs"/>
              </a:rPr>
              <a:t> thì </a:t>
            </a:r>
            <a:r>
              <a:rPr lang="en-US" sz="1200" b="0" i="0" kern="1200" dirty="0" err="1">
                <a:solidFill>
                  <a:schemeClr val="tx1"/>
                </a:solidFill>
                <a:effectLst/>
                <a:latin typeface="+mn-lt"/>
                <a:ea typeface="+mn-ea"/>
                <a:cs typeface="+mn-cs"/>
              </a:rPr>
              <a:t>màn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nhỏ</a:t>
            </a:r>
            <a:r>
              <a:rPr lang="en-US" sz="1200" b="0" i="0" kern="1200" dirty="0">
                <a:solidFill>
                  <a:schemeClr val="tx1"/>
                </a:solidFill>
                <a:effectLst/>
                <a:latin typeface="+mn-lt"/>
                <a:ea typeface="+mn-ea"/>
                <a:cs typeface="+mn-cs"/>
              </a:rPr>
              <a:t> h</a:t>
            </a:r>
            <a:r>
              <a:rPr lang="vi-VN" sz="1200" b="0" i="0" kern="1200" dirty="0">
                <a:solidFill>
                  <a:schemeClr val="tx1"/>
                </a:solidFill>
                <a:effectLst/>
                <a:latin typeface="+mn-lt"/>
                <a:ea typeface="+mn-ea"/>
                <a:cs typeface="+mn-cs"/>
              </a:rPr>
              <a:t>ơ</a:t>
            </a:r>
            <a:r>
              <a:rPr lang="en-US" sz="1200" b="0" i="0" kern="1200" dirty="0">
                <a:solidFill>
                  <a:schemeClr val="tx1"/>
                </a:solidFill>
                <a:effectLst/>
                <a:latin typeface="+mn-lt"/>
                <a:ea typeface="+mn-ea"/>
                <a:cs typeface="+mn-cs"/>
              </a:rPr>
              <a:t>n ta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mịn</a:t>
            </a:r>
            <a:r>
              <a:rPr lang="en-US" sz="1200" b="0" i="0" kern="1200" dirty="0">
                <a:solidFill>
                  <a:schemeClr val="tx1"/>
                </a:solidFill>
                <a:effectLst/>
                <a:latin typeface="+mn-lt"/>
                <a:ea typeface="+mn-ea"/>
                <a:cs typeface="+mn-cs"/>
              </a:rPr>
              <a:t> h</a:t>
            </a:r>
            <a:r>
              <a:rPr lang="vi-VN" sz="1200" b="0" i="0" kern="1200" dirty="0">
                <a:solidFill>
                  <a:schemeClr val="tx1"/>
                </a:solidFill>
                <a:effectLst/>
                <a:latin typeface="+mn-lt"/>
                <a:ea typeface="+mn-ea"/>
                <a:cs typeface="+mn-cs"/>
              </a:rPr>
              <a:t>ơ</a:t>
            </a:r>
            <a:r>
              <a:rPr lang="en-US" sz="1200" b="0" i="0" kern="1200" dirty="0">
                <a:solidFill>
                  <a:schemeClr val="tx1"/>
                </a:solidFill>
                <a:effectLst/>
                <a:latin typeface="+mn-lt"/>
                <a:ea typeface="+mn-ea"/>
                <a:cs typeface="+mn-cs"/>
              </a:rPr>
              <a:t>n</a:t>
            </a:r>
            <a:endParaRPr lang="en-US" dirty="0"/>
          </a:p>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4</a:t>
            </a:fld>
            <a:endParaRPr lang="en-GB"/>
          </a:p>
        </p:txBody>
      </p:sp>
    </p:spTree>
    <p:extLst>
      <p:ext uri="{BB962C8B-B14F-4D97-AF65-F5344CB8AC3E}">
        <p14:creationId xmlns:p14="http://schemas.microsoft.com/office/powerpoint/2010/main" val="2896415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Các thang giá trị mức xám thông thường: 16, 32, 64, 128, 256 (Mức 256 là mức phổ</a:t>
            </a:r>
            <a:r>
              <a:rPr lang="en-US" dirty="0"/>
              <a:t> </a:t>
            </a:r>
            <a:r>
              <a:rPr lang="vi-VN" dirty="0"/>
              <a:t>dụng. Lý do: từ kỹ thuật máy tính dùng 1 byte (8 bit) để biểu diễn mức xám: Mức xám</a:t>
            </a:r>
            <a:r>
              <a:rPr lang="en-US" dirty="0"/>
              <a:t> </a:t>
            </a:r>
            <a:r>
              <a:rPr lang="vi-VN" dirty="0"/>
              <a:t>dùng 1</a:t>
            </a:r>
            <a:r>
              <a:rPr lang="en-US" dirty="0"/>
              <a:t> </a:t>
            </a:r>
            <a:r>
              <a:rPr lang="vi-VN" dirty="0"/>
              <a:t>byte biểu diễn: 2^8=256 mức, tức là từ 0 đến 255)</a:t>
            </a:r>
          </a:p>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5</a:t>
            </a:fld>
            <a:endParaRPr lang="en-GB"/>
          </a:p>
        </p:txBody>
      </p:sp>
    </p:spTree>
    <p:extLst>
      <p:ext uri="{BB962C8B-B14F-4D97-AF65-F5344CB8AC3E}">
        <p14:creationId xmlns:p14="http://schemas.microsoft.com/office/powerpoint/2010/main" val="41114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p>
          <a:p>
            <a:pPr lvl="0" algn="just"/>
            <a:r>
              <a:rPr lang="vi-VN" sz="2200" dirty="0">
                <a:latin typeface="Times New Roman" panose="02020603050405020304" pitchFamily="18" charset="0"/>
                <a:cs typeface="Times New Roman" panose="02020603050405020304" pitchFamily="18" charset="0"/>
              </a:rPr>
              <a:t>Vấn đề về hướng (pose variations)</a:t>
            </a:r>
            <a:endParaRPr lang="en-US" sz="2200" dirty="0">
              <a:latin typeface="Times New Roman" panose="02020603050405020304" pitchFamily="18" charset="0"/>
              <a:cs typeface="Times New Roman" panose="02020603050405020304" pitchFamily="18" charset="0"/>
            </a:endParaRPr>
          </a:p>
          <a:p>
            <a:pPr lvl="0" algn="just"/>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có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thấp</a:t>
            </a:r>
            <a:r>
              <a:rPr lang="en-US" sz="2200" dirty="0">
                <a:latin typeface="Times New Roman" panose="02020603050405020304" pitchFamily="18" charset="0"/>
                <a:cs typeface="Times New Roman" panose="02020603050405020304" pitchFamily="18" charset="0"/>
              </a:rPr>
              <a:t> (low resolution)</a:t>
            </a:r>
          </a:p>
          <a:p>
            <a:pPr lvl="0" algn="just"/>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video (video based face recognition)</a:t>
            </a:r>
          </a:p>
          <a:p>
            <a:pPr lvl="0" algn="just"/>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lớn</a:t>
            </a:r>
            <a:r>
              <a:rPr lang="en-US" sz="2200" dirty="0">
                <a:latin typeface="Times New Roman" panose="02020603050405020304" pitchFamily="18" charset="0"/>
                <a:cs typeface="Times New Roman" panose="02020603050405020304" pitchFamily="18" charset="0"/>
              </a:rPr>
              <a:t> (very large scale systems)</a:t>
            </a:r>
          </a:p>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6</a:t>
            </a:fld>
            <a:endParaRPr lang="en-GB"/>
          </a:p>
        </p:txBody>
      </p:sp>
    </p:spTree>
    <p:extLst>
      <p:ext uri="{BB962C8B-B14F-4D97-AF65-F5344CB8AC3E}">
        <p14:creationId xmlns:p14="http://schemas.microsoft.com/office/powerpoint/2010/main" val="28957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10</a:t>
            </a:fld>
            <a:endParaRPr lang="en-GB"/>
          </a:p>
        </p:txBody>
      </p:sp>
    </p:spTree>
    <p:extLst>
      <p:ext uri="{BB962C8B-B14F-4D97-AF65-F5344CB8AC3E}">
        <p14:creationId xmlns:p14="http://schemas.microsoft.com/office/powerpoint/2010/main" val="350154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7F75B77-9BBF-470B-B609-37B5ECCD3078}" type="slidenum">
              <a:rPr lang="en-GB" smtClean="0"/>
              <a:t>16</a:t>
            </a:fld>
            <a:endParaRPr lang="en-GB"/>
          </a:p>
        </p:txBody>
      </p:sp>
    </p:spTree>
    <p:extLst>
      <p:ext uri="{BB962C8B-B14F-4D97-AF65-F5344CB8AC3E}">
        <p14:creationId xmlns:p14="http://schemas.microsoft.com/office/powerpoint/2010/main" val="383154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83848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84536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2327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39647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55739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619937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320696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622444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413472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686130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58600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114532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83241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597334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8FFB5-98A3-4D53-BF21-EF0EEDC58D64}" type="datetimeFigureOut">
              <a:rPr lang="en-GB" smtClean="0"/>
              <a:t>24/07/2019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2916128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8FFB5-98A3-4D53-BF21-EF0EEDC58D64}" type="datetimeFigureOut">
              <a:rPr lang="en-GB" smtClean="0"/>
              <a:t>24/07/2019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017686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8FFB5-98A3-4D53-BF21-EF0EEDC58D64}" type="datetimeFigureOut">
              <a:rPr lang="en-GB" smtClean="0"/>
              <a:t>24/07/2019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2016708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162350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28595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589525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423097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27119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1792730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9002546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482959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2747889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1349872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8FFB5-98A3-4D53-BF21-EF0EEDC58D64}" type="datetimeFigureOut">
              <a:rPr lang="en-GB" smtClean="0"/>
              <a:t>24/07/2019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044828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46226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2923912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8FFB5-98A3-4D53-BF21-EF0EEDC58D64}" type="datetimeFigureOut">
              <a:rPr lang="en-GB" smtClean="0"/>
              <a:t>24/07/2019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5945649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8FFB5-98A3-4D53-BF21-EF0EEDC58D64}" type="datetimeFigureOut">
              <a:rPr lang="en-GB" smtClean="0"/>
              <a:t>24/07/2019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193617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8FFB5-98A3-4D53-BF21-EF0EEDC58D64}" type="datetimeFigureOut">
              <a:rPr lang="en-GB" smtClean="0"/>
              <a:t>24/07/2019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50374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6989192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8FFB5-98A3-4D53-BF21-EF0EEDC58D64}" type="datetimeFigureOut">
              <a:rPr lang="en-GB" smtClean="0"/>
              <a:t>24/07/2019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9B834E-C858-4843-AB3F-C5196EB68593}" type="slidenum">
              <a:rPr lang="en-GB" smtClean="0"/>
              <a:t>‹#›</a:t>
            </a:fld>
            <a:endParaRPr lang="en-GB"/>
          </a:p>
        </p:txBody>
      </p:sp>
    </p:spTree>
    <p:extLst>
      <p:ext uri="{BB962C8B-B14F-4D97-AF65-F5344CB8AC3E}">
        <p14:creationId xmlns:p14="http://schemas.microsoft.com/office/powerpoint/2010/main" val="395583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58FFB5-98A3-4D53-BF21-EF0EEDC58D64}" type="datetimeFigureOut">
              <a:rPr lang="en-GB" smtClean="0"/>
              <a:t>24/07/2019</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9B834E-C858-4843-AB3F-C5196EB68593}" type="slidenum">
              <a:rPr lang="en-GB" smtClean="0"/>
              <a:t>‹#›</a:t>
            </a:fld>
            <a:endParaRPr lang="en-GB"/>
          </a:p>
        </p:txBody>
      </p:sp>
    </p:spTree>
    <p:extLst>
      <p:ext uri="{BB962C8B-B14F-4D97-AF65-F5344CB8AC3E}">
        <p14:creationId xmlns:p14="http://schemas.microsoft.com/office/powerpoint/2010/main" val="4878925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58FFB5-98A3-4D53-BF21-EF0EEDC58D64}" type="datetimeFigureOut">
              <a:rPr lang="en-GB" smtClean="0"/>
              <a:t>24/07/2019</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9B834E-C858-4843-AB3F-C5196EB68593}" type="slidenum">
              <a:rPr lang="en-GB" smtClean="0"/>
              <a:t>‹#›</a:t>
            </a:fld>
            <a:endParaRPr lang="en-GB"/>
          </a:p>
        </p:txBody>
      </p:sp>
    </p:spTree>
    <p:extLst>
      <p:ext uri="{BB962C8B-B14F-4D97-AF65-F5344CB8AC3E}">
        <p14:creationId xmlns:p14="http://schemas.microsoft.com/office/powerpoint/2010/main" val="3500476181"/>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 id="2147483857"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C136-4D3F-4D75-8F30-58E4017056BC}"/>
              </a:ext>
            </a:extLst>
          </p:cNvPr>
          <p:cNvSpPr>
            <a:spLocks noGrp="1"/>
          </p:cNvSpPr>
          <p:nvPr>
            <p:ph type="ctrTitle"/>
          </p:nvPr>
        </p:nvSpPr>
        <p:spPr/>
        <p:txBody>
          <a:bodyPr>
            <a:normAutofit fontScale="90000"/>
          </a:bodyPr>
          <a:lstStyle/>
          <a:p>
            <a:pPr algn="ctr"/>
            <a:r>
              <a:rPr lang="en-US" b="1" dirty="0"/>
              <a:t>NHẬN DIỆN KHUÔN MẶT VỚI THUẬT TOÁN BIỂU DIỄN TH</a:t>
            </a:r>
            <a:r>
              <a:rPr lang="vi-VN" b="1" dirty="0"/>
              <a:t>Ư</a:t>
            </a:r>
            <a:r>
              <a:rPr lang="en-US" b="1" dirty="0"/>
              <a:t>A</a:t>
            </a:r>
            <a:endParaRPr lang="en-GB" b="1" dirty="0"/>
          </a:p>
        </p:txBody>
      </p:sp>
      <p:sp>
        <p:nvSpPr>
          <p:cNvPr id="3" name="Subtitle 2">
            <a:extLst>
              <a:ext uri="{FF2B5EF4-FFF2-40B4-BE49-F238E27FC236}">
                <a16:creationId xmlns:a16="http://schemas.microsoft.com/office/drawing/2014/main" id="{1F480A7F-2521-46BA-A041-21549F0DA680}"/>
              </a:ext>
            </a:extLst>
          </p:cNvPr>
          <p:cNvSpPr>
            <a:spLocks noGrp="1"/>
          </p:cNvSpPr>
          <p:nvPr>
            <p:ph type="subTitle" idx="1"/>
          </p:nvPr>
        </p:nvSpPr>
        <p:spPr/>
        <p:txBody>
          <a:bodyPr/>
          <a:lstStyle/>
          <a:p>
            <a:r>
              <a:rPr lang="en-US" dirty="0" err="1"/>
              <a:t>Đặng</a:t>
            </a:r>
            <a:r>
              <a:rPr lang="en-US" dirty="0"/>
              <a:t> </a:t>
            </a:r>
            <a:r>
              <a:rPr lang="en-US" dirty="0" err="1"/>
              <a:t>Khắc</a:t>
            </a:r>
            <a:r>
              <a:rPr lang="en-US" dirty="0"/>
              <a:t> </a:t>
            </a:r>
            <a:r>
              <a:rPr lang="en-US" dirty="0" err="1"/>
              <a:t>Toàn</a:t>
            </a:r>
            <a:r>
              <a:rPr lang="en-US" dirty="0"/>
              <a:t> – Sun Asterisk</a:t>
            </a:r>
            <a:endParaRPr lang="en-GB" dirty="0"/>
          </a:p>
        </p:txBody>
      </p:sp>
      <p:sp>
        <p:nvSpPr>
          <p:cNvPr id="7" name="Rectangle 3">
            <a:extLst>
              <a:ext uri="{FF2B5EF4-FFF2-40B4-BE49-F238E27FC236}">
                <a16:creationId xmlns:a16="http://schemas.microsoft.com/office/drawing/2014/main" id="{087FDCEC-5296-4565-8F5D-BD08BEFB4801}"/>
              </a:ext>
            </a:extLst>
          </p:cNvPr>
          <p:cNvSpPr>
            <a:spLocks noChangeArrowheads="1"/>
          </p:cNvSpPr>
          <p:nvPr/>
        </p:nvSpPr>
        <p:spPr bwMode="auto">
          <a:xfrm>
            <a:off x="344557" y="5460222"/>
            <a:ext cx="343231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E85B9"/>
                </a:solidFill>
                <a:effectLst/>
                <a:latin typeface="Arial Black" panose="020B0A04020102090204" pitchFamily="34" charset="0"/>
              </a:rPr>
              <a:t>Sun -</a:t>
            </a:r>
            <a:r>
              <a:rPr kumimoji="0" lang="en-US" altLang="en-US" b="0" i="0" u="none" strike="noStrike" cap="none" normalizeH="0" baseline="0" dirty="0">
                <a:ln>
                  <a:noFill/>
                </a:ln>
                <a:solidFill>
                  <a:srgbClr val="FFFFFF"/>
                </a:solidFill>
                <a:effectLst/>
                <a:latin typeface="Arial Black" panose="020B0A04020102090204" pitchFamily="34" charset="0"/>
              </a:rPr>
              <a:t> Asterisk</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8" name="Picture 4" descr="https://lh3.googleusercontent.com/vSlBP4pdcEMjcdOjTEDhMHyFMPWRq3UR_VjMSlpDmmM57--kPxIWB-DS9fRzQ2Eh7lsMkezDsilqOpLRiC8RZRzdAlUE015nSDgd2M7gZYpUJHVxF95MBPn1aEi9tiS6vrZaHFI8qn8">
            <a:extLst>
              <a:ext uri="{FF2B5EF4-FFF2-40B4-BE49-F238E27FC236}">
                <a16:creationId xmlns:a16="http://schemas.microsoft.com/office/drawing/2014/main" id="{A6275149-1BDD-4CE8-AEED-F3539414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265" y="5408988"/>
            <a:ext cx="490465" cy="49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83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FFB6-A43D-43B9-A5F0-1BE7DB8E8ADA}"/>
              </a:ext>
            </a:extLst>
          </p:cNvPr>
          <p:cNvSpPr>
            <a:spLocks noGrp="1"/>
          </p:cNvSpPr>
          <p:nvPr>
            <p:ph type="title"/>
          </p:nvPr>
        </p:nvSpPr>
        <p:spPr/>
        <p:txBody>
          <a:bodyPr>
            <a:normAutofit/>
          </a:bodyPr>
          <a:lstStyle/>
          <a:p>
            <a:pPr marL="857250" indent="-857250">
              <a:buFont typeface="+mj-lt"/>
              <a:buAutoNum type="romanUcPeriod" startAt="3"/>
            </a:pPr>
            <a:r>
              <a:rPr lang="en-US" sz="2400" b="1" dirty="0"/>
              <a:t>ỨNG DỤNG THỰC TẾ</a:t>
            </a:r>
            <a:endParaRPr lang="en-GB" sz="2400" dirty="0"/>
          </a:p>
        </p:txBody>
      </p:sp>
      <p:sp>
        <p:nvSpPr>
          <p:cNvPr id="3" name="Content Placeholder 2">
            <a:extLst>
              <a:ext uri="{FF2B5EF4-FFF2-40B4-BE49-F238E27FC236}">
                <a16:creationId xmlns:a16="http://schemas.microsoft.com/office/drawing/2014/main" id="{8C69A60F-74AF-493C-95B2-C89A967D8D9D}"/>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train: 210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test: 216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không </a:t>
            </a:r>
            <a:r>
              <a:rPr lang="en-US" dirty="0" err="1">
                <a:latin typeface="Times New Roman" panose="02020603050405020304" pitchFamily="18" charset="0"/>
                <a:cs typeface="Times New Roman" panose="02020603050405020304" pitchFamily="18" charset="0"/>
              </a:rPr>
              <a:t>trùng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train</a:t>
            </a:r>
            <a:endParaRPr lang="vi-VN"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3881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6EA0-4F6B-4521-A67B-7652204B60CD}"/>
              </a:ext>
            </a:extLst>
          </p:cNvPr>
          <p:cNvSpPr>
            <a:spLocks noGrp="1"/>
          </p:cNvSpPr>
          <p:nvPr>
            <p:ph type="title"/>
          </p:nvPr>
        </p:nvSpPr>
        <p:spPr>
          <a:xfrm>
            <a:off x="1484311" y="1630680"/>
            <a:ext cx="10018713" cy="807719"/>
          </a:xfrm>
        </p:spPr>
        <p:txBody>
          <a:bodyPr>
            <a:noAutofit/>
          </a:bodyPr>
          <a:lstStyle/>
          <a:p>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xám</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EB17E-49C4-414D-8072-AF0533E35EDB}"/>
              </a:ext>
            </a:extLst>
          </p:cNvPr>
          <p:cNvSpPr>
            <a:spLocks noGrp="1"/>
          </p:cNvSpPr>
          <p:nvPr>
            <p:ph idx="1"/>
          </p:nvPr>
        </p:nvSpPr>
        <p:spPr>
          <a:xfrm>
            <a:off x="2057312" y="2857501"/>
            <a:ext cx="10018713" cy="3124201"/>
          </a:xfrm>
        </p:spPr>
        <p:txBody>
          <a:bodyPr/>
          <a:lstStyle/>
          <a:p>
            <a:endParaRPr lang="en-GB" dirty="0"/>
          </a:p>
        </p:txBody>
      </p:sp>
      <p:pic>
        <p:nvPicPr>
          <p:cNvPr id="9" name="Picture 8">
            <a:extLst>
              <a:ext uri="{FF2B5EF4-FFF2-40B4-BE49-F238E27FC236}">
                <a16:creationId xmlns:a16="http://schemas.microsoft.com/office/drawing/2014/main" id="{5E14D702-2008-4B9F-A95F-BD376CEFB301}"/>
              </a:ext>
            </a:extLst>
          </p:cNvPr>
          <p:cNvPicPr/>
          <p:nvPr/>
        </p:nvPicPr>
        <p:blipFill>
          <a:blip r:embed="rId2"/>
          <a:stretch>
            <a:fillRect/>
          </a:stretch>
        </p:blipFill>
        <p:spPr>
          <a:xfrm>
            <a:off x="1992207" y="2746671"/>
            <a:ext cx="4103793" cy="3345861"/>
          </a:xfrm>
          <a:prstGeom prst="rect">
            <a:avLst/>
          </a:prstGeom>
        </p:spPr>
      </p:pic>
      <p:pic>
        <p:nvPicPr>
          <p:cNvPr id="10" name="Picture 9">
            <a:extLst>
              <a:ext uri="{FF2B5EF4-FFF2-40B4-BE49-F238E27FC236}">
                <a16:creationId xmlns:a16="http://schemas.microsoft.com/office/drawing/2014/main" id="{CC88B23B-1F57-4E09-8609-FA71BE2211C6}"/>
              </a:ext>
            </a:extLst>
          </p:cNvPr>
          <p:cNvPicPr/>
          <p:nvPr/>
        </p:nvPicPr>
        <p:blipFill>
          <a:blip r:embed="rId3"/>
          <a:stretch>
            <a:fillRect/>
          </a:stretch>
        </p:blipFill>
        <p:spPr>
          <a:xfrm>
            <a:off x="6942085" y="2746671"/>
            <a:ext cx="4103794" cy="3345861"/>
          </a:xfrm>
          <a:prstGeom prst="rect">
            <a:avLst/>
          </a:prstGeom>
        </p:spPr>
      </p:pic>
    </p:spTree>
    <p:extLst>
      <p:ext uri="{BB962C8B-B14F-4D97-AF65-F5344CB8AC3E}">
        <p14:creationId xmlns:p14="http://schemas.microsoft.com/office/powerpoint/2010/main" val="14474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6EA0-4F6B-4521-A67B-7652204B60CD}"/>
              </a:ext>
            </a:extLst>
          </p:cNvPr>
          <p:cNvSpPr>
            <a:spLocks noGrp="1"/>
          </p:cNvSpPr>
          <p:nvPr>
            <p:ph type="title"/>
          </p:nvPr>
        </p:nvSpPr>
        <p:spPr>
          <a:xfrm>
            <a:off x="1484311" y="1630680"/>
            <a:ext cx="10018713" cy="807719"/>
          </a:xfrm>
        </p:spPr>
        <p:txBody>
          <a:bodyPr>
            <a:noAutofit/>
          </a:bodyPr>
          <a:lstStyle/>
          <a:p>
            <a:r>
              <a:rPr lang="en-US" sz="2400" dirty="0" err="1">
                <a:ln>
                  <a:noFill/>
                </a:ln>
                <a:solidFill>
                  <a:srgbClr val="3D3D3D"/>
                </a:solidFill>
                <a:latin typeface="Times New Roman" panose="02020603050405020304" pitchFamily="18" charset="0"/>
                <a:cs typeface="Times New Roman" panose="02020603050405020304" pitchFamily="18" charset="0"/>
              </a:rPr>
              <a:t>Nhận</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dạng</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với</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ảnh</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chụp</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trong</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điều</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kiện</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chiếu</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sáng</a:t>
            </a:r>
            <a:r>
              <a:rPr lang="en-US" sz="2400" dirty="0">
                <a:ln>
                  <a:noFill/>
                </a:ln>
                <a:solidFill>
                  <a:srgbClr val="3D3D3D"/>
                </a:solidFill>
                <a:latin typeface="Times New Roman" panose="02020603050405020304" pitchFamily="18" charset="0"/>
                <a:cs typeface="Times New Roman" panose="02020603050405020304" pitchFamily="18" charset="0"/>
              </a:rPr>
              <a:t> </a:t>
            </a:r>
            <a:r>
              <a:rPr lang="en-US" sz="2400" dirty="0" err="1">
                <a:ln>
                  <a:noFill/>
                </a:ln>
                <a:solidFill>
                  <a:srgbClr val="3D3D3D"/>
                </a:solidFill>
                <a:latin typeface="Times New Roman" panose="02020603050405020304" pitchFamily="18" charset="0"/>
                <a:cs typeface="Times New Roman" panose="02020603050405020304" pitchFamily="18" charset="0"/>
              </a:rPr>
              <a:t>thấp</a:t>
            </a:r>
            <a:br>
              <a:rPr lang="en-US" sz="2400" dirty="0">
                <a:ln>
                  <a:noFill/>
                </a:ln>
                <a:solidFill>
                  <a:srgbClr val="3D3D3D"/>
                </a:solidFill>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EB17E-49C4-414D-8072-AF0533E35EDB}"/>
              </a:ext>
            </a:extLst>
          </p:cNvPr>
          <p:cNvSpPr>
            <a:spLocks noGrp="1"/>
          </p:cNvSpPr>
          <p:nvPr>
            <p:ph idx="1"/>
          </p:nvPr>
        </p:nvSpPr>
        <p:spPr>
          <a:xfrm>
            <a:off x="2057312" y="2857501"/>
            <a:ext cx="10018713" cy="3124201"/>
          </a:xfrm>
        </p:spPr>
        <p:txBody>
          <a:bodyPr/>
          <a:lstStyle/>
          <a:p>
            <a:endParaRPr lang="en-GB" dirty="0"/>
          </a:p>
        </p:txBody>
      </p:sp>
      <p:pic>
        <p:nvPicPr>
          <p:cNvPr id="6" name="Picture 5">
            <a:extLst>
              <a:ext uri="{FF2B5EF4-FFF2-40B4-BE49-F238E27FC236}">
                <a16:creationId xmlns:a16="http://schemas.microsoft.com/office/drawing/2014/main" id="{18B669FB-6179-4ACD-AF83-1DA4A39694B4}"/>
              </a:ext>
            </a:extLst>
          </p:cNvPr>
          <p:cNvPicPr/>
          <p:nvPr/>
        </p:nvPicPr>
        <p:blipFill>
          <a:blip r:embed="rId2"/>
          <a:stretch>
            <a:fillRect/>
          </a:stretch>
        </p:blipFill>
        <p:spPr>
          <a:xfrm>
            <a:off x="2493221" y="2682239"/>
            <a:ext cx="3323645" cy="2857130"/>
          </a:xfrm>
          <a:prstGeom prst="rect">
            <a:avLst/>
          </a:prstGeom>
        </p:spPr>
      </p:pic>
      <p:pic>
        <p:nvPicPr>
          <p:cNvPr id="7" name="Picture 6">
            <a:extLst>
              <a:ext uri="{FF2B5EF4-FFF2-40B4-BE49-F238E27FC236}">
                <a16:creationId xmlns:a16="http://schemas.microsoft.com/office/drawing/2014/main" id="{CE3B293A-472A-4212-91BA-B37BA46BE250}"/>
              </a:ext>
            </a:extLst>
          </p:cNvPr>
          <p:cNvPicPr/>
          <p:nvPr/>
        </p:nvPicPr>
        <p:blipFill>
          <a:blip r:embed="rId3"/>
          <a:stretch>
            <a:fillRect/>
          </a:stretch>
        </p:blipFill>
        <p:spPr>
          <a:xfrm>
            <a:off x="6811042" y="2682239"/>
            <a:ext cx="3323646" cy="2857130"/>
          </a:xfrm>
          <a:prstGeom prst="rect">
            <a:avLst/>
          </a:prstGeom>
        </p:spPr>
      </p:pic>
    </p:spTree>
    <p:extLst>
      <p:ext uri="{BB962C8B-B14F-4D97-AF65-F5344CB8AC3E}">
        <p14:creationId xmlns:p14="http://schemas.microsoft.com/office/powerpoint/2010/main" val="3863609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6EA0-4F6B-4521-A67B-7652204B60CD}"/>
              </a:ext>
            </a:extLst>
          </p:cNvPr>
          <p:cNvSpPr>
            <a:spLocks noGrp="1"/>
          </p:cNvSpPr>
          <p:nvPr>
            <p:ph type="title"/>
          </p:nvPr>
        </p:nvSpPr>
        <p:spPr>
          <a:xfrm>
            <a:off x="1484311" y="1630680"/>
            <a:ext cx="10018713" cy="807719"/>
          </a:xfrm>
        </p:spPr>
        <p:txBody>
          <a:bodyPr>
            <a:noAutofit/>
          </a:bodyPr>
          <a:lstStyle/>
          <a:p>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góc</a:t>
            </a:r>
            <a:r>
              <a:rPr lang="en-US" sz="2400" dirty="0">
                <a:latin typeface="Times New Roman" panose="02020603050405020304" pitchFamily="18" charset="0"/>
                <a:cs typeface="Times New Roman" panose="02020603050405020304" pitchFamily="18" charset="0"/>
              </a:rPr>
              <a:t> quay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EB17E-49C4-414D-8072-AF0533E35EDB}"/>
              </a:ext>
            </a:extLst>
          </p:cNvPr>
          <p:cNvSpPr>
            <a:spLocks noGrp="1"/>
          </p:cNvSpPr>
          <p:nvPr>
            <p:ph idx="1"/>
          </p:nvPr>
        </p:nvSpPr>
        <p:spPr>
          <a:xfrm>
            <a:off x="2057312" y="2857501"/>
            <a:ext cx="10018713" cy="3124201"/>
          </a:xfrm>
        </p:spPr>
        <p:txBody>
          <a:bodyPr/>
          <a:lstStyle/>
          <a:p>
            <a:endParaRPr lang="en-GB" dirty="0"/>
          </a:p>
        </p:txBody>
      </p:sp>
      <p:pic>
        <p:nvPicPr>
          <p:cNvPr id="10" name="Picture 9">
            <a:extLst>
              <a:ext uri="{FF2B5EF4-FFF2-40B4-BE49-F238E27FC236}">
                <a16:creationId xmlns:a16="http://schemas.microsoft.com/office/drawing/2014/main" id="{AD480BB0-7673-4129-B5AC-8B280EA07549}"/>
              </a:ext>
            </a:extLst>
          </p:cNvPr>
          <p:cNvPicPr/>
          <p:nvPr/>
        </p:nvPicPr>
        <p:blipFill>
          <a:blip r:embed="rId2"/>
          <a:stretch>
            <a:fillRect/>
          </a:stretch>
        </p:blipFill>
        <p:spPr>
          <a:xfrm>
            <a:off x="2402139" y="2688592"/>
            <a:ext cx="3421118" cy="3016424"/>
          </a:xfrm>
          <a:prstGeom prst="rect">
            <a:avLst/>
          </a:prstGeom>
        </p:spPr>
      </p:pic>
      <p:pic>
        <p:nvPicPr>
          <p:cNvPr id="11" name="Picture 10">
            <a:extLst>
              <a:ext uri="{FF2B5EF4-FFF2-40B4-BE49-F238E27FC236}">
                <a16:creationId xmlns:a16="http://schemas.microsoft.com/office/drawing/2014/main" id="{D2CED2ED-1719-4AF5-8BE0-A83CBADD7E89}"/>
              </a:ext>
            </a:extLst>
          </p:cNvPr>
          <p:cNvPicPr/>
          <p:nvPr/>
        </p:nvPicPr>
        <p:blipFill>
          <a:blip r:embed="rId3"/>
          <a:stretch>
            <a:fillRect/>
          </a:stretch>
        </p:blipFill>
        <p:spPr>
          <a:xfrm>
            <a:off x="6798991" y="2662093"/>
            <a:ext cx="3533204" cy="3016424"/>
          </a:xfrm>
          <a:prstGeom prst="rect">
            <a:avLst/>
          </a:prstGeom>
        </p:spPr>
      </p:pic>
    </p:spTree>
    <p:extLst>
      <p:ext uri="{BB962C8B-B14F-4D97-AF65-F5344CB8AC3E}">
        <p14:creationId xmlns:p14="http://schemas.microsoft.com/office/powerpoint/2010/main" val="269817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6EA0-4F6B-4521-A67B-7652204B60CD}"/>
              </a:ext>
            </a:extLst>
          </p:cNvPr>
          <p:cNvSpPr>
            <a:spLocks noGrp="1"/>
          </p:cNvSpPr>
          <p:nvPr>
            <p:ph type="title"/>
          </p:nvPr>
        </p:nvSpPr>
        <p:spPr>
          <a:xfrm>
            <a:off x="1484311" y="1630680"/>
            <a:ext cx="10018713" cy="807719"/>
          </a:xfrm>
        </p:spPr>
        <p:txBody>
          <a:bodyPr>
            <a:noAutofit/>
          </a:bodyPr>
          <a:lstStyle/>
          <a:p>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EB17E-49C4-414D-8072-AF0533E35EDB}"/>
              </a:ext>
            </a:extLst>
          </p:cNvPr>
          <p:cNvSpPr>
            <a:spLocks noGrp="1"/>
          </p:cNvSpPr>
          <p:nvPr>
            <p:ph idx="1"/>
          </p:nvPr>
        </p:nvSpPr>
        <p:spPr>
          <a:xfrm>
            <a:off x="2057312" y="2857501"/>
            <a:ext cx="10018713" cy="3124201"/>
          </a:xfrm>
        </p:spPr>
        <p:txBody>
          <a:bodyPr/>
          <a:lstStyle/>
          <a:p>
            <a:endParaRPr lang="en-GB" dirty="0"/>
          </a:p>
        </p:txBody>
      </p:sp>
      <p:pic>
        <p:nvPicPr>
          <p:cNvPr id="6" name="Picture 5">
            <a:extLst>
              <a:ext uri="{FF2B5EF4-FFF2-40B4-BE49-F238E27FC236}">
                <a16:creationId xmlns:a16="http://schemas.microsoft.com/office/drawing/2014/main" id="{4CAE75CB-DDF9-4FBF-A92A-664C44725140}"/>
              </a:ext>
            </a:extLst>
          </p:cNvPr>
          <p:cNvPicPr/>
          <p:nvPr/>
        </p:nvPicPr>
        <p:blipFill>
          <a:blip r:embed="rId2"/>
          <a:stretch>
            <a:fillRect/>
          </a:stretch>
        </p:blipFill>
        <p:spPr>
          <a:xfrm>
            <a:off x="2443702" y="2859406"/>
            <a:ext cx="3605527" cy="2963728"/>
          </a:xfrm>
          <a:prstGeom prst="rect">
            <a:avLst/>
          </a:prstGeom>
        </p:spPr>
      </p:pic>
      <p:pic>
        <p:nvPicPr>
          <p:cNvPr id="7" name="Picture 6">
            <a:extLst>
              <a:ext uri="{FF2B5EF4-FFF2-40B4-BE49-F238E27FC236}">
                <a16:creationId xmlns:a16="http://schemas.microsoft.com/office/drawing/2014/main" id="{9B700D84-3437-45C2-B601-812392DF2033}"/>
              </a:ext>
            </a:extLst>
          </p:cNvPr>
          <p:cNvPicPr/>
          <p:nvPr/>
        </p:nvPicPr>
        <p:blipFill>
          <a:blip r:embed="rId3"/>
          <a:stretch>
            <a:fillRect/>
          </a:stretch>
        </p:blipFill>
        <p:spPr>
          <a:xfrm>
            <a:off x="6341387" y="2857501"/>
            <a:ext cx="3605527" cy="2963727"/>
          </a:xfrm>
          <a:prstGeom prst="rect">
            <a:avLst/>
          </a:prstGeom>
        </p:spPr>
      </p:pic>
    </p:spTree>
    <p:extLst>
      <p:ext uri="{BB962C8B-B14F-4D97-AF65-F5344CB8AC3E}">
        <p14:creationId xmlns:p14="http://schemas.microsoft.com/office/powerpoint/2010/main" val="225573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1B3C-6130-4BF8-8B15-2B5967A59543}"/>
              </a:ext>
            </a:extLst>
          </p:cNvPr>
          <p:cNvSpPr>
            <a:spLocks noGrp="1"/>
          </p:cNvSpPr>
          <p:nvPr>
            <p:ph type="title"/>
          </p:nvPr>
        </p:nvSpPr>
        <p:spPr/>
        <p:txBody>
          <a:bodyPr>
            <a:normAutofit/>
          </a:bodyPr>
          <a:lstStyle/>
          <a:p>
            <a:pPr marL="514350" indent="-514350">
              <a:buFont typeface="+mj-lt"/>
              <a:buAutoNum type="romanUcPeriod" startAt="4"/>
            </a:pPr>
            <a:r>
              <a:rPr lang="en-US" sz="2400" dirty="0">
                <a:latin typeface="Times New Roman" panose="02020603050405020304" pitchFamily="18" charset="0"/>
                <a:cs typeface="Times New Roman" panose="02020603050405020304" pitchFamily="18" charset="0"/>
              </a:rPr>
              <a:t>TÀI LIỆU THAM KHẢO VÀ ĐÁNH GIÁ</a:t>
            </a:r>
          </a:p>
        </p:txBody>
      </p:sp>
      <p:sp>
        <p:nvSpPr>
          <p:cNvPr id="3" name="Content Placeholder 2">
            <a:extLst>
              <a:ext uri="{FF2B5EF4-FFF2-40B4-BE49-F238E27FC236}">
                <a16:creationId xmlns:a16="http://schemas.microsoft.com/office/drawing/2014/main" id="{04C8C974-519B-45EF-B57A-2A5D34A0629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nghiêng</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John Wright, Allen Y. Yang, Arvind Ganesh, S. Shankar Sastry, Fellow, and Yi Ma (2009), “Robust Face Recognition via Sparse Representation”.</a:t>
            </a:r>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25354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08A6-8820-431D-A647-48E8BD516DD5}"/>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7F4053C7-4839-4F3F-B79D-039B22952D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3671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CDFE-E500-449D-965C-CEB278C3BA50}"/>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5D27E8-44DE-446A-8245-873FFC62E88F}"/>
              </a:ext>
            </a:extLst>
          </p:cNvPr>
          <p:cNvSpPr>
            <a:spLocks noGrp="1"/>
          </p:cNvSpPr>
          <p:nvPr>
            <p:ph idx="1"/>
          </p:nvPr>
        </p:nvSpPr>
        <p:spPr/>
        <p:txBody>
          <a:bodyPr/>
          <a:lstStyle/>
          <a:p>
            <a:pPr marL="514350" indent="-514350">
              <a:buFont typeface="+mj-lt"/>
              <a:buAutoNum type="romanUcPeriod"/>
            </a:pPr>
            <a:r>
              <a:rPr lang="en-US" dirty="0">
                <a:latin typeface="Times New Roman" panose="02020603050405020304" pitchFamily="18" charset="0"/>
                <a:cs typeface="Times New Roman" panose="02020603050405020304" pitchFamily="18" charset="0"/>
              </a:rPr>
              <a:t>CÁC KHÁI NIỆM LIÊN QUAN</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THUẬT TOÁN BIỂU DIỄN 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ỨNG DỤNG THỰC TẾ</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TÀI LIỆU THAM KHẢO VÀ ĐÁNH GIÁ</a:t>
            </a:r>
          </a:p>
          <a:p>
            <a:pPr marL="0" indent="0">
              <a:buNone/>
            </a:pPr>
            <a:endParaRPr lang="en-GB" dirty="0"/>
          </a:p>
        </p:txBody>
      </p:sp>
    </p:spTree>
    <p:extLst>
      <p:ext uri="{BB962C8B-B14F-4D97-AF65-F5344CB8AC3E}">
        <p14:creationId xmlns:p14="http://schemas.microsoft.com/office/powerpoint/2010/main" val="22493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64DCF-1804-4BA6-B83D-EA97114A96F0}"/>
              </a:ext>
            </a:extLst>
          </p:cNvPr>
          <p:cNvSpPr>
            <a:spLocks noGrp="1"/>
          </p:cNvSpPr>
          <p:nvPr>
            <p:ph type="title"/>
          </p:nvPr>
        </p:nvSpPr>
        <p:spPr>
          <a:xfrm>
            <a:off x="1625546" y="985655"/>
            <a:ext cx="3935688" cy="1683026"/>
          </a:xfrm>
        </p:spPr>
        <p:txBody>
          <a:bodyPr>
            <a:normAutofit/>
          </a:bodyPr>
          <a:lstStyle/>
          <a:p>
            <a:pPr marL="457200" indent="-457200" algn="l">
              <a:buFont typeface="+mj-lt"/>
              <a:buAutoNum type="alphaLcPeriod"/>
            </a:pP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GB" sz="2400" dirty="0">
              <a:latin typeface="Times New Roman" panose="02020603050405020304" pitchFamily="18" charset="0"/>
              <a:cs typeface="Times New Roman" panose="02020603050405020304" pitchFamily="18" charset="0"/>
            </a:endParaRPr>
          </a:p>
        </p:txBody>
      </p:sp>
      <p:pic>
        <p:nvPicPr>
          <p:cNvPr id="7" name="Picture 2" descr="HÃ¬nh áº£nh cÃ³ liÃªn quan">
            <a:extLst>
              <a:ext uri="{FF2B5EF4-FFF2-40B4-BE49-F238E27FC236}">
                <a16:creationId xmlns:a16="http://schemas.microsoft.com/office/drawing/2014/main" id="{EA11A907-2F4F-4807-9E0D-24648929860C}"/>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6273006" y="1676399"/>
            <a:ext cx="5322646" cy="425811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A471B407-BFBA-414E-9738-FE7C866BA8D1}"/>
              </a:ext>
            </a:extLst>
          </p:cNvPr>
          <p:cNvSpPr>
            <a:spLocks noGrp="1"/>
          </p:cNvSpPr>
          <p:nvPr>
            <p:ph type="body" sz="half" idx="2"/>
          </p:nvPr>
        </p:nvSpPr>
        <p:spPr>
          <a:xfrm>
            <a:off x="1625546" y="2668681"/>
            <a:ext cx="3935689" cy="1896694"/>
          </a:xfrm>
        </p:spPr>
        <p:txBody>
          <a:bodyPr>
            <a:normAutofit/>
          </a:bodyPr>
          <a:lstStyle/>
          <a:p>
            <a:pPr algn="just"/>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Điểm ảnh (Pixel) là một phần tử của ảnh số tại toạ độ (x, y) với độ xám hoặc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màu nhất định. </a:t>
            </a:r>
            <a:endParaRPr lang="en-GB"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527A0B8-5AFA-4D13-AFED-0E497B3A2D50}"/>
              </a:ext>
            </a:extLst>
          </p:cNvPr>
          <p:cNvSpPr txBox="1"/>
          <p:nvPr/>
        </p:nvSpPr>
        <p:spPr>
          <a:xfrm>
            <a:off x="4709160" y="792480"/>
            <a:ext cx="4350230" cy="738664"/>
          </a:xfrm>
          <a:prstGeom prst="rect">
            <a:avLst/>
          </a:prstGeom>
          <a:noFill/>
        </p:spPr>
        <p:txBody>
          <a:bodyPr wrap="none" rtlCol="0">
            <a:spAutoFit/>
          </a:bodyPr>
          <a:lstStyle/>
          <a:p>
            <a:pPr marL="400050" indent="-400050">
              <a:buFont typeface="+mj-lt"/>
              <a:buAutoNum type="romanUcPeriod"/>
            </a:pPr>
            <a:r>
              <a:rPr lang="en-US" sz="2400" b="1" dirty="0"/>
              <a:t>CÁC KHÁI NIỆM LIÊN QUAN</a:t>
            </a:r>
          </a:p>
          <a:p>
            <a:endParaRPr lang="en-GB" dirty="0"/>
          </a:p>
        </p:txBody>
      </p:sp>
    </p:spTree>
    <p:extLst>
      <p:ext uri="{BB962C8B-B14F-4D97-AF65-F5344CB8AC3E}">
        <p14:creationId xmlns:p14="http://schemas.microsoft.com/office/powerpoint/2010/main" val="250390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64DCF-1804-4BA6-B83D-EA97114A96F0}"/>
              </a:ext>
            </a:extLst>
          </p:cNvPr>
          <p:cNvSpPr>
            <a:spLocks noGrp="1"/>
          </p:cNvSpPr>
          <p:nvPr>
            <p:ph type="title"/>
          </p:nvPr>
        </p:nvSpPr>
        <p:spPr>
          <a:xfrm>
            <a:off x="1625547" y="834886"/>
            <a:ext cx="3935688" cy="1683026"/>
          </a:xfrm>
        </p:spPr>
        <p:txBody>
          <a:bodyPr>
            <a:normAutofit/>
          </a:bodyPr>
          <a:lstStyle/>
          <a:p>
            <a:pPr marL="457200" indent="-457200" algn="l">
              <a:buFont typeface="+mj-lt"/>
              <a:buAutoNum type="alphaLcPeriod" startAt="2"/>
            </a:pP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endParaRPr lang="en-GB"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471B407-BFBA-414E-9738-FE7C866BA8D1}"/>
              </a:ext>
            </a:extLst>
          </p:cNvPr>
          <p:cNvSpPr>
            <a:spLocks noGrp="1"/>
          </p:cNvSpPr>
          <p:nvPr>
            <p:ph type="body" sz="half" idx="2"/>
          </p:nvPr>
        </p:nvSpPr>
        <p:spPr>
          <a:xfrm>
            <a:off x="1625547" y="2292626"/>
            <a:ext cx="4192158" cy="2487078"/>
          </a:xfrm>
        </p:spPr>
        <p:txBody>
          <a:bodyPr>
            <a:normAutofit/>
          </a:bodyPr>
          <a:lstStyle/>
          <a:p>
            <a:pPr algn="just"/>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(Resolution)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p:txBody>
      </p:sp>
      <p:pic>
        <p:nvPicPr>
          <p:cNvPr id="6" name="Picture 2" descr="HÃ¬nh áº£nh cÃ³ liÃªn quan">
            <a:extLst>
              <a:ext uri="{FF2B5EF4-FFF2-40B4-BE49-F238E27FC236}">
                <a16:creationId xmlns:a16="http://schemas.microsoft.com/office/drawing/2014/main" id="{E96791BC-E751-4F4B-A48F-68FDD3A4A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705" y="1961165"/>
            <a:ext cx="5793102" cy="314999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90DEEA19-E619-4FB0-B722-5443F6D51EB8}"/>
              </a:ext>
            </a:extLst>
          </p:cNvPr>
          <p:cNvSpPr>
            <a:spLocks noGrp="1"/>
          </p:cNvSpPr>
          <p:nvPr>
            <p:ph sz="quarter" idx="13"/>
          </p:nvPr>
        </p:nvSpPr>
        <p:spPr/>
        <p:txBody>
          <a:bodyPr/>
          <a:lstStyle/>
          <a:p>
            <a:endParaRPr lang="en-GB" dirty="0"/>
          </a:p>
        </p:txBody>
      </p:sp>
    </p:spTree>
    <p:extLst>
      <p:ext uri="{BB962C8B-B14F-4D97-AF65-F5344CB8AC3E}">
        <p14:creationId xmlns:p14="http://schemas.microsoft.com/office/powerpoint/2010/main" val="376840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89841-4873-476A-9C69-85823859FE03}"/>
              </a:ext>
            </a:extLst>
          </p:cNvPr>
          <p:cNvSpPr>
            <a:spLocks noGrp="1"/>
          </p:cNvSpPr>
          <p:nvPr>
            <p:ph type="title"/>
          </p:nvPr>
        </p:nvSpPr>
        <p:spPr>
          <a:xfrm>
            <a:off x="1310640" y="1325880"/>
            <a:ext cx="9794716" cy="1752599"/>
          </a:xfrm>
        </p:spPr>
        <p:txBody>
          <a:bodyPr>
            <a:normAutofit/>
          </a:bodyPr>
          <a:lstStyle/>
          <a:p>
            <a:pPr marL="742950" indent="-742950" algn="l">
              <a:buFont typeface="+mj-lt"/>
              <a:buAutoNum type="alphaLcPeriod" startAt="3"/>
            </a:pP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br>
              <a:rPr lang="en-US" sz="2400" dirty="0">
                <a:latin typeface="Times New Roman" panose="02020603050405020304" pitchFamily="18" charset="0"/>
                <a:cs typeface="Times New Roman" panose="02020603050405020304" pitchFamily="18" charset="0"/>
              </a:rPr>
            </a:b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Mức xám của điểm ảnh là cường độ sáng của nó được gán bằng giá trị số tại điểm đó.</a:t>
            </a:r>
            <a:br>
              <a:rPr lang="en-US" sz="2400" dirty="0">
                <a:latin typeface="Times New Roman" panose="02020603050405020304" pitchFamily="18" charset="0"/>
                <a:cs typeface="Times New Roman" panose="02020603050405020304" pitchFamily="18" charset="0"/>
              </a:rPr>
            </a:br>
            <a:endParaRPr lang="en-GB" sz="2400" dirty="0"/>
          </a:p>
        </p:txBody>
      </p:sp>
      <p:pic>
        <p:nvPicPr>
          <p:cNvPr id="8" name="Content Placeholder 7">
            <a:extLst>
              <a:ext uri="{FF2B5EF4-FFF2-40B4-BE49-F238E27FC236}">
                <a16:creationId xmlns:a16="http://schemas.microsoft.com/office/drawing/2014/main" id="{00823659-6EFC-49E2-81F1-FF8C0F81FDAB}"/>
              </a:ext>
            </a:extLst>
          </p:cNvPr>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2152174" y="3304223"/>
            <a:ext cx="3730466" cy="2486977"/>
          </a:xfrm>
          <a:prstGeom prst="rect">
            <a:avLst/>
          </a:prstGeom>
          <a:noFill/>
          <a:ln>
            <a:noFill/>
          </a:ln>
        </p:spPr>
      </p:pic>
      <p:pic>
        <p:nvPicPr>
          <p:cNvPr id="9" name="Content Placeholder 8" descr="Káº¿t quáº£ hÃ¬nh áº£nh cho chim canh cut">
            <a:extLst>
              <a:ext uri="{FF2B5EF4-FFF2-40B4-BE49-F238E27FC236}">
                <a16:creationId xmlns:a16="http://schemas.microsoft.com/office/drawing/2014/main" id="{FEFB0731-784C-4DB4-97E9-6C0AE8325BDF}"/>
              </a:ext>
            </a:extLst>
          </p:cNvPr>
          <p:cNvPicPr>
            <a:picLocks noGrp="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7055158" y="3304223"/>
            <a:ext cx="2683202" cy="2760704"/>
          </a:xfrm>
          <a:prstGeom prst="rect">
            <a:avLst/>
          </a:prstGeom>
          <a:noFill/>
          <a:ln>
            <a:noFill/>
          </a:ln>
        </p:spPr>
      </p:pic>
    </p:spTree>
    <p:extLst>
      <p:ext uri="{BB962C8B-B14F-4D97-AF65-F5344CB8AC3E}">
        <p14:creationId xmlns:p14="http://schemas.microsoft.com/office/powerpoint/2010/main" val="212240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397AA1-ED2F-4078-8ED1-FBD9B70E11E9}"/>
              </a:ext>
            </a:extLst>
          </p:cNvPr>
          <p:cNvSpPr>
            <a:spLocks noGrp="1"/>
          </p:cNvSpPr>
          <p:nvPr>
            <p:ph type="title"/>
          </p:nvPr>
        </p:nvSpPr>
        <p:spPr/>
        <p:txBody>
          <a:bodyPr>
            <a:normAutofit/>
          </a:bodyPr>
          <a:lstStyle/>
          <a:p>
            <a:pPr marL="457200" indent="-457200" algn="l">
              <a:buFont typeface="+mj-lt"/>
              <a:buAutoNum type="alphaLcPeriod" startAt="4"/>
            </a:pP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endParaRPr lang="en-GB" sz="24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0DB942D3-FD5E-4CE4-A146-F33A91B2B36E}"/>
              </a:ext>
            </a:extLst>
          </p:cNvPr>
          <p:cNvSpPr>
            <a:spLocks noGrp="1"/>
          </p:cNvSpPr>
          <p:nvPr>
            <p:ph idx="1"/>
          </p:nvPr>
        </p:nvSpPr>
        <p:spPr/>
        <p:txBody>
          <a:bodyPr/>
          <a:lstStyle/>
          <a:p>
            <a:pPr marL="0" indent="0">
              <a:buNone/>
            </a:pPr>
            <a:endParaRPr lang="en-GB" dirty="0"/>
          </a:p>
        </p:txBody>
      </p:sp>
      <p:grpSp>
        <p:nvGrpSpPr>
          <p:cNvPr id="9" name="Group 8">
            <a:extLst>
              <a:ext uri="{FF2B5EF4-FFF2-40B4-BE49-F238E27FC236}">
                <a16:creationId xmlns:a16="http://schemas.microsoft.com/office/drawing/2014/main" id="{1260DDBB-6D77-4D83-95F3-550EA1352516}"/>
              </a:ext>
            </a:extLst>
          </p:cNvPr>
          <p:cNvGrpSpPr/>
          <p:nvPr/>
        </p:nvGrpSpPr>
        <p:grpSpPr>
          <a:xfrm>
            <a:off x="2041129" y="3425065"/>
            <a:ext cx="7328916" cy="1608068"/>
            <a:chOff x="581192" y="3559088"/>
            <a:chExt cx="6754761" cy="1057156"/>
          </a:xfrm>
        </p:grpSpPr>
        <p:sp>
          <p:nvSpPr>
            <p:cNvPr id="10" name="Rectangle 9">
              <a:extLst>
                <a:ext uri="{FF2B5EF4-FFF2-40B4-BE49-F238E27FC236}">
                  <a16:creationId xmlns:a16="http://schemas.microsoft.com/office/drawing/2014/main" id="{158C16A1-286A-4EA9-942D-24B4C4C6410D}"/>
                </a:ext>
              </a:extLst>
            </p:cNvPr>
            <p:cNvSpPr/>
            <p:nvPr/>
          </p:nvSpPr>
          <p:spPr>
            <a:xfrm>
              <a:off x="581192" y="3569108"/>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Thu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D3ADA79-3879-4287-B209-3E5495014A0B}"/>
                </a:ext>
              </a:extLst>
            </p:cNvPr>
            <p:cNvSpPr/>
            <p:nvPr/>
          </p:nvSpPr>
          <p:spPr>
            <a:xfrm>
              <a:off x="2429656" y="356910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endParaRPr lang="en-US"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3C06CA5E-2B2A-464F-9E8F-0369650A9DBE}"/>
                </a:ext>
              </a:extLst>
            </p:cNvPr>
            <p:cNvSpPr/>
            <p:nvPr/>
          </p:nvSpPr>
          <p:spPr>
            <a:xfrm>
              <a:off x="4278120" y="3559088"/>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Trích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endParaRPr lang="en-US" sz="2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85EC790-5F0E-48BB-BA62-146D5EAF4ACC}"/>
                </a:ext>
              </a:extLst>
            </p:cNvPr>
            <p:cNvSpPr/>
            <p:nvPr/>
          </p:nvSpPr>
          <p:spPr>
            <a:xfrm>
              <a:off x="6126585" y="355908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endParaRPr lang="en-US" sz="2200"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22924A73-22DA-4593-A2D0-F6EBE99C67BB}"/>
                </a:ext>
              </a:extLst>
            </p:cNvPr>
            <p:cNvCxnSpPr>
              <a:stCxn id="10" idx="3"/>
              <a:endCxn id="11" idx="1"/>
            </p:cNvCxnSpPr>
            <p:nvPr/>
          </p:nvCxnSpPr>
          <p:spPr>
            <a:xfrm>
              <a:off x="1790560" y="4092677"/>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E69C18-6BD5-40B9-9E0F-0B4060CC01D1}"/>
                </a:ext>
              </a:extLst>
            </p:cNvPr>
            <p:cNvCxnSpPr/>
            <p:nvPr/>
          </p:nvCxnSpPr>
          <p:spPr>
            <a:xfrm>
              <a:off x="3639024"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FA84EA5-6B54-4431-B3D9-A2EA5A7388BF}"/>
                </a:ext>
              </a:extLst>
            </p:cNvPr>
            <p:cNvCxnSpPr/>
            <p:nvPr/>
          </p:nvCxnSpPr>
          <p:spPr>
            <a:xfrm>
              <a:off x="5487488"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38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E83C3-368B-4885-813F-CF630BE1FD27}"/>
              </a:ext>
            </a:extLst>
          </p:cNvPr>
          <p:cNvSpPr>
            <a:spLocks noGrp="1"/>
          </p:cNvSpPr>
          <p:nvPr>
            <p:ph idx="1"/>
          </p:nvPr>
        </p:nvSpPr>
        <p:spPr>
          <a:xfrm>
            <a:off x="1484311" y="2286000"/>
            <a:ext cx="9899970" cy="3931919"/>
          </a:xfrm>
        </p:spPr>
        <p:txBody>
          <a:bodyPr>
            <a:noAutofit/>
          </a:bodyPr>
          <a:lstStyle/>
          <a:p>
            <a:r>
              <a:rPr lang="en-US" dirty="0">
                <a:latin typeface="Times New Roman" panose="02020603050405020304" pitchFamily="18" charset="0"/>
                <a:cs typeface="Times New Roman" panose="02020603050405020304" pitchFamily="18" charset="0"/>
              </a:rPr>
              <a:t>Phân chia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training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p>
        </p:txBody>
      </p:sp>
      <p:sp>
        <p:nvSpPr>
          <p:cNvPr id="4" name="Title 3">
            <a:extLst>
              <a:ext uri="{FF2B5EF4-FFF2-40B4-BE49-F238E27FC236}">
                <a16:creationId xmlns:a16="http://schemas.microsoft.com/office/drawing/2014/main" id="{CA79471D-F8BF-4D77-A622-C4AA350E1595}"/>
              </a:ext>
            </a:extLst>
          </p:cNvPr>
          <p:cNvSpPr txBox="1">
            <a:spLocks noGrp="1"/>
          </p:cNvSpPr>
          <p:nvPr>
            <p:ph type="title"/>
          </p:nvPr>
        </p:nvSpPr>
        <p:spPr>
          <a:xfrm>
            <a:off x="4036204" y="1023491"/>
            <a:ext cx="4914936" cy="1077218"/>
          </a:xfrm>
          <a:prstGeom prst="rect">
            <a:avLst/>
          </a:prstGeom>
          <a:noFill/>
        </p:spPr>
        <p:txBody>
          <a:bodyPr wrap="none" rtlCol="0">
            <a:spAutoFit/>
          </a:bodyPr>
          <a:lstStyle/>
          <a:p>
            <a:pPr marL="514350" indent="-514350">
              <a:buFont typeface="+mj-lt"/>
              <a:buAutoNum type="romanUcPeriod" startAt="2"/>
            </a:pPr>
            <a:r>
              <a:rPr lang="en-US" sz="2400" b="1" dirty="0"/>
              <a:t>THUẬT TOÁN BIỂU DIỄN TH</a:t>
            </a:r>
            <a:r>
              <a:rPr lang="vi-VN" sz="2400" b="1" dirty="0"/>
              <a:t>Ư</a:t>
            </a:r>
            <a:r>
              <a:rPr lang="en-US" sz="2400" b="1" dirty="0"/>
              <a:t>A</a:t>
            </a:r>
          </a:p>
          <a:p>
            <a:endParaRPr lang="en-GB" dirty="0"/>
          </a:p>
        </p:txBody>
      </p:sp>
      <p:pic>
        <p:nvPicPr>
          <p:cNvPr id="5" name="Picture 4">
            <a:extLst>
              <a:ext uri="{FF2B5EF4-FFF2-40B4-BE49-F238E27FC236}">
                <a16:creationId xmlns:a16="http://schemas.microsoft.com/office/drawing/2014/main" id="{DA6D85FA-7192-4B83-905F-ED8AA83CA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860" y="2677392"/>
            <a:ext cx="6662279" cy="3362493"/>
          </a:xfrm>
          <a:prstGeom prst="rect">
            <a:avLst/>
          </a:prstGeom>
        </p:spPr>
      </p:pic>
    </p:spTree>
    <p:extLst>
      <p:ext uri="{BB962C8B-B14F-4D97-AF65-F5344CB8AC3E}">
        <p14:creationId xmlns:p14="http://schemas.microsoft.com/office/powerpoint/2010/main" val="259321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0B3F94-C9E8-472C-80F1-E4026CB0E38B}"/>
                  </a:ext>
                </a:extLst>
              </p:cNvPr>
              <p:cNvSpPr>
                <a:spLocks noGrp="1"/>
              </p:cNvSpPr>
              <p:nvPr>
                <p:ph idx="1"/>
              </p:nvPr>
            </p:nvSpPr>
            <p:spPr>
              <a:xfrm>
                <a:off x="1086643" y="2606039"/>
                <a:ext cx="10018713" cy="3124201"/>
              </a:xfrm>
            </p:spPr>
            <p:txBody>
              <a:bodyPr>
                <a:noAutofit/>
              </a:bodyPr>
              <a:lstStyle/>
              <a:p>
                <a:r>
                  <a:rPr lang="en-US" dirty="0">
                    <a:latin typeface="Times New Roman" panose="02020603050405020304" pitchFamily="18" charset="0"/>
                    <a:cs typeface="Times New Roman" panose="02020603050405020304" pitchFamily="18" charset="0"/>
                  </a:rPr>
                  <a:t>Giả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có p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training ta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a:t>
                </a:r>
              </a:p>
              <a:p>
                <a:pPr marL="324000" lvl="1" indent="0" algn="ctr">
                  <a:buNone/>
                </a:pP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d>
                      <m:dPr>
                        <m:begChr m:val="["/>
                        <m:endChr m:val="]"/>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𝑝</m:t>
                            </m:r>
                          </m:sub>
                        </m:sSub>
                      </m:e>
                    </m:d>
                    <m:r>
                      <a:rPr lang="en-US" sz="2400" i="1">
                        <a:latin typeface="Cambria Math" panose="02040503050406030204" pitchFamily="18" charset="0"/>
                        <a:cs typeface="Times New Roman" panose="02020603050405020304" pitchFamily="18" charset="0"/>
                        <a:sym typeface="Symbol" panose="05050102010706020507" pitchFamily="18" charset="2"/>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𝑅</m:t>
                        </m:r>
                      </m:e>
                      <m:sup>
                        <m:r>
                          <a:rPr lang="en-US" sz="2400" i="1" dirty="0">
                            <a:latin typeface="Cambria Math" panose="02040503050406030204" pitchFamily="18" charset="0"/>
                            <a:cs typeface="Times New Roman" panose="02020603050405020304" pitchFamily="18" charset="0"/>
                          </a:rPr>
                          <m:t>𝑚</m:t>
                        </m:r>
                        <m:r>
                          <a:rPr lang="en-US" sz="2400" i="1" dirty="0">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cs typeface="Times New Roman" panose="02020603050405020304" pitchFamily="18" charset="0"/>
                          </a:rPr>
                          <m:t>𝑝</m:t>
                        </m:r>
                      </m:sup>
                    </m:sSup>
                  </m:oMath>
                </a14:m>
                <a:endParaRPr lang="en-US" sz="2400" i="1" dirty="0">
                  <a:latin typeface="Cambria Math" panose="02040503050406030204" pitchFamily="18" charset="0"/>
                  <a:cs typeface="Times New Roman" panose="02020603050405020304" pitchFamily="18" charset="0"/>
                </a:endParaRPr>
              </a:p>
              <a:p>
                <a:pPr marL="324000" lvl="1" indent="0">
                  <a:buNone/>
                </a:pPr>
                <a:r>
                  <a:rPr lang="en-US" sz="2400" dirty="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𝐴</m:t>
                    </m:r>
                    <m:r>
                      <a:rPr lang="en-US" sz="2400" i="1">
                        <a:latin typeface="Cambria Math" panose="02040503050406030204" pitchFamily="18" charset="0"/>
                        <a:cs typeface="Times New Roman" panose="02020603050405020304" pitchFamily="18" charset="0"/>
                      </a:rPr>
                      <m:t>=</m:t>
                    </m:r>
                    <m:d>
                      <m:dPr>
                        <m:begChr m:val="["/>
                        <m:endChr m:val="]"/>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𝐴</m:t>
                            </m:r>
                          </m:e>
                          <m:sub>
                            <m:r>
                              <a:rPr lang="en-US" sz="2400" i="1">
                                <a:latin typeface="Cambria Math" panose="02040503050406030204" pitchFamily="18" charset="0"/>
                                <a:cs typeface="Times New Roman" panose="02020603050405020304" pitchFamily="18" charset="0"/>
                              </a:rPr>
                              <m:t>𝑘</m:t>
                            </m:r>
                          </m:sub>
                        </m:sSub>
                      </m:e>
                    </m:d>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sym typeface="Symbol" panose="05050102010706020507" pitchFamily="18" charset="2"/>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𝑅</m:t>
                        </m:r>
                      </m:e>
                      <m:sup>
                        <m:r>
                          <a:rPr lang="en-US" sz="2400" i="1" dirty="0">
                            <a:latin typeface="Cambria Math" panose="02040503050406030204" pitchFamily="18" charset="0"/>
                            <a:cs typeface="Times New Roman" panose="02020603050405020304" pitchFamily="18" charset="0"/>
                          </a:rPr>
                          <m:t>𝑚</m:t>
                        </m:r>
                        <m:r>
                          <a:rPr lang="en-US" sz="2400" i="1" dirty="0">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cs typeface="Times New Roman" panose="02020603050405020304" pitchFamily="18" charset="0"/>
                          </a:rPr>
                          <m:t>𝑛</m:t>
                        </m:r>
                      </m:sup>
                    </m:sSup>
                  </m:oMath>
                </a14:m>
                <a:endParaRPr lang="en-US" sz="24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vector v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xám</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𝑣</m:t>
                    </m:r>
                    <m:r>
                      <a:rPr lang="en-US" i="1">
                        <a:latin typeface="Cambria Math" panose="02040503050406030204" pitchFamily="18" charset="0"/>
                        <a:cs typeface="Times New Roman" panose="02020603050405020304" pitchFamily="18" charset="0"/>
                        <a:sym typeface="Symbol" panose="05050102010706020507" pitchFamily="18" charset="2"/>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𝑅</m:t>
                        </m:r>
                      </m:e>
                      <m:sup>
                        <m:r>
                          <a:rPr lang="en-US" i="1" dirty="0">
                            <a:latin typeface="Cambria Math" panose="02040503050406030204" pitchFamily="18" charset="0"/>
                            <a:cs typeface="Times New Roman" panose="02020603050405020304" pitchFamily="18" charset="0"/>
                          </a:rPr>
                          <m:t>𝑚</m:t>
                        </m:r>
                      </m:sup>
                    </m:sSup>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𝐴</m:t>
                        </m:r>
                      </m:e>
                      <m:sub>
                        <m:r>
                          <a:rPr lang="en-US" i="1">
                            <a:latin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training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test 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training.</a:t>
                </a:r>
                <a:endParaRPr lang="en-GB" dirty="0"/>
              </a:p>
            </p:txBody>
          </p:sp>
        </mc:Choice>
        <mc:Fallback xmlns="">
          <p:sp>
            <p:nvSpPr>
              <p:cNvPr id="3" name="Content Placeholder 2">
                <a:extLst>
                  <a:ext uri="{FF2B5EF4-FFF2-40B4-BE49-F238E27FC236}">
                    <a16:creationId xmlns:a16="http://schemas.microsoft.com/office/drawing/2014/main" id="{D80B3F94-C9E8-472C-80F1-E4026CB0E38B}"/>
                  </a:ext>
                </a:extLst>
              </p:cNvPr>
              <p:cNvSpPr>
                <a:spLocks noGrp="1" noRot="1" noChangeAspect="1" noMove="1" noResize="1" noEditPoints="1" noAdjustHandles="1" noChangeArrowheads="1" noChangeShapeType="1" noTextEdit="1"/>
              </p:cNvSpPr>
              <p:nvPr>
                <p:ph idx="1"/>
              </p:nvPr>
            </p:nvSpPr>
            <p:spPr>
              <a:xfrm>
                <a:off x="1086643" y="2606039"/>
                <a:ext cx="10018713" cy="3124201"/>
              </a:xfrm>
              <a:blipFill>
                <a:blip r:embed="rId2"/>
                <a:stretch>
                  <a:fillRect l="-1521" t="-14620" r="-608" b="-13255"/>
                </a:stretch>
              </a:blipFill>
            </p:spPr>
            <p:txBody>
              <a:bodyPr/>
              <a:lstStyle/>
              <a:p>
                <a:r>
                  <a:rPr lang="en-GB">
                    <a:noFill/>
                  </a:rPr>
                  <a:t> </a:t>
                </a:r>
              </a:p>
            </p:txBody>
          </p:sp>
        </mc:Fallback>
      </mc:AlternateContent>
    </p:spTree>
    <p:extLst>
      <p:ext uri="{BB962C8B-B14F-4D97-AF65-F5344CB8AC3E}">
        <p14:creationId xmlns:p14="http://schemas.microsoft.com/office/powerpoint/2010/main" val="231549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E2E8C-71D5-4F2C-93D7-F8BF434E6493}"/>
                  </a:ext>
                </a:extLst>
              </p:cNvPr>
              <p:cNvSpPr>
                <a:spLocks noGrp="1"/>
              </p:cNvSpPr>
              <p:nvPr>
                <p:ph idx="1"/>
              </p:nvPr>
            </p:nvSpPr>
            <p:spPr>
              <a:xfrm>
                <a:off x="1484310" y="1280161"/>
                <a:ext cx="10018713" cy="5181600"/>
              </a:xfrm>
            </p:spPr>
            <p:txBody>
              <a:bodyPr>
                <a:noAutofit/>
              </a:bodyPr>
              <a:lstStyle/>
              <a:p>
                <a:r>
                  <a:rPr lang="en-US" dirty="0">
                    <a:latin typeface="Times New Roman" panose="02020603050405020304" pitchFamily="18" charset="0"/>
                    <a:cs typeface="Times New Roman" panose="02020603050405020304" pitchFamily="18" charset="0"/>
                  </a:rPr>
                  <a:t>Giả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i: </a:t>
                </a:r>
                <a:r>
                  <a:rPr lang="en-US" sz="2400" dirty="0">
                    <a:latin typeface="Times New Roman" panose="02020603050405020304" pitchFamily="18" charset="0"/>
                    <a:cs typeface="Times New Roman" panose="02020603050405020304" pitchFamily="18" charset="0"/>
                  </a:rPr>
                  <a:t>	</a:t>
                </a:r>
                <a:endParaRPr lang="en-US" sz="2400" i="1" dirty="0">
                  <a:latin typeface="Cambria Math" panose="02040503050406030204" pitchFamily="18" charset="0"/>
                  <a:cs typeface="Times New Roman" panose="02020603050405020304" pitchFamily="18" charset="0"/>
                </a:endParaRPr>
              </a:p>
              <a:p>
                <a:pPr marL="0" indent="0" algn="ctr">
                  <a:buNone/>
                </a:pPr>
                <a:r>
                  <a:rPr lang="pt-BR" sz="2400" dirty="0">
                    <a:cs typeface="Times New Roman" panose="02020603050405020304" pitchFamily="18" charset="0"/>
                  </a:rPr>
                  <a:t>   </a:t>
                </a:r>
                <a14:m>
                  <m:oMath xmlns:m="http://schemas.openxmlformats.org/officeDocument/2006/math">
                    <m:nary>
                      <m:naryPr>
                        <m:chr m:val="∑"/>
                        <m:ctrlPr>
                          <a:rPr lang="pt-BR" sz="2400" i="1">
                            <a:latin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cs typeface="Times New Roman" panose="02020603050405020304" pitchFamily="18" charset="0"/>
                          </a:rPr>
                          <m:t>𝑗</m:t>
                        </m:r>
                        <m:r>
                          <a:rPr lang="en-US" sz="2400" i="1">
                            <a:latin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cs typeface="Times New Roman" panose="02020603050405020304" pitchFamily="18" charset="0"/>
                          </a:rPr>
                          <m:t>𝑝</m:t>
                        </m:r>
                      </m:sup>
                      <m:e>
                        <m:sSub>
                          <m:sSubPr>
                            <m:ctrlPr>
                              <a:rPr lang="pt-BR"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   </m:t>
                        </m:r>
                      </m:e>
                    </m:nary>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a:t>
                </a:r>
              </a:p>
              <a:p>
                <a:r>
                  <a:rPr lang="en-US" dirty="0">
                    <a:latin typeface="Times New Roman" panose="02020603050405020304" pitchFamily="18" charset="0"/>
                    <a:cs typeface="Times New Roman" panose="02020603050405020304" pitchFamily="18" charset="0"/>
                  </a:rPr>
                  <a:t>Do ta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nào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a:t>
                </a:r>
              </a:p>
              <a:p>
                <a:pPr marL="0" indent="0" algn="ctr">
                  <a:buNone/>
                </a:pPr>
                <a:r>
                  <a:rPr lang="en-US" sz="2400" dirty="0">
                    <a:latin typeface="Times New Roman" panose="02020603050405020304" pitchFamily="18" charset="0"/>
                    <a:cs typeface="Times New Roman" panose="02020603050405020304" pitchFamily="18" charset="0"/>
                  </a:rPr>
                  <a:t>y = </a:t>
                </a:r>
                <a14:m>
                  <m:oMath xmlns:m="http://schemas.openxmlformats.org/officeDocument/2006/math">
                    <m:r>
                      <a:rPr lang="en-US" sz="2400" i="1">
                        <a:latin typeface="Cambria Math" panose="02040503050406030204" pitchFamily="18" charset="0"/>
                        <a:cs typeface="Times New Roman" panose="02020603050405020304" pitchFamily="18" charset="0"/>
                      </a:rPr>
                      <m:t>𝐴</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(2)</a:t>
                </a:r>
              </a:p>
              <a:p>
                <a:pPr marL="457200" lvl="1" indent="0">
                  <a:buNone/>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y = </a:t>
                </a:r>
                <a14:m>
                  <m:oMath xmlns:m="http://schemas.openxmlformats.org/officeDocument/2006/math">
                    <m:nary>
                      <m:naryPr>
                        <m:chr m:val="∑"/>
                        <m:ctrlPr>
                          <a:rPr lang="en-US" sz="2400" i="1">
                            <a:latin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cs typeface="Times New Roman" panose="02020603050405020304" pitchFamily="18" charset="0"/>
                          </a:rPr>
                          <m:t>𝑗</m:t>
                        </m:r>
                        <m:r>
                          <a:rPr lang="en-US" sz="2400" i="1">
                            <a:latin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cs typeface="Times New Roman" panose="02020603050405020304" pitchFamily="18" charset="0"/>
                          </a:rPr>
                          <m:t>𝑘</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𝑝</m:t>
                        </m:r>
                      </m:sup>
                      <m:e>
                        <m:sSub>
                          <m:sSubPr>
                            <m:ctrlPr>
                              <a:rPr lang="pt-BR"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e>
                    </m:nary>
                  </m:oMath>
                </a14:m>
                <a:endParaRPr lang="en-US" sz="2400" dirty="0">
                  <a:latin typeface="Times New Roman" panose="02020603050405020304" pitchFamily="18" charset="0"/>
                  <a:cs typeface="Times New Roman" panose="02020603050405020304" pitchFamily="18" charset="0"/>
                </a:endParaRPr>
              </a:p>
              <a:p>
                <a:pPr marL="457200" lvl="1" indent="0">
                  <a:buNone/>
                </a:pPr>
                <a:r>
                  <a:rPr lang="en-US" sz="2400" dirty="0">
                    <a:latin typeface="Times New Roman" panose="02020603050405020304" pitchFamily="18" charset="0"/>
                    <a:cs typeface="Times New Roman" panose="02020603050405020304" pitchFamily="18" charset="0"/>
                  </a:rPr>
                  <a:t>		      Do y </a:t>
                </a:r>
                <a14:m>
                  <m:oMath xmlns:m="http://schemas.openxmlformats.org/officeDocument/2006/math">
                    <m:r>
                      <a:rPr lang="en-US" sz="2400" i="1">
                        <a:latin typeface="Cambria Math" panose="02040503050406030204" pitchFamily="18" charset="0"/>
                        <a:cs typeface="Times New Roman" panose="02020603050405020304" pitchFamily="18" charset="0"/>
                        <a:sym typeface="Symbol" panose="05050102010706020507" pitchFamily="18" charset="2"/>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𝐿</m:t>
                        </m:r>
                      </m:e>
                      <m:sub>
                        <m:r>
                          <a:rPr lang="en-US" sz="2400" i="1" dirty="0">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14:m>
                  <m:oMath xmlns:m="http://schemas.openxmlformats.org/officeDocument/2006/math">
                    <m:sSub>
                      <m:sSubPr>
                        <m:ctrlPr>
                          <a:rPr lang="pt-BR"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𝑚</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 </m:t>
                    </m:r>
                    <m:r>
                      <a:rPr lang="en-US" sz="2400" i="1" dirty="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m = </a:t>
                </a:r>
                <a:r>
                  <a:rPr lang="en-US" sz="2400" dirty="0" err="1">
                    <a:latin typeface="Times New Roman" panose="02020603050405020304" pitchFamily="18" charset="0"/>
                    <a:cs typeface="Times New Roman" panose="02020603050405020304" pitchFamily="18" charset="0"/>
                  </a:rPr>
                  <a:t>i</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400" dirty="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𝑚</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400" dirty="0">
                    <a:latin typeface="Times New Roman" panose="02020603050405020304" pitchFamily="18" charset="0"/>
                    <a:cs typeface="Times New Roman" panose="02020603050405020304" pitchFamily="18" charset="0"/>
                  </a:rPr>
                  <a:t>với m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a:t>
                </a: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65E2E8C-71D5-4F2C-93D7-F8BF434E6493}"/>
                  </a:ext>
                </a:extLst>
              </p:cNvPr>
              <p:cNvSpPr>
                <a:spLocks noGrp="1" noRot="1" noChangeAspect="1" noMove="1" noResize="1" noEditPoints="1" noAdjustHandles="1" noChangeArrowheads="1" noChangeShapeType="1" noTextEdit="1"/>
              </p:cNvSpPr>
              <p:nvPr>
                <p:ph idx="1"/>
              </p:nvPr>
            </p:nvSpPr>
            <p:spPr>
              <a:xfrm>
                <a:off x="1484310" y="1280161"/>
                <a:ext cx="10018713" cy="5181600"/>
              </a:xfrm>
              <a:blipFill>
                <a:blip r:embed="rId2"/>
                <a:stretch>
                  <a:fillRect l="-1521"/>
                </a:stretch>
              </a:blipFill>
            </p:spPr>
            <p:txBody>
              <a:bodyPr/>
              <a:lstStyle/>
              <a:p>
                <a:r>
                  <a:rPr lang="en-GB">
                    <a:noFill/>
                  </a:rPr>
                  <a:t> </a:t>
                </a:r>
              </a:p>
            </p:txBody>
          </p:sp>
        </mc:Fallback>
      </mc:AlternateContent>
    </p:spTree>
    <p:extLst>
      <p:ext uri="{BB962C8B-B14F-4D97-AF65-F5344CB8AC3E}">
        <p14:creationId xmlns:p14="http://schemas.microsoft.com/office/powerpoint/2010/main" val="3445420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738</Words>
  <Application>Microsoft Office PowerPoint</Application>
  <PresentationFormat>Widescreen</PresentationFormat>
  <Paragraphs>68</Paragraphs>
  <Slides>16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Arial Black</vt:lpstr>
      <vt:lpstr>Calibri</vt:lpstr>
      <vt:lpstr>Cambria Math</vt:lpstr>
      <vt:lpstr>Corbel</vt:lpstr>
      <vt:lpstr>Times New Roman</vt:lpstr>
      <vt:lpstr>Parallax</vt:lpstr>
      <vt:lpstr>1_Parallax</vt:lpstr>
      <vt:lpstr>NHẬN DIỆN KHUÔN MẶT VỚI THUẬT TOÁN BIỂU DIỄN THƯA</vt:lpstr>
      <vt:lpstr>Nội dung</vt:lpstr>
      <vt:lpstr>Điểm ảnh</vt:lpstr>
      <vt:lpstr>Độ phân giải</vt:lpstr>
      <vt:lpstr>Mức xám của ảnh Định nghĩa: Mức xám của điểm ảnh là cường độ sáng của nó được gán bằng giá trị số tại điểm đó. </vt:lpstr>
      <vt:lpstr>Quy trình chính trong bài toán nhận dạng</vt:lpstr>
      <vt:lpstr>THUẬT TOÁN BIỂU DIỄN THƯA </vt:lpstr>
      <vt:lpstr>PowerPoint Presentation</vt:lpstr>
      <vt:lpstr>PowerPoint Presentation</vt:lpstr>
      <vt:lpstr>ỨNG DỤNG THỰC TẾ</vt:lpstr>
      <vt:lpstr>Nhận dạng với ảnh xám</vt:lpstr>
      <vt:lpstr>Nhận dạng với ảnh chụp trong điều kiện chiếu sáng thấp </vt:lpstr>
      <vt:lpstr>Nhận dạng với góc quay khuôn mặt khác nhau</vt:lpstr>
      <vt:lpstr>Nhận dạng với khuôn mặt bị che</vt:lpstr>
      <vt:lpstr>TÀI LIỆU THAM KHẢO VÀ ĐÁNH GIÁ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Dang</dc:creator>
  <cp:lastModifiedBy>Toan Dang</cp:lastModifiedBy>
  <cp:revision>31</cp:revision>
  <dcterms:created xsi:type="dcterms:W3CDTF">2019-07-22T14:56:29Z</dcterms:created>
  <dcterms:modified xsi:type="dcterms:W3CDTF">2019-07-24T07:35:14Z</dcterms:modified>
</cp:coreProperties>
</file>