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 id="2147483887" r:id="rId2"/>
  </p:sldMasterIdLst>
  <p:notesMasterIdLst>
    <p:notesMasterId r:id="rId26"/>
  </p:notesMasterIdLst>
  <p:sldIdLst>
    <p:sldId id="256" r:id="rId3"/>
    <p:sldId id="273" r:id="rId4"/>
    <p:sldId id="258" r:id="rId5"/>
    <p:sldId id="275" r:id="rId6"/>
    <p:sldId id="276" r:id="rId7"/>
    <p:sldId id="277" r:id="rId8"/>
    <p:sldId id="278" r:id="rId9"/>
    <p:sldId id="279" r:id="rId10"/>
    <p:sldId id="281" r:id="rId11"/>
    <p:sldId id="264" r:id="rId12"/>
    <p:sldId id="265" r:id="rId13"/>
    <p:sldId id="266" r:id="rId14"/>
    <p:sldId id="282" r:id="rId15"/>
    <p:sldId id="267" r:id="rId16"/>
    <p:sldId id="283" r:id="rId17"/>
    <p:sldId id="284" r:id="rId18"/>
    <p:sldId id="285" r:id="rId19"/>
    <p:sldId id="286" r:id="rId20"/>
    <p:sldId id="287" r:id="rId21"/>
    <p:sldId id="288" r:id="rId22"/>
    <p:sldId id="289" r:id="rId23"/>
    <p:sldId id="269" r:id="rId24"/>
    <p:sldId id="27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186" autoAdjust="0"/>
  </p:normalViewPr>
  <p:slideViewPr>
    <p:cSldViewPr snapToGrid="0">
      <p:cViewPr varScale="1">
        <p:scale>
          <a:sx n="64" d="100"/>
          <a:sy n="64" d="100"/>
        </p:scale>
        <p:origin x="90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641362-0CCB-4D2C-9AB2-B32328E8BDA6}" type="datetimeFigureOut">
              <a:rPr lang="en-US" smtClean="0"/>
              <a:t>28-May-18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53EAC-4BB0-4D6C-8A80-BD96AC248892}" type="slidenum">
              <a:rPr lang="en-US" smtClean="0"/>
              <a:t>‹#›</a:t>
            </a:fld>
            <a:endParaRPr lang="en-US"/>
          </a:p>
        </p:txBody>
      </p:sp>
    </p:spTree>
    <p:extLst>
      <p:ext uri="{BB962C8B-B14F-4D97-AF65-F5344CB8AC3E}">
        <p14:creationId xmlns:p14="http://schemas.microsoft.com/office/powerpoint/2010/main" val="3566556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biểu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diễn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2 chiều bao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hữu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pixel hay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pixel có 3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sắc</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Gốc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của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ảnh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ảnh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liên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tục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về</a:t>
            </a:r>
            <a:r>
              <a:rPr lang="en-US" sz="1200" b="0" i="0" kern="1200" dirty="0">
                <a:solidFill>
                  <a:schemeClr val="tx1"/>
                </a:solidFill>
                <a:effectLst/>
                <a:latin typeface="+mn-lt"/>
                <a:ea typeface="+mn-ea"/>
                <a:cs typeface="+mn-cs"/>
              </a:rPr>
              <a:t> không </a:t>
            </a:r>
            <a:r>
              <a:rPr lang="en-US" sz="1200" b="0" i="0" kern="1200" dirty="0" err="1">
                <a:solidFill>
                  <a:schemeClr val="tx1"/>
                </a:solidFill>
                <a:effectLst/>
                <a:latin typeface="+mn-lt"/>
                <a:ea typeface="+mn-ea"/>
                <a:cs typeface="+mn-cs"/>
              </a:rPr>
              <a:t>gian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độ</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xử</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lý</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bằng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máy</a:t>
            </a:r>
            <a:r>
              <a:rPr lang="en-US" sz="120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tính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ảnh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cần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phải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được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số</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hoá</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Số</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hoá</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ảnh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biến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đổi</a:t>
            </a:r>
            <a:r>
              <a:rPr lang="en-US" sz="1200" b="0" i="0" kern="1200" dirty="0">
                <a:solidFill>
                  <a:schemeClr val="tx1"/>
                </a:solidFill>
                <a:effectLst/>
                <a:latin typeface="+mn-lt"/>
                <a:ea typeface="+mn-ea"/>
                <a:cs typeface="+mn-cs"/>
              </a:rPr>
              <a:t> gần </a:t>
            </a:r>
            <a:r>
              <a:rPr lang="en-US" sz="1200" b="0" i="0" kern="1200" dirty="0" err="1">
                <a:solidFill>
                  <a:schemeClr val="tx1"/>
                </a:solidFill>
                <a:effectLst/>
                <a:latin typeface="+mn-lt"/>
                <a:ea typeface="+mn-ea"/>
                <a:cs typeface="+mn-cs"/>
              </a:rPr>
              <a:t>đúng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ảnh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liên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tục</a:t>
            </a:r>
            <a:r>
              <a:rPr lang="en-US" sz="120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thành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tập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điểm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phù</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hợp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với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ảnh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thật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về</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vị</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trí</a:t>
            </a:r>
            <a:r>
              <a:rPr lang="en-US" sz="1200" b="0" i="0" kern="1200" dirty="0">
                <a:solidFill>
                  <a:schemeClr val="tx1"/>
                </a:solidFill>
                <a:effectLst/>
                <a:latin typeface="+mn-lt"/>
                <a:ea typeface="+mn-ea"/>
                <a:cs typeface="+mn-cs"/>
              </a:rPr>
              <a:t> (không </a:t>
            </a:r>
            <a:r>
              <a:rPr lang="en-US" sz="1200" b="0" i="0" kern="1200" dirty="0" err="1">
                <a:solidFill>
                  <a:schemeClr val="tx1"/>
                </a:solidFill>
                <a:effectLst/>
                <a:latin typeface="+mn-lt"/>
                <a:ea typeface="+mn-ea"/>
                <a:cs typeface="+mn-cs"/>
              </a:rPr>
              <a:t>gian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độ</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mức</a:t>
            </a:r>
            <a:r>
              <a:rPr lang="en-US" sz="120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xám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Khoảng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giữa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điểm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ảnh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được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thiết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lập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mắt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người</a:t>
            </a:r>
            <a:r>
              <a:rPr lang="en-US" sz="1200" b="0" i="0" kern="1200" dirty="0">
                <a:solidFill>
                  <a:schemeClr val="tx1"/>
                </a:solidFill>
                <a:effectLst/>
                <a:latin typeface="+mn-lt"/>
                <a:ea typeface="+mn-ea"/>
                <a:cs typeface="+mn-cs"/>
              </a:rPr>
              <a:t> không</a:t>
            </a:r>
            <a:r>
              <a:rPr lang="en-US" sz="120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phân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biệt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được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ranh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giới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giữa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chúng</a:t>
            </a:r>
            <a:r>
              <a:rPr lang="en-US" sz="1200" b="0" i="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gọi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hay </a:t>
            </a:r>
            <a:r>
              <a:rPr lang="en-US" sz="1200" kern="1200" dirty="0" err="1">
                <a:solidFill>
                  <a:schemeClr val="tx1"/>
                </a:solidFill>
                <a:effectLst/>
                <a:latin typeface="+mn-lt"/>
                <a:ea typeface="+mn-ea"/>
                <a:cs typeface="+mn-cs"/>
              </a:rPr>
              <a:t>gọi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pixel.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khuôn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khổ</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hai</a:t>
            </a:r>
            <a:r>
              <a:rPr lang="en-US" sz="1200" kern="1200" dirty="0">
                <a:solidFill>
                  <a:schemeClr val="tx1"/>
                </a:solidFill>
                <a:effectLst/>
                <a:latin typeface="+mn-lt"/>
                <a:ea typeface="+mn-ea"/>
                <a:cs typeface="+mn-cs"/>
              </a:rPr>
              <a:t> chiều,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pixel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cặp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tọa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x,y</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F353EAC-4BB0-4D6C-8A80-BD96AC248892}" type="slidenum">
              <a:rPr lang="en-US" smtClean="0"/>
              <a:t>3</a:t>
            </a:fld>
            <a:endParaRPr lang="en-US"/>
          </a:p>
        </p:txBody>
      </p:sp>
    </p:spTree>
    <p:extLst>
      <p:ext uri="{BB962C8B-B14F-4D97-AF65-F5344CB8AC3E}">
        <p14:creationId xmlns:p14="http://schemas.microsoft.com/office/powerpoint/2010/main" val="4142401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HD: 1280 × 720 pixel</a:t>
            </a:r>
          </a:p>
          <a:p>
            <a:r>
              <a:rPr lang="en-US" sz="1200" b="0" i="0" kern="1200" dirty="0">
                <a:solidFill>
                  <a:schemeClr val="tx1"/>
                </a:solidFill>
                <a:effectLst/>
                <a:latin typeface="+mn-lt"/>
                <a:ea typeface="+mn-ea"/>
                <a:cs typeface="+mn-cs"/>
              </a:rPr>
              <a:t>4K: </a:t>
            </a:r>
            <a:r>
              <a:rPr lang="de-DE" sz="1200" b="0" i="0" kern="1200" dirty="0">
                <a:solidFill>
                  <a:schemeClr val="tx1"/>
                </a:solidFill>
                <a:effectLst/>
                <a:latin typeface="+mn-lt"/>
                <a:ea typeface="+mn-ea"/>
                <a:cs typeface="+mn-cs"/>
              </a:rPr>
              <a:t>3840 x 2160 pixel hoặc 4096 x 2160 pixel</a:t>
            </a:r>
          </a:p>
          <a:p>
            <a:r>
              <a:rPr lang="de-DE" sz="1200" b="0" i="0" kern="1200" dirty="0">
                <a:solidFill>
                  <a:schemeClr val="tx1"/>
                </a:solidFill>
                <a:effectLst/>
                <a:latin typeface="+mn-lt"/>
                <a:ea typeface="+mn-ea"/>
                <a:cs typeface="+mn-cs"/>
              </a:rPr>
              <a:t>T</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tự</a:t>
            </a:r>
            <a:r>
              <a:rPr lang="en-US" sz="1200" b="0" i="0" kern="1200" dirty="0">
                <a:solidFill>
                  <a:schemeClr val="tx1"/>
                </a:solidFill>
                <a:effectLst/>
                <a:latin typeface="+mn-lt"/>
                <a:ea typeface="+mn-ea"/>
                <a:cs typeface="+mn-cs"/>
              </a:rPr>
              <a:t> c</a:t>
            </a:r>
            <a:r>
              <a:rPr lang="vi-VN" sz="1200" b="0" i="0" kern="1200" dirty="0">
                <a:solidFill>
                  <a:schemeClr val="tx1"/>
                </a:solidFill>
                <a:effectLst/>
                <a:latin typeface="+mn-lt"/>
                <a:ea typeface="+mn-ea"/>
                <a:cs typeface="+mn-cs"/>
              </a:rPr>
              <a:t>ư</a:t>
            </a:r>
            <a:r>
              <a:rPr lang="en-US" sz="1200" b="0" i="0" kern="1200" dirty="0">
                <a:solidFill>
                  <a:schemeClr val="tx1"/>
                </a:solidFill>
                <a:effectLst/>
                <a:latin typeface="+mn-lt"/>
                <a:ea typeface="+mn-ea"/>
                <a:cs typeface="+mn-cs"/>
              </a:rPr>
              <a:t>ng </a:t>
            </a:r>
            <a:r>
              <a:rPr lang="en-US" sz="1200" b="0" i="0" kern="1200" dirty="0" err="1">
                <a:solidFill>
                  <a:schemeClr val="tx1"/>
                </a:solidFill>
                <a:effectLst/>
                <a:latin typeface="+mn-lt"/>
                <a:ea typeface="+mn-ea"/>
                <a:cs typeface="+mn-cs"/>
              </a:rPr>
              <a:t>độ</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phân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giải</a:t>
            </a:r>
            <a:r>
              <a:rPr lang="en-US" sz="1200" b="0" i="0" kern="1200" dirty="0">
                <a:solidFill>
                  <a:schemeClr val="tx1"/>
                </a:solidFill>
                <a:effectLst/>
                <a:latin typeface="+mn-lt"/>
                <a:ea typeface="+mn-ea"/>
                <a:cs typeface="+mn-cs"/>
              </a:rPr>
              <a:t> thì </a:t>
            </a:r>
            <a:r>
              <a:rPr lang="en-US" sz="1200" b="0" i="0" kern="1200" dirty="0" err="1">
                <a:solidFill>
                  <a:schemeClr val="tx1"/>
                </a:solidFill>
                <a:effectLst/>
                <a:latin typeface="+mn-lt"/>
                <a:ea typeface="+mn-ea"/>
                <a:cs typeface="+mn-cs"/>
              </a:rPr>
              <a:t>màn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hình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nhỏ</a:t>
            </a:r>
            <a:r>
              <a:rPr lang="en-US" sz="1200" b="0" i="0" kern="1200" dirty="0">
                <a:solidFill>
                  <a:schemeClr val="tx1"/>
                </a:solidFill>
                <a:effectLst/>
                <a:latin typeface="+mn-lt"/>
                <a:ea typeface="+mn-ea"/>
                <a:cs typeface="+mn-cs"/>
              </a:rPr>
              <a:t> h</a:t>
            </a:r>
            <a:r>
              <a:rPr lang="vi-VN" sz="1200" b="0" i="0" kern="1200" dirty="0">
                <a:solidFill>
                  <a:schemeClr val="tx1"/>
                </a:solidFill>
                <a:effectLst/>
                <a:latin typeface="+mn-lt"/>
                <a:ea typeface="+mn-ea"/>
                <a:cs typeface="+mn-cs"/>
              </a:rPr>
              <a:t>ơ</a:t>
            </a:r>
            <a:r>
              <a:rPr lang="en-US" sz="1200" b="0" i="0" kern="1200" dirty="0">
                <a:solidFill>
                  <a:schemeClr val="tx1"/>
                </a:solidFill>
                <a:effectLst/>
                <a:latin typeface="+mn-lt"/>
                <a:ea typeface="+mn-ea"/>
                <a:cs typeface="+mn-cs"/>
              </a:rPr>
              <a:t>n ta </a:t>
            </a:r>
            <a:r>
              <a:rPr lang="en-US" sz="1200" b="0" i="0" kern="1200" dirty="0" err="1">
                <a:solidFill>
                  <a:schemeClr val="tx1"/>
                </a:solidFill>
                <a:effectLst/>
                <a:latin typeface="+mn-lt"/>
                <a:ea typeface="+mn-ea"/>
                <a:cs typeface="+mn-cs"/>
              </a:rPr>
              <a:t>sẽ</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thấy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hình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ảnh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mịn</a:t>
            </a:r>
            <a:r>
              <a:rPr lang="en-US" sz="1200" b="0" i="0" kern="1200" dirty="0">
                <a:solidFill>
                  <a:schemeClr val="tx1"/>
                </a:solidFill>
                <a:effectLst/>
                <a:latin typeface="+mn-lt"/>
                <a:ea typeface="+mn-ea"/>
                <a:cs typeface="+mn-cs"/>
              </a:rPr>
              <a:t> h</a:t>
            </a:r>
            <a:r>
              <a:rPr lang="vi-VN" sz="1200" b="0" i="0" kern="1200" dirty="0">
                <a:solidFill>
                  <a:schemeClr val="tx1"/>
                </a:solidFill>
                <a:effectLst/>
                <a:latin typeface="+mn-lt"/>
                <a:ea typeface="+mn-ea"/>
                <a:cs typeface="+mn-cs"/>
              </a:rPr>
              <a:t>ơ</a:t>
            </a:r>
            <a:r>
              <a:rPr lang="en-US" sz="1200" b="0" i="0" kern="1200" dirty="0">
                <a:solidFill>
                  <a:schemeClr val="tx1"/>
                </a:solidFill>
                <a:effectLst/>
                <a:latin typeface="+mn-lt"/>
                <a:ea typeface="+mn-ea"/>
                <a:cs typeface="+mn-cs"/>
              </a:rPr>
              <a:t>n</a:t>
            </a:r>
            <a:endParaRPr lang="en-US" dirty="0"/>
          </a:p>
        </p:txBody>
      </p:sp>
      <p:sp>
        <p:nvSpPr>
          <p:cNvPr id="4" name="Slide Number Placeholder 3"/>
          <p:cNvSpPr>
            <a:spLocks noGrp="1"/>
          </p:cNvSpPr>
          <p:nvPr>
            <p:ph type="sldNum" sz="quarter" idx="10"/>
          </p:nvPr>
        </p:nvSpPr>
        <p:spPr/>
        <p:txBody>
          <a:bodyPr/>
          <a:lstStyle/>
          <a:p>
            <a:fld id="{CF353EAC-4BB0-4D6C-8A80-BD96AC248892}" type="slidenum">
              <a:rPr lang="en-US" smtClean="0"/>
              <a:t>4</a:t>
            </a:fld>
            <a:endParaRPr lang="en-US"/>
          </a:p>
        </p:txBody>
      </p:sp>
    </p:spTree>
    <p:extLst>
      <p:ext uri="{BB962C8B-B14F-4D97-AF65-F5344CB8AC3E}">
        <p14:creationId xmlns:p14="http://schemas.microsoft.com/office/powerpoint/2010/main" val="1136669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Các thang giá trị mức xám thông thường: 16, 32, 64, 128, 256 (Mức 256 là mức phổ</a:t>
            </a:r>
            <a:r>
              <a:rPr lang="en-US" dirty="0"/>
              <a:t> </a:t>
            </a:r>
            <a:r>
              <a:rPr lang="vi-VN" dirty="0"/>
              <a:t>dụng. Lý do: từ kỹ thuật máy tính dùng 1 byte (8 bit) để biểu diễn mức xám: Mức xám</a:t>
            </a:r>
            <a:r>
              <a:rPr lang="en-US" dirty="0"/>
              <a:t> </a:t>
            </a:r>
            <a:r>
              <a:rPr lang="vi-VN" dirty="0"/>
              <a:t>dùng 1</a:t>
            </a:r>
            <a:r>
              <a:rPr lang="en-US" dirty="0"/>
              <a:t> </a:t>
            </a:r>
            <a:r>
              <a:rPr lang="vi-VN" dirty="0"/>
              <a:t>byte biểu diễn: 2^8=256 mức, tức là từ 0 đến 255)</a:t>
            </a:r>
          </a:p>
          <a:p>
            <a:endParaRPr lang="en-US" dirty="0"/>
          </a:p>
        </p:txBody>
      </p:sp>
      <p:sp>
        <p:nvSpPr>
          <p:cNvPr id="4" name="Slide Number Placeholder 3"/>
          <p:cNvSpPr>
            <a:spLocks noGrp="1"/>
          </p:cNvSpPr>
          <p:nvPr>
            <p:ph type="sldNum" sz="quarter" idx="10"/>
          </p:nvPr>
        </p:nvSpPr>
        <p:spPr/>
        <p:txBody>
          <a:bodyPr/>
          <a:lstStyle/>
          <a:p>
            <a:fld id="{CF353EAC-4BB0-4D6C-8A80-BD96AC248892}" type="slidenum">
              <a:rPr lang="en-US" smtClean="0"/>
              <a:t>5</a:t>
            </a:fld>
            <a:endParaRPr lang="en-US"/>
          </a:p>
        </p:txBody>
      </p:sp>
    </p:spTree>
    <p:extLst>
      <p:ext uri="{BB962C8B-B14F-4D97-AF65-F5344CB8AC3E}">
        <p14:creationId xmlns:p14="http://schemas.microsoft.com/office/powerpoint/2010/main" val="3314218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353EAC-4BB0-4D6C-8A80-BD96AC248892}" type="slidenum">
              <a:rPr lang="en-US" smtClean="0"/>
              <a:t>6</a:t>
            </a:fld>
            <a:endParaRPr lang="en-US"/>
          </a:p>
        </p:txBody>
      </p:sp>
    </p:spTree>
    <p:extLst>
      <p:ext uri="{BB962C8B-B14F-4D97-AF65-F5344CB8AC3E}">
        <p14:creationId xmlns:p14="http://schemas.microsoft.com/office/powerpoint/2010/main" val="871765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353EAC-4BB0-4D6C-8A80-BD96AC248892}" type="slidenum">
              <a:rPr lang="en-US" smtClean="0"/>
              <a:t>7</a:t>
            </a:fld>
            <a:endParaRPr lang="en-US"/>
          </a:p>
        </p:txBody>
      </p:sp>
    </p:spTree>
    <p:extLst>
      <p:ext uri="{BB962C8B-B14F-4D97-AF65-F5344CB8AC3E}">
        <p14:creationId xmlns:p14="http://schemas.microsoft.com/office/powerpoint/2010/main" val="3358147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353EAC-4BB0-4D6C-8A80-BD96AC248892}" type="slidenum">
              <a:rPr lang="en-US" smtClean="0"/>
              <a:t>8</a:t>
            </a:fld>
            <a:endParaRPr lang="en-US"/>
          </a:p>
        </p:txBody>
      </p:sp>
    </p:spTree>
    <p:extLst>
      <p:ext uri="{BB962C8B-B14F-4D97-AF65-F5344CB8AC3E}">
        <p14:creationId xmlns:p14="http://schemas.microsoft.com/office/powerpoint/2010/main" val="1785675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Ngoài</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còn</a:t>
            </a:r>
            <a:r>
              <a:rPr lang="en-US" sz="1200" kern="1200" dirty="0">
                <a:solidFill>
                  <a:schemeClr val="tx1"/>
                </a:solidFill>
                <a:effectLst/>
                <a:latin typeface="+mn-lt"/>
                <a:ea typeface="+mn-ea"/>
                <a:cs typeface="+mn-cs"/>
              </a:rPr>
              <a:t> có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khuôn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này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2D (Elastic Bunch Graph, Active Appearance Model)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3D (3D Morphable Model).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so </a:t>
            </a:r>
            <a:r>
              <a:rPr lang="en-US" sz="1200" kern="1200" dirty="0" err="1">
                <a:solidFill>
                  <a:schemeClr val="tx1"/>
                </a:solidFill>
                <a:effectLst/>
                <a:latin typeface="+mn-lt"/>
                <a:ea typeface="+mn-ea"/>
                <a:cs typeface="+mn-cs"/>
              </a:rPr>
              <a:t>khớp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mẫu</a:t>
            </a:r>
            <a:r>
              <a:rPr lang="en-US" sz="1200" kern="1200" dirty="0">
                <a:solidFill>
                  <a:schemeClr val="tx1"/>
                </a:solidFill>
                <a:effectLst/>
                <a:latin typeface="+mn-lt"/>
                <a:ea typeface="+mn-ea"/>
                <a:cs typeface="+mn-cs"/>
              </a:rPr>
              <a:t> 2D </a:t>
            </a:r>
            <a:r>
              <a:rPr lang="en-US" sz="1200" kern="1200" dirty="0" err="1">
                <a:solidFill>
                  <a:schemeClr val="tx1"/>
                </a:solidFill>
                <a:effectLst/>
                <a:latin typeface="+mn-lt"/>
                <a:ea typeface="+mn-ea"/>
                <a:cs typeface="+mn-cs"/>
              </a:rPr>
              <a:t>đang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ngày</a:t>
            </a:r>
            <a:r>
              <a:rPr lang="en-US" sz="1200" kern="1200" dirty="0">
                <a:solidFill>
                  <a:schemeClr val="tx1"/>
                </a:solidFill>
                <a:effectLst/>
                <a:latin typeface="+mn-lt"/>
                <a:ea typeface="+mn-ea"/>
                <a:cs typeface="+mn-cs"/>
              </a:rPr>
              <a:t> nay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đang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pháp</a:t>
            </a:r>
            <a:r>
              <a:rPr lang="en-US" sz="1200" kern="1200" dirty="0">
                <a:solidFill>
                  <a:schemeClr val="tx1"/>
                </a:solidFill>
                <a:effectLst/>
                <a:latin typeface="+mn-lt"/>
                <a:ea typeface="+mn-ea"/>
                <a:cs typeface="+mn-cs"/>
              </a:rPr>
              <a:t> so </a:t>
            </a:r>
            <a:r>
              <a:rPr lang="en-US" sz="1200" kern="1200" dirty="0" err="1">
                <a:solidFill>
                  <a:schemeClr val="tx1"/>
                </a:solidFill>
                <a:effectLst/>
                <a:latin typeface="+mn-lt"/>
                <a:ea typeface="+mn-ea"/>
                <a:cs typeface="+mn-cs"/>
              </a:rPr>
              <a:t>khớp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mẫu</a:t>
            </a:r>
            <a:r>
              <a:rPr lang="en-US" sz="1200" kern="1200" dirty="0">
                <a:solidFill>
                  <a:schemeClr val="tx1"/>
                </a:solidFill>
                <a:effectLst/>
                <a:latin typeface="+mn-lt"/>
                <a:ea typeface="+mn-ea"/>
                <a:cs typeface="+mn-cs"/>
              </a:rPr>
              <a:t> 3D do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so </a:t>
            </a:r>
            <a:r>
              <a:rPr lang="en-US" sz="1200" kern="1200" dirty="0" err="1">
                <a:solidFill>
                  <a:schemeClr val="tx1"/>
                </a:solidFill>
                <a:effectLst/>
                <a:latin typeface="+mn-lt"/>
                <a:ea typeface="+mn-ea"/>
                <a:cs typeface="+mn-cs"/>
              </a:rPr>
              <a:t>khớp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mẫu</a:t>
            </a:r>
            <a:r>
              <a:rPr lang="en-US" sz="1200" kern="1200" dirty="0">
                <a:solidFill>
                  <a:schemeClr val="tx1"/>
                </a:solidFill>
                <a:effectLst/>
                <a:latin typeface="+mn-lt"/>
                <a:ea typeface="+mn-ea"/>
                <a:cs typeface="+mn-cs"/>
              </a:rPr>
              <a:t> 2D </a:t>
            </a:r>
            <a:r>
              <a:rPr lang="en-US" sz="1200" kern="1200" dirty="0" err="1">
                <a:solidFill>
                  <a:schemeClr val="tx1"/>
                </a:solidFill>
                <a:effectLst/>
                <a:latin typeface="+mn-lt"/>
                <a:ea typeface="+mn-ea"/>
                <a:cs typeface="+mn-cs"/>
              </a:rPr>
              <a:t>bị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hưởng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bởi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hướng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chiếu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Ưu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vượt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trội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so </a:t>
            </a:r>
            <a:r>
              <a:rPr lang="en-US" sz="1200" kern="1200" dirty="0" err="1">
                <a:solidFill>
                  <a:schemeClr val="tx1"/>
                </a:solidFill>
                <a:effectLst/>
                <a:latin typeface="+mn-lt"/>
                <a:ea typeface="+mn-ea"/>
                <a:cs typeface="+mn-cs"/>
              </a:rPr>
              <a:t>khớp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mẫu</a:t>
            </a:r>
            <a:r>
              <a:rPr lang="en-US" sz="1200" kern="1200" dirty="0">
                <a:solidFill>
                  <a:schemeClr val="tx1"/>
                </a:solidFill>
                <a:effectLst/>
                <a:latin typeface="+mn-lt"/>
                <a:ea typeface="+mn-ea"/>
                <a:cs typeface="+mn-cs"/>
              </a:rPr>
              <a:t> 3D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khắc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hưởng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hướng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chiếu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pháp</a:t>
            </a:r>
            <a:r>
              <a:rPr lang="en-US" sz="1200" kern="1200" dirty="0">
                <a:solidFill>
                  <a:schemeClr val="tx1"/>
                </a:solidFill>
                <a:effectLst/>
                <a:latin typeface="+mn-lt"/>
                <a:ea typeface="+mn-ea"/>
                <a:cs typeface="+mn-cs"/>
              </a:rPr>
              <a:t> này thì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camara</a:t>
            </a:r>
            <a:r>
              <a:rPr lang="en-US" sz="1200" kern="1200" dirty="0">
                <a:solidFill>
                  <a:schemeClr val="tx1"/>
                </a:solidFill>
                <a:effectLst/>
                <a:latin typeface="+mn-lt"/>
                <a:ea typeface="+mn-ea"/>
                <a:cs typeface="+mn-cs"/>
              </a:rPr>
              <a:t> 3D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này </a:t>
            </a:r>
            <a:r>
              <a:rPr lang="en-US" sz="1200" kern="1200" dirty="0" err="1">
                <a:solidFill>
                  <a:schemeClr val="tx1"/>
                </a:solidFill>
                <a:effectLst/>
                <a:latin typeface="+mn-lt"/>
                <a:ea typeface="+mn-ea"/>
                <a:cs typeface="+mn-cs"/>
              </a:rPr>
              <a:t>đòi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hỏi</a:t>
            </a:r>
            <a:r>
              <a:rPr lang="en-US" sz="1200" kern="1200" dirty="0">
                <a:solidFill>
                  <a:schemeClr val="tx1"/>
                </a:solidFill>
                <a:effectLst/>
                <a:latin typeface="+mn-lt"/>
                <a:ea typeface="+mn-ea"/>
                <a:cs typeface="+mn-cs"/>
              </a:rPr>
              <a:t> quá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xây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test </a:t>
            </a:r>
            <a:r>
              <a:rPr lang="en-US" sz="1200" kern="1200" dirty="0" err="1">
                <a:solidFill>
                  <a:schemeClr val="tx1"/>
                </a:solidFill>
                <a:effectLst/>
                <a:latin typeface="+mn-lt"/>
                <a:ea typeface="+mn-ea"/>
                <a:cs typeface="+mn-cs"/>
              </a:rPr>
              <a:t>phức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so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pháp</a:t>
            </a:r>
            <a:r>
              <a:rPr lang="en-US" sz="1200" kern="1200" dirty="0">
                <a:solidFill>
                  <a:schemeClr val="tx1"/>
                </a:solidFill>
                <a:effectLst/>
                <a:latin typeface="+mn-lt"/>
                <a:ea typeface="+mn-ea"/>
                <a:cs typeface="+mn-cs"/>
              </a:rPr>
              <a:t> 2D.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vấn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a:t>
            </a:r>
            <a:r>
              <a:rPr lang="en-US" sz="1200" kern="1200" dirty="0">
                <a:solidFill>
                  <a:schemeClr val="tx1"/>
                </a:solidFill>
                <a:effectLst/>
                <a:latin typeface="+mn-lt"/>
                <a:ea typeface="+mn-ea"/>
                <a:cs typeface="+mn-cs"/>
              </a:rPr>
              <a:t> này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xây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3D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2D.</a:t>
            </a:r>
          </a:p>
          <a:p>
            <a:endParaRPr lang="en-US" dirty="0"/>
          </a:p>
        </p:txBody>
      </p:sp>
      <p:sp>
        <p:nvSpPr>
          <p:cNvPr id="4" name="Slide Number Placeholder 3"/>
          <p:cNvSpPr>
            <a:spLocks noGrp="1"/>
          </p:cNvSpPr>
          <p:nvPr>
            <p:ph type="sldNum" sz="quarter" idx="10"/>
          </p:nvPr>
        </p:nvSpPr>
        <p:spPr/>
        <p:txBody>
          <a:bodyPr/>
          <a:lstStyle/>
          <a:p>
            <a:fld id="{CF353EAC-4BB0-4D6C-8A80-BD96AC248892}" type="slidenum">
              <a:rPr lang="en-US" smtClean="0"/>
              <a:t>9</a:t>
            </a:fld>
            <a:endParaRPr lang="en-US"/>
          </a:p>
        </p:txBody>
      </p:sp>
    </p:spTree>
    <p:extLst>
      <p:ext uri="{BB962C8B-B14F-4D97-AF65-F5344CB8AC3E}">
        <p14:creationId xmlns:p14="http://schemas.microsoft.com/office/powerpoint/2010/main" val="3520407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D7D7629-532F-418C-8977-C5888154CE4E}" type="datetimeFigureOut">
              <a:rPr lang="en-US" smtClean="0"/>
              <a:t>28-May-18</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7AFA20E-DF46-45F9-A531-4FC82B250F8D}" type="slidenum">
              <a:rPr lang="en-US" smtClean="0"/>
              <a:t>‹#›</a:t>
            </a:fld>
            <a:endParaRPr lang="en-US"/>
          </a:p>
        </p:txBody>
      </p:sp>
    </p:spTree>
    <p:extLst>
      <p:ext uri="{BB962C8B-B14F-4D97-AF65-F5344CB8AC3E}">
        <p14:creationId xmlns:p14="http://schemas.microsoft.com/office/powerpoint/2010/main" val="2921846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7D7629-532F-418C-8977-C5888154CE4E}" type="datetimeFigureOut">
              <a:rPr lang="en-US" smtClean="0"/>
              <a:t>28-May-18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2512455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D7D7629-532F-418C-8977-C5888154CE4E}" type="datetimeFigureOut">
              <a:rPr lang="en-US" smtClean="0"/>
              <a:t>28-May-18</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7AFA20E-DF46-45F9-A531-4FC82B250F8D}" type="slidenum">
              <a:rPr lang="en-US" smtClean="0"/>
              <a:t>‹#›</a:t>
            </a:fld>
            <a:endParaRPr lang="en-US"/>
          </a:p>
        </p:txBody>
      </p:sp>
    </p:spTree>
    <p:extLst>
      <p:ext uri="{BB962C8B-B14F-4D97-AF65-F5344CB8AC3E}">
        <p14:creationId xmlns:p14="http://schemas.microsoft.com/office/powerpoint/2010/main" val="1379914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C6043-DF36-4C9F-BF28-A28D1358C9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5FE799-3441-4DC6-B838-459DCD931A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35DD98-6B9F-4CB4-BBF8-4A2862AA8111}"/>
              </a:ext>
            </a:extLst>
          </p:cNvPr>
          <p:cNvSpPr>
            <a:spLocks noGrp="1"/>
          </p:cNvSpPr>
          <p:nvPr>
            <p:ph type="dt" sz="half" idx="10"/>
          </p:nvPr>
        </p:nvSpPr>
        <p:spPr/>
        <p:txBody>
          <a:bodyPr/>
          <a:lstStyle/>
          <a:p>
            <a:fld id="{5D7D7629-532F-418C-8977-C5888154CE4E}" type="datetimeFigureOut">
              <a:rPr lang="en-US" smtClean="0"/>
              <a:t>28-May-18</a:t>
            </a:fld>
            <a:endParaRPr lang="en-US"/>
          </a:p>
        </p:txBody>
      </p:sp>
      <p:sp>
        <p:nvSpPr>
          <p:cNvPr id="5" name="Footer Placeholder 4">
            <a:extLst>
              <a:ext uri="{FF2B5EF4-FFF2-40B4-BE49-F238E27FC236}">
                <a16:creationId xmlns:a16="http://schemas.microsoft.com/office/drawing/2014/main" id="{5D8BFB62-2445-4F2A-920E-899D16945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1A7616-EF03-4583-AA9E-4DBD7C4E9F67}"/>
              </a:ext>
            </a:extLst>
          </p:cNvPr>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3198217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2BB0E-242B-4B1C-BD14-C58646444C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07C341-17E1-4B73-96D4-73EB79D948E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9505D1-EBA7-48C6-A95C-1234DE3FD661}"/>
              </a:ext>
            </a:extLst>
          </p:cNvPr>
          <p:cNvSpPr>
            <a:spLocks noGrp="1"/>
          </p:cNvSpPr>
          <p:nvPr>
            <p:ph type="dt" sz="half" idx="10"/>
          </p:nvPr>
        </p:nvSpPr>
        <p:spPr/>
        <p:txBody>
          <a:bodyPr/>
          <a:lstStyle/>
          <a:p>
            <a:fld id="{5D7D7629-532F-418C-8977-C5888154CE4E}" type="datetimeFigureOut">
              <a:rPr lang="en-US" smtClean="0"/>
              <a:t>28-May-18</a:t>
            </a:fld>
            <a:endParaRPr lang="en-US"/>
          </a:p>
        </p:txBody>
      </p:sp>
      <p:sp>
        <p:nvSpPr>
          <p:cNvPr id="5" name="Footer Placeholder 4">
            <a:extLst>
              <a:ext uri="{FF2B5EF4-FFF2-40B4-BE49-F238E27FC236}">
                <a16:creationId xmlns:a16="http://schemas.microsoft.com/office/drawing/2014/main" id="{98CD0697-BC20-452F-A899-67C839A7B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0D42D-F36E-4F79-9E7D-87D5CDDEF265}"/>
              </a:ext>
            </a:extLst>
          </p:cNvPr>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3637494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F16B6-CF65-4A15-9C06-0FC6246FC0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67925F-EA82-4D5C-B44F-4A84522168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249AB5-FD2F-4062-BEF5-D08261494883}"/>
              </a:ext>
            </a:extLst>
          </p:cNvPr>
          <p:cNvSpPr>
            <a:spLocks noGrp="1"/>
          </p:cNvSpPr>
          <p:nvPr>
            <p:ph type="dt" sz="half" idx="10"/>
          </p:nvPr>
        </p:nvSpPr>
        <p:spPr/>
        <p:txBody>
          <a:bodyPr/>
          <a:lstStyle/>
          <a:p>
            <a:fld id="{5D7D7629-532F-418C-8977-C5888154CE4E}" type="datetimeFigureOut">
              <a:rPr lang="en-US" smtClean="0"/>
              <a:t>28-May-18</a:t>
            </a:fld>
            <a:endParaRPr lang="en-US"/>
          </a:p>
        </p:txBody>
      </p:sp>
      <p:sp>
        <p:nvSpPr>
          <p:cNvPr id="5" name="Footer Placeholder 4">
            <a:extLst>
              <a:ext uri="{FF2B5EF4-FFF2-40B4-BE49-F238E27FC236}">
                <a16:creationId xmlns:a16="http://schemas.microsoft.com/office/drawing/2014/main" id="{B5740A96-352F-4D72-9FBE-7FA74A70E0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3CCB7-EFFE-477E-86A2-C187D847322B}"/>
              </a:ext>
            </a:extLst>
          </p:cNvPr>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827699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58062-38F8-4330-B465-2FCE886E5C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73B33D-A482-4655-8794-C44D9B9A9AD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2FD654-D21C-4697-A392-EF423E1B781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533D28-CDD4-429E-B9E7-3B2D837DFAB4}"/>
              </a:ext>
            </a:extLst>
          </p:cNvPr>
          <p:cNvSpPr>
            <a:spLocks noGrp="1"/>
          </p:cNvSpPr>
          <p:nvPr>
            <p:ph type="dt" sz="half" idx="10"/>
          </p:nvPr>
        </p:nvSpPr>
        <p:spPr/>
        <p:txBody>
          <a:bodyPr/>
          <a:lstStyle/>
          <a:p>
            <a:fld id="{5D7D7629-532F-418C-8977-C5888154CE4E}" type="datetimeFigureOut">
              <a:rPr lang="en-US" smtClean="0"/>
              <a:t>28-May-18</a:t>
            </a:fld>
            <a:endParaRPr lang="en-US"/>
          </a:p>
        </p:txBody>
      </p:sp>
      <p:sp>
        <p:nvSpPr>
          <p:cNvPr id="6" name="Footer Placeholder 5">
            <a:extLst>
              <a:ext uri="{FF2B5EF4-FFF2-40B4-BE49-F238E27FC236}">
                <a16:creationId xmlns:a16="http://schemas.microsoft.com/office/drawing/2014/main" id="{2AB77307-4239-4485-972B-528DAD3BD0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998621-2A3C-4A16-B34A-349764846FB8}"/>
              </a:ext>
            </a:extLst>
          </p:cNvPr>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1928064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4005-8FCE-4726-952C-C6235849B9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D11BE6-DE9B-46A7-B7B3-CFEED8FE4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F1A7F8-C44D-460C-B904-694A298748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432E90-B2CE-47A4-9537-FE43E43F3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23A4D19-3AE4-4E0C-B630-411169F08A3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8D993F-9FFC-4A4D-9B0D-E910D4B975F2}"/>
              </a:ext>
            </a:extLst>
          </p:cNvPr>
          <p:cNvSpPr>
            <a:spLocks noGrp="1"/>
          </p:cNvSpPr>
          <p:nvPr>
            <p:ph type="dt" sz="half" idx="10"/>
          </p:nvPr>
        </p:nvSpPr>
        <p:spPr/>
        <p:txBody>
          <a:bodyPr/>
          <a:lstStyle/>
          <a:p>
            <a:fld id="{5D7D7629-532F-418C-8977-C5888154CE4E}" type="datetimeFigureOut">
              <a:rPr lang="en-US" smtClean="0"/>
              <a:t>28-May-18</a:t>
            </a:fld>
            <a:endParaRPr lang="en-US"/>
          </a:p>
        </p:txBody>
      </p:sp>
      <p:sp>
        <p:nvSpPr>
          <p:cNvPr id="8" name="Footer Placeholder 7">
            <a:extLst>
              <a:ext uri="{FF2B5EF4-FFF2-40B4-BE49-F238E27FC236}">
                <a16:creationId xmlns:a16="http://schemas.microsoft.com/office/drawing/2014/main" id="{CC27ECE4-374D-4372-B44F-AB5AD7A84F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4BB456-A5E2-445C-A8D4-9EBAC704A642}"/>
              </a:ext>
            </a:extLst>
          </p:cNvPr>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1121853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43E28-8307-429F-9F69-57E1EE7BC8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2BA844-606D-4777-8F4D-0D6CD33D86B1}"/>
              </a:ext>
            </a:extLst>
          </p:cNvPr>
          <p:cNvSpPr>
            <a:spLocks noGrp="1"/>
          </p:cNvSpPr>
          <p:nvPr>
            <p:ph type="dt" sz="half" idx="10"/>
          </p:nvPr>
        </p:nvSpPr>
        <p:spPr/>
        <p:txBody>
          <a:bodyPr/>
          <a:lstStyle/>
          <a:p>
            <a:fld id="{5D7D7629-532F-418C-8977-C5888154CE4E}" type="datetimeFigureOut">
              <a:rPr lang="en-US" smtClean="0"/>
              <a:t>28-May-18</a:t>
            </a:fld>
            <a:endParaRPr lang="en-US"/>
          </a:p>
        </p:txBody>
      </p:sp>
      <p:sp>
        <p:nvSpPr>
          <p:cNvPr id="4" name="Footer Placeholder 3">
            <a:extLst>
              <a:ext uri="{FF2B5EF4-FFF2-40B4-BE49-F238E27FC236}">
                <a16:creationId xmlns:a16="http://schemas.microsoft.com/office/drawing/2014/main" id="{E38C5DA6-06AD-46F8-8B2D-8400CB83DB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B3FF52-3DD1-429E-BB03-41516126A9C9}"/>
              </a:ext>
            </a:extLst>
          </p:cNvPr>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20411007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9DFF57-6652-4B8B-92AB-DF7A1D955266}"/>
              </a:ext>
            </a:extLst>
          </p:cNvPr>
          <p:cNvSpPr>
            <a:spLocks noGrp="1"/>
          </p:cNvSpPr>
          <p:nvPr>
            <p:ph type="dt" sz="half" idx="10"/>
          </p:nvPr>
        </p:nvSpPr>
        <p:spPr/>
        <p:txBody>
          <a:bodyPr/>
          <a:lstStyle/>
          <a:p>
            <a:fld id="{5D7D7629-532F-418C-8977-C5888154CE4E}" type="datetimeFigureOut">
              <a:rPr lang="en-US" smtClean="0"/>
              <a:t>28-May-18</a:t>
            </a:fld>
            <a:endParaRPr lang="en-US"/>
          </a:p>
        </p:txBody>
      </p:sp>
      <p:sp>
        <p:nvSpPr>
          <p:cNvPr id="3" name="Footer Placeholder 2">
            <a:extLst>
              <a:ext uri="{FF2B5EF4-FFF2-40B4-BE49-F238E27FC236}">
                <a16:creationId xmlns:a16="http://schemas.microsoft.com/office/drawing/2014/main" id="{368E59E0-F8EB-421D-B6A5-E9FE359F0D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128063-0446-4823-BE35-0B2F3FF0651D}"/>
              </a:ext>
            </a:extLst>
          </p:cNvPr>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2534167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6629B-810E-4F40-94B4-9CA9026C29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3229BD-A1B5-4FD9-9A4F-1DACA01639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E0A310-F3F4-47AA-A330-D09D10B1F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8FA5D2-A268-4BCC-B6AC-65D13A2D71DF}"/>
              </a:ext>
            </a:extLst>
          </p:cNvPr>
          <p:cNvSpPr>
            <a:spLocks noGrp="1"/>
          </p:cNvSpPr>
          <p:nvPr>
            <p:ph type="dt" sz="half" idx="10"/>
          </p:nvPr>
        </p:nvSpPr>
        <p:spPr/>
        <p:txBody>
          <a:bodyPr/>
          <a:lstStyle/>
          <a:p>
            <a:fld id="{5D7D7629-532F-418C-8977-C5888154CE4E}" type="datetimeFigureOut">
              <a:rPr lang="en-US" smtClean="0"/>
              <a:t>28-May-18</a:t>
            </a:fld>
            <a:endParaRPr lang="en-US"/>
          </a:p>
        </p:txBody>
      </p:sp>
      <p:sp>
        <p:nvSpPr>
          <p:cNvPr id="6" name="Footer Placeholder 5">
            <a:extLst>
              <a:ext uri="{FF2B5EF4-FFF2-40B4-BE49-F238E27FC236}">
                <a16:creationId xmlns:a16="http://schemas.microsoft.com/office/drawing/2014/main" id="{00F8E581-4859-4B86-A7A8-E26343ED6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717DF0-CD56-4A69-9C04-D446C2F4936D}"/>
              </a:ext>
            </a:extLst>
          </p:cNvPr>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1257458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7D7629-532F-418C-8977-C5888154CE4E}" type="datetimeFigureOut">
              <a:rPr lang="en-US" smtClean="0"/>
              <a:t>28-May-18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13914357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D3A5-33F9-49F6-A6B1-E61A3307CA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732646-A4F8-46B2-AA74-44025890D8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DBE476-A10E-4D10-BC9D-7BC33E6DC5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6CB5EA-5B20-4D64-86D1-7007CC86C35F}"/>
              </a:ext>
            </a:extLst>
          </p:cNvPr>
          <p:cNvSpPr>
            <a:spLocks noGrp="1"/>
          </p:cNvSpPr>
          <p:nvPr>
            <p:ph type="dt" sz="half" idx="10"/>
          </p:nvPr>
        </p:nvSpPr>
        <p:spPr/>
        <p:txBody>
          <a:bodyPr/>
          <a:lstStyle/>
          <a:p>
            <a:fld id="{5D7D7629-532F-418C-8977-C5888154CE4E}" type="datetimeFigureOut">
              <a:rPr lang="en-US" smtClean="0"/>
              <a:t>28-May-18</a:t>
            </a:fld>
            <a:endParaRPr lang="en-US"/>
          </a:p>
        </p:txBody>
      </p:sp>
      <p:sp>
        <p:nvSpPr>
          <p:cNvPr id="6" name="Footer Placeholder 5">
            <a:extLst>
              <a:ext uri="{FF2B5EF4-FFF2-40B4-BE49-F238E27FC236}">
                <a16:creationId xmlns:a16="http://schemas.microsoft.com/office/drawing/2014/main" id="{1302EC5F-C252-40A7-869A-59462348D6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14D4BC-21BB-4D3F-9DE8-2B095C5B56D3}"/>
              </a:ext>
            </a:extLst>
          </p:cNvPr>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3699397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768ED-2624-46CC-96C2-89DF883AC7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DCE6E6-F72C-468B-A453-18482A0B554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5FA956-97ED-43C5-83C0-910D001BD536}"/>
              </a:ext>
            </a:extLst>
          </p:cNvPr>
          <p:cNvSpPr>
            <a:spLocks noGrp="1"/>
          </p:cNvSpPr>
          <p:nvPr>
            <p:ph type="dt" sz="half" idx="10"/>
          </p:nvPr>
        </p:nvSpPr>
        <p:spPr/>
        <p:txBody>
          <a:bodyPr/>
          <a:lstStyle/>
          <a:p>
            <a:fld id="{5D7D7629-532F-418C-8977-C5888154CE4E}" type="datetimeFigureOut">
              <a:rPr lang="en-US" smtClean="0"/>
              <a:t>28-May-18</a:t>
            </a:fld>
            <a:endParaRPr lang="en-US"/>
          </a:p>
        </p:txBody>
      </p:sp>
      <p:sp>
        <p:nvSpPr>
          <p:cNvPr id="5" name="Footer Placeholder 4">
            <a:extLst>
              <a:ext uri="{FF2B5EF4-FFF2-40B4-BE49-F238E27FC236}">
                <a16:creationId xmlns:a16="http://schemas.microsoft.com/office/drawing/2014/main" id="{BAA54629-77F6-49FF-A141-821E874393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E2AB5-9C07-43B0-AB5B-B8214B842743}"/>
              </a:ext>
            </a:extLst>
          </p:cNvPr>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26153547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E1191C-B1F6-4F4A-B563-18205B850D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BC95A4-27C6-4A6C-9877-1F8DAD34A99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D483E3-8884-432E-AC77-81D418A1FB7F}"/>
              </a:ext>
            </a:extLst>
          </p:cNvPr>
          <p:cNvSpPr>
            <a:spLocks noGrp="1"/>
          </p:cNvSpPr>
          <p:nvPr>
            <p:ph type="dt" sz="half" idx="10"/>
          </p:nvPr>
        </p:nvSpPr>
        <p:spPr/>
        <p:txBody>
          <a:bodyPr/>
          <a:lstStyle/>
          <a:p>
            <a:fld id="{5D7D7629-532F-418C-8977-C5888154CE4E}" type="datetimeFigureOut">
              <a:rPr lang="en-US" smtClean="0"/>
              <a:t>28-May-18</a:t>
            </a:fld>
            <a:endParaRPr lang="en-US"/>
          </a:p>
        </p:txBody>
      </p:sp>
      <p:sp>
        <p:nvSpPr>
          <p:cNvPr id="5" name="Footer Placeholder 4">
            <a:extLst>
              <a:ext uri="{FF2B5EF4-FFF2-40B4-BE49-F238E27FC236}">
                <a16:creationId xmlns:a16="http://schemas.microsoft.com/office/drawing/2014/main" id="{1E1D3567-0635-4DEB-AE07-F54809FA4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3B0C1-182A-4DB9-8324-76FB95259168}"/>
              </a:ext>
            </a:extLst>
          </p:cNvPr>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4170716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D7D7629-532F-418C-8977-C5888154CE4E}" type="datetimeFigureOut">
              <a:rPr lang="en-US" smtClean="0"/>
              <a:t>28-May-18</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7AFA20E-DF46-45F9-A531-4FC82B250F8D}" type="slidenum">
              <a:rPr lang="en-US" smtClean="0"/>
              <a:t>‹#›</a:t>
            </a:fld>
            <a:endParaRPr lang="en-US"/>
          </a:p>
        </p:txBody>
      </p:sp>
    </p:spTree>
    <p:extLst>
      <p:ext uri="{BB962C8B-B14F-4D97-AF65-F5344CB8AC3E}">
        <p14:creationId xmlns:p14="http://schemas.microsoft.com/office/powerpoint/2010/main" val="4096587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7D7629-532F-418C-8977-C5888154CE4E}" type="datetimeFigureOut">
              <a:rPr lang="en-US" smtClean="0"/>
              <a:t>28-May-18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1112097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7D7629-532F-418C-8977-C5888154CE4E}" type="datetimeFigureOut">
              <a:rPr lang="en-US" smtClean="0"/>
              <a:t>28-May-18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3513693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7D7629-532F-418C-8977-C5888154CE4E}" type="datetimeFigureOut">
              <a:rPr lang="en-US" smtClean="0"/>
              <a:t>28-May-18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AFA20E-DF46-45F9-A531-4FC82B250F8D}"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292671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7D7629-532F-418C-8977-C5888154CE4E}" type="datetimeFigureOut">
              <a:rPr lang="en-US" smtClean="0"/>
              <a:t>28-May-18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1215650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D7D7629-532F-418C-8977-C5888154CE4E}" type="datetimeFigureOut">
              <a:rPr lang="en-US" smtClean="0"/>
              <a:t>28-May-18</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7AFA20E-DF46-45F9-A531-4FC82B250F8D}" type="slidenum">
              <a:rPr lang="en-US" smtClean="0"/>
              <a:t>‹#›</a:t>
            </a:fld>
            <a:endParaRPr lang="en-US"/>
          </a:p>
        </p:txBody>
      </p:sp>
    </p:spTree>
    <p:extLst>
      <p:ext uri="{BB962C8B-B14F-4D97-AF65-F5344CB8AC3E}">
        <p14:creationId xmlns:p14="http://schemas.microsoft.com/office/powerpoint/2010/main" val="2358169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D7D7629-532F-418C-8977-C5888154CE4E}" type="datetimeFigureOut">
              <a:rPr lang="en-US" smtClean="0"/>
              <a:t>28-May-18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1045141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D7D7629-532F-418C-8977-C5888154CE4E}" type="datetimeFigureOut">
              <a:rPr lang="en-US" smtClean="0"/>
              <a:t>28-May-18</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7AFA20E-DF46-45F9-A531-4FC82B250F8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08480708"/>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16135B-7D5D-4E41-A8AE-24F3E3BD6C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046507-3AE0-4F70-AB0A-4EF6DC7A6F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292066-F163-4A53-818D-26010538FE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D7629-532F-418C-8977-C5888154CE4E}" type="datetimeFigureOut">
              <a:rPr lang="en-US" smtClean="0"/>
              <a:t>28-May-18</a:t>
            </a:fld>
            <a:endParaRPr lang="en-US"/>
          </a:p>
        </p:txBody>
      </p:sp>
      <p:sp>
        <p:nvSpPr>
          <p:cNvPr id="5" name="Footer Placeholder 4">
            <a:extLst>
              <a:ext uri="{FF2B5EF4-FFF2-40B4-BE49-F238E27FC236}">
                <a16:creationId xmlns:a16="http://schemas.microsoft.com/office/drawing/2014/main" id="{C69817A6-8BCB-4BB0-B3C5-85AFF32CC2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B61927-229A-4CF2-924A-1C95F81985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FA20E-DF46-45F9-A531-4FC82B250F8D}" type="slidenum">
              <a:rPr lang="en-US" smtClean="0"/>
              <a:t>‹#›</a:t>
            </a:fld>
            <a:endParaRPr lang="en-US"/>
          </a:p>
        </p:txBody>
      </p:sp>
    </p:spTree>
    <p:extLst>
      <p:ext uri="{BB962C8B-B14F-4D97-AF65-F5344CB8AC3E}">
        <p14:creationId xmlns:p14="http://schemas.microsoft.com/office/powerpoint/2010/main" val="171090910"/>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0AD5BD-9815-4892-9C29-DEBC8DBAA697}"/>
              </a:ext>
            </a:extLst>
          </p:cNvPr>
          <p:cNvSpPr>
            <a:spLocks noGrp="1"/>
          </p:cNvSpPr>
          <p:nvPr>
            <p:ph type="title"/>
          </p:nvPr>
        </p:nvSpPr>
        <p:spPr>
          <a:xfrm>
            <a:off x="152400" y="88900"/>
            <a:ext cx="11836400" cy="6629399"/>
          </a:xfrm>
        </p:spPr>
        <p:txBody>
          <a:bodyPr anchor="t">
            <a:normAutofit fontScale="90000"/>
          </a:bodyPr>
          <a:lstStyle/>
          <a:p>
            <a:pPr algn="ct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ĐẠI HỌC QUỐC GIA HÀ NỘI</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TR</a:t>
            </a:r>
            <a:r>
              <a:rPr lang="vi-VN" sz="2400" b="1" dirty="0">
                <a:latin typeface="Times New Roman" panose="02020603050405020304" pitchFamily="18" charset="0"/>
                <a:cs typeface="Times New Roman" panose="02020603050405020304" pitchFamily="18" charset="0"/>
              </a:rPr>
              <a:t>Ư</a:t>
            </a:r>
            <a:r>
              <a:rPr lang="en-US" sz="2400" b="1" dirty="0">
                <a:latin typeface="Times New Roman" panose="02020603050405020304" pitchFamily="18" charset="0"/>
                <a:cs typeface="Times New Roman" panose="02020603050405020304" pitchFamily="18" charset="0"/>
              </a:rPr>
              <a:t>ỜNG ĐẠI HỌC KHOA HỌC TỰ NHIÊN</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KHÓA LUẬN TỐT NGHIỆP</a:t>
            </a:r>
            <a:br>
              <a:rPr lang="vi-VN" sz="2400" b="1" dirty="0">
                <a:latin typeface="Times New Roman" panose="02020603050405020304" pitchFamily="18" charset="0"/>
                <a:cs typeface="Times New Roman" panose="02020603050405020304" pitchFamily="18" charset="0"/>
              </a:rPr>
            </a:br>
            <a:r>
              <a:rPr lang="vi-VN" sz="2400" b="1" dirty="0">
                <a:solidFill>
                  <a:srgbClr val="000000"/>
                </a:solidFill>
                <a:latin typeface="TimesNewRomanPS-BoldMT"/>
              </a:rPr>
              <a:t>SỬ DỤNG PHƯƠNG PHÁP BIỂU DIỄN THƯA TRONG BÀI</a:t>
            </a:r>
            <a:br>
              <a:rPr lang="vi-VN" sz="2400" b="1" dirty="0">
                <a:solidFill>
                  <a:srgbClr val="000000"/>
                </a:solidFill>
                <a:latin typeface="TimesNewRomanPS-BoldMT"/>
              </a:rPr>
            </a:br>
            <a:r>
              <a:rPr lang="vi-VN" sz="2400" b="1" dirty="0">
                <a:solidFill>
                  <a:srgbClr val="000000"/>
                </a:solidFill>
                <a:latin typeface="TimesNewRomanPS-BoldMT"/>
              </a:rPr>
              <a:t>TOÁN NHẬN DẠNG KHUÔN MẶT</a:t>
            </a:r>
            <a:r>
              <a:rPr lang="vi-VN" sz="2400" dirty="0"/>
              <a:t> </a:t>
            </a:r>
            <a:br>
              <a:rPr lang="vi-VN" sz="2400" dirty="0"/>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hướng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TS </a:t>
            </a:r>
            <a:r>
              <a:rPr lang="en-US" sz="2400" dirty="0" err="1">
                <a:latin typeface="Times New Roman" panose="02020603050405020304" pitchFamily="18" charset="0"/>
                <a:cs typeface="Times New Roman" panose="02020603050405020304" pitchFamily="18" charset="0"/>
              </a:rPr>
              <a:t>Nguyễn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Thủy</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Khắc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Toàn</a:t>
            </a: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2C69C4E-C483-4D53-A366-CCB3367D62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50" y="1101173"/>
            <a:ext cx="2522054" cy="1933575"/>
          </a:xfrm>
          <a:prstGeom prst="rect">
            <a:avLst/>
          </a:prstGeom>
        </p:spPr>
      </p:pic>
    </p:spTree>
    <p:extLst>
      <p:ext uri="{BB962C8B-B14F-4D97-AF65-F5344CB8AC3E}">
        <p14:creationId xmlns:p14="http://schemas.microsoft.com/office/powerpoint/2010/main" val="1632407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1674-91A1-42CD-8899-CF78D1303BE6}"/>
              </a:ext>
            </a:extLst>
          </p:cNvPr>
          <p:cNvSpPr>
            <a:spLocks noGrp="1"/>
          </p:cNvSpPr>
          <p:nvPr>
            <p:ph type="title"/>
          </p:nvPr>
        </p:nvSpPr>
        <p:spPr/>
        <p:txBody>
          <a:bodyPr anchor="ctr">
            <a:normAutofit/>
          </a:bodyPr>
          <a:lstStyle/>
          <a:p>
            <a:pPr marL="514350" indent="-514350">
              <a:buFont typeface="+mj-lt"/>
              <a:buAutoNum type="romanUcPeriod" startAt="2"/>
            </a:pPr>
            <a:r>
              <a:rPr lang="en-US" sz="2200" b="1" dirty="0">
                <a:latin typeface="Times New Roman" panose="02020603050405020304" pitchFamily="18" charset="0"/>
                <a:cs typeface="Times New Roman" panose="02020603050405020304" pitchFamily="18" charset="0"/>
              </a:rPr>
              <a:t>NHẬN DIỆN KHUÔN MẶT DỰA VÀO PH</a:t>
            </a:r>
            <a:r>
              <a:rPr lang="vi-VN" sz="2200" b="1" dirty="0">
                <a:latin typeface="Times New Roman" panose="02020603050405020304" pitchFamily="18" charset="0"/>
                <a:cs typeface="Times New Roman" panose="02020603050405020304" pitchFamily="18" charset="0"/>
              </a:rPr>
              <a:t>Ư</a:t>
            </a:r>
            <a:r>
              <a:rPr lang="en-US" sz="2200" b="1" dirty="0">
                <a:latin typeface="Times New Roman" panose="02020603050405020304" pitchFamily="18" charset="0"/>
                <a:cs typeface="Times New Roman" panose="02020603050405020304" pitchFamily="18" charset="0"/>
              </a:rPr>
              <a:t>ƠNG PHÁP BIỂU DIỄN TH</a:t>
            </a:r>
            <a:r>
              <a:rPr lang="vi-VN" sz="2200" b="1" dirty="0">
                <a:latin typeface="Times New Roman" panose="02020603050405020304" pitchFamily="18" charset="0"/>
                <a:cs typeface="Times New Roman" panose="02020603050405020304" pitchFamily="18" charset="0"/>
              </a:rPr>
              <a:t>Ư</a:t>
            </a:r>
            <a:r>
              <a:rPr lang="en-US" sz="2200" b="1" dirty="0">
                <a:latin typeface="Times New Roman" panose="02020603050405020304" pitchFamily="18" charset="0"/>
                <a:cs typeface="Times New Roman" panose="02020603050405020304" pitchFamily="18" charset="0"/>
              </a:rPr>
              <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29C1F6-36F5-4271-B29D-A5AAE913178E}"/>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Phân chia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training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đối</a:t>
                </a:r>
                <a:r>
                  <a:rPr lang="en-US" sz="2200" dirty="0">
                    <a:latin typeface="Times New Roman" panose="02020603050405020304" pitchFamily="18" charset="0"/>
                    <a:cs typeface="Times New Roman" panose="02020603050405020304" pitchFamily="18" charset="0"/>
                  </a:rPr>
                  <a:t> t</a:t>
                </a:r>
                <a:r>
                  <a:rPr lang="vi-VN" sz="2200" dirty="0">
                    <a:latin typeface="Times New Roman" panose="02020603050405020304" pitchFamily="18" charset="0"/>
                    <a:cs typeface="Times New Roman" panose="02020603050405020304" pitchFamily="18" charset="0"/>
                  </a:rPr>
                  <a:t>ư</a:t>
                </a:r>
                <a:r>
                  <a:rPr lang="en-US" sz="2200" dirty="0" err="1">
                    <a:latin typeface="Times New Roman" panose="02020603050405020304" pitchFamily="18" charset="0"/>
                    <a:cs typeface="Times New Roman" panose="02020603050405020304" pitchFamily="18" charset="0"/>
                  </a:rPr>
                  <a:t>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lớp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riêng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biệt</a:t>
                </a:r>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Giả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mỗi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lớp</a:t>
                </a:r>
                <a:r>
                  <a:rPr lang="en-US" sz="2200" dirty="0">
                    <a:latin typeface="Times New Roman" panose="02020603050405020304" pitchFamily="18" charset="0"/>
                    <a:cs typeface="Times New Roman" panose="02020603050405020304" pitchFamily="18" charset="0"/>
                  </a:rPr>
                  <a:t> có p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training ta </a:t>
                </a:r>
                <a:r>
                  <a:rPr lang="en-US" sz="2200" dirty="0" err="1">
                    <a:latin typeface="Times New Roman" panose="02020603050405020304" pitchFamily="18" charset="0"/>
                    <a:cs typeface="Times New Roman" panose="02020603050405020304" pitchFamily="18" charset="0"/>
                  </a:rPr>
                  <a:t>xem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lớp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thứ</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ma </a:t>
                </a:r>
                <a:r>
                  <a:rPr lang="en-US" sz="2200" dirty="0" err="1">
                    <a:latin typeface="Times New Roman" panose="02020603050405020304" pitchFamily="18" charset="0"/>
                    <a:cs typeface="Times New Roman" panose="02020603050405020304" pitchFamily="18" charset="0"/>
                  </a:rPr>
                  <a:t>trận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từ</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điển</a:t>
                </a:r>
                <a:r>
                  <a:rPr lang="en-US" sz="2200" dirty="0">
                    <a:latin typeface="Times New Roman" panose="02020603050405020304" pitchFamily="18" charset="0"/>
                    <a:cs typeface="Times New Roman" panose="02020603050405020304" pitchFamily="18" charset="0"/>
                  </a:rPr>
                  <a:t>:</a:t>
                </a:r>
              </a:p>
              <a:p>
                <a:pPr marL="324000" lvl="1" indent="0" algn="ctr">
                  <a:buNone/>
                </a:pPr>
                <a14:m>
                  <m:oMath xmlns:m="http://schemas.openxmlformats.org/officeDocument/2006/math">
                    <m:sSub>
                      <m:sSubPr>
                        <m:ctrlPr>
                          <a:rPr lang="en-US" sz="180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𝐴</m:t>
                        </m:r>
                      </m:e>
                      <m:sub>
                        <m:r>
                          <a:rPr lang="en-US" sz="1800" b="0" i="1" smtClean="0">
                            <a:latin typeface="Cambria Math" panose="02040503050406030204" pitchFamily="18" charset="0"/>
                            <a:cs typeface="Times New Roman" panose="02020603050405020304" pitchFamily="18" charset="0"/>
                          </a:rPr>
                          <m:t>𝑖</m:t>
                        </m:r>
                      </m:sub>
                    </m:sSub>
                    <m:r>
                      <a:rPr lang="en-US" sz="1800" b="0" i="1" smtClean="0">
                        <a:latin typeface="Cambria Math" panose="02040503050406030204" pitchFamily="18" charset="0"/>
                        <a:cs typeface="Times New Roman" panose="02020603050405020304" pitchFamily="18" charset="0"/>
                      </a:rPr>
                      <m:t>=</m:t>
                    </m:r>
                    <m:d>
                      <m:dPr>
                        <m:begChr m:val="["/>
                        <m:endChr m:val="]"/>
                        <m:ctrlPr>
                          <a:rPr lang="en-US" sz="1800" b="0" i="1" smtClean="0">
                            <a:latin typeface="Cambria Math" panose="02040503050406030204" pitchFamily="18" charset="0"/>
                            <a:cs typeface="Times New Roman" panose="02020603050405020304" pitchFamily="18" charset="0"/>
                          </a:rPr>
                        </m:ctrlPr>
                      </m:dPr>
                      <m:e>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𝑣</m:t>
                            </m:r>
                          </m:e>
                          <m:sub>
                            <m:r>
                              <a:rPr lang="en-US" sz="1800" b="0" i="1" smtClean="0">
                                <a:latin typeface="Cambria Math" panose="02040503050406030204" pitchFamily="18" charset="0"/>
                                <a:cs typeface="Times New Roman" panose="02020603050405020304" pitchFamily="18" charset="0"/>
                              </a:rPr>
                              <m:t>𝑖</m:t>
                            </m:r>
                            <m:r>
                              <a:rPr lang="en-US" sz="1800" b="0" i="1" smtClean="0">
                                <a:latin typeface="Cambria Math" panose="02040503050406030204" pitchFamily="18" charset="0"/>
                                <a:cs typeface="Times New Roman" panose="02020603050405020304" pitchFamily="18" charset="0"/>
                              </a:rPr>
                              <m:t>,1</m:t>
                            </m:r>
                          </m:sub>
                        </m:sSub>
                        <m:r>
                          <a:rPr lang="en-US" sz="1800" b="0" i="1" smtClean="0">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𝑣</m:t>
                            </m:r>
                          </m:e>
                          <m:sub>
                            <m:r>
                              <a:rPr lang="en-US" sz="1800" i="1">
                                <a:latin typeface="Cambria Math" panose="02040503050406030204" pitchFamily="18" charset="0"/>
                                <a:cs typeface="Times New Roman" panose="02020603050405020304" pitchFamily="18" charset="0"/>
                              </a:rPr>
                              <m:t>𝑖</m:t>
                            </m:r>
                            <m:r>
                              <a:rPr lang="en-US" sz="1800" i="1">
                                <a:latin typeface="Cambria Math" panose="02040503050406030204" pitchFamily="18" charset="0"/>
                                <a:cs typeface="Times New Roman" panose="02020603050405020304" pitchFamily="18" charset="0"/>
                              </a:rPr>
                              <m:t>,2</m:t>
                            </m:r>
                          </m:sub>
                        </m:sSub>
                        <m:r>
                          <a:rPr lang="en-US" sz="1800" b="0" i="1" smtClean="0">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𝑣</m:t>
                            </m:r>
                          </m:e>
                          <m:sub>
                            <m:r>
                              <a:rPr lang="en-US" sz="1800" i="1">
                                <a:latin typeface="Cambria Math" panose="02040503050406030204" pitchFamily="18" charset="0"/>
                                <a:cs typeface="Times New Roman" panose="02020603050405020304" pitchFamily="18" charset="0"/>
                              </a:rPr>
                              <m:t>𝑖</m:t>
                            </m:r>
                            <m:r>
                              <a:rPr lang="en-US" sz="1800" i="1">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𝑝</m:t>
                            </m:r>
                          </m:sub>
                        </m:sSub>
                      </m:e>
                    </m:d>
                    <m:r>
                      <a:rPr lang="en-US" sz="1800" b="0" i="1" smtClean="0">
                        <a:latin typeface="Cambria Math" panose="02040503050406030204" pitchFamily="18" charset="0"/>
                        <a:cs typeface="Times New Roman" panose="02020603050405020304" pitchFamily="18" charset="0"/>
                        <a:sym typeface="Symbol" panose="05050102010706020507" pitchFamily="18" charset="2"/>
                      </a:rPr>
                      <m:t></m:t>
                    </m:r>
                  </m:oMath>
                </a14:m>
                <a:r>
                  <a:rPr lang="en-US" sz="18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1800" i="1" dirty="0" smtClean="0">
                            <a:latin typeface="Cambria Math" panose="02040503050406030204" pitchFamily="18" charset="0"/>
                            <a:cs typeface="Times New Roman" panose="02020603050405020304" pitchFamily="18" charset="0"/>
                          </a:rPr>
                        </m:ctrlPr>
                      </m:sSupPr>
                      <m:e>
                        <m:r>
                          <a:rPr lang="en-US" sz="1800" b="0" i="1" dirty="0" smtClean="0">
                            <a:latin typeface="Cambria Math" panose="02040503050406030204" pitchFamily="18" charset="0"/>
                            <a:cs typeface="Times New Roman" panose="02020603050405020304" pitchFamily="18" charset="0"/>
                          </a:rPr>
                          <m:t>𝑅</m:t>
                        </m:r>
                      </m:e>
                      <m:sup>
                        <m:r>
                          <a:rPr lang="en-US" sz="1800" b="0" i="1" dirty="0" smtClean="0">
                            <a:latin typeface="Cambria Math" panose="02040503050406030204" pitchFamily="18" charset="0"/>
                            <a:cs typeface="Times New Roman" panose="02020603050405020304" pitchFamily="18" charset="0"/>
                          </a:rPr>
                          <m:t>𝑚</m:t>
                        </m:r>
                        <m:r>
                          <a:rPr lang="en-US" sz="1800" b="0" i="1" dirty="0" smtClean="0">
                            <a:latin typeface="Cambria Math" panose="02040503050406030204" pitchFamily="18" charset="0"/>
                            <a:cs typeface="Times New Roman" panose="02020603050405020304" pitchFamily="18" charset="0"/>
                          </a:rPr>
                          <m:t> ∗</m:t>
                        </m:r>
                        <m:r>
                          <a:rPr lang="en-US" sz="1800" b="0" i="1" dirty="0" smtClean="0">
                            <a:latin typeface="Cambria Math" panose="02040503050406030204" pitchFamily="18" charset="0"/>
                            <a:cs typeface="Times New Roman" panose="02020603050405020304" pitchFamily="18" charset="0"/>
                          </a:rPr>
                          <m:t>𝑝</m:t>
                        </m:r>
                      </m:sup>
                    </m:sSup>
                  </m:oMath>
                </a14:m>
                <a:endParaRPr lang="en-US" sz="1800" b="0" i="1" dirty="0">
                  <a:latin typeface="Cambria Math" panose="02040503050406030204" pitchFamily="18" charset="0"/>
                  <a:cs typeface="Times New Roman" panose="02020603050405020304" pitchFamily="18" charset="0"/>
                </a:endParaRPr>
              </a:p>
              <a:p>
                <a:pPr marL="324000" lvl="1" indent="0">
                  <a:buNone/>
                </a:pPr>
                <a:r>
                  <a:rPr lang="en-US" sz="1800" b="0" dirty="0">
                    <a:cs typeface="Times New Roman" panose="02020603050405020304" pitchFamily="18" charset="0"/>
                  </a:rPr>
                  <a:t>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𝐴</m:t>
                    </m:r>
                    <m:r>
                      <a:rPr lang="en-US" sz="1800" i="1">
                        <a:latin typeface="Cambria Math" panose="02040503050406030204" pitchFamily="18" charset="0"/>
                        <a:cs typeface="Times New Roman" panose="02020603050405020304" pitchFamily="18" charset="0"/>
                      </a:rPr>
                      <m:t>=</m:t>
                    </m:r>
                    <m:d>
                      <m:dPr>
                        <m:begChr m:val="["/>
                        <m:endChr m:val="]"/>
                        <m:ctrlPr>
                          <a:rPr lang="en-US" sz="1800" i="1">
                            <a:latin typeface="Cambria Math" panose="02040503050406030204" pitchFamily="18" charset="0"/>
                            <a:cs typeface="Times New Roman" panose="02020603050405020304" pitchFamily="18" charset="0"/>
                          </a:rPr>
                        </m:ctrlPr>
                      </m:dPr>
                      <m:e>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𝐴</m:t>
                            </m:r>
                          </m:e>
                          <m:sub>
                            <m:r>
                              <a:rPr lang="en-US" sz="1800" b="0" i="1" smtClean="0">
                                <a:latin typeface="Cambria Math" panose="02040503050406030204" pitchFamily="18" charset="0"/>
                                <a:cs typeface="Times New Roman" panose="02020603050405020304" pitchFamily="18" charset="0"/>
                              </a:rPr>
                              <m:t>1</m:t>
                            </m:r>
                          </m:sub>
                        </m:sSub>
                        <m:r>
                          <a:rPr lang="en-US" sz="1800" b="0" i="1" smtClean="0">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𝐴</m:t>
                            </m:r>
                          </m:e>
                          <m:sub>
                            <m:r>
                              <a:rPr lang="en-US" sz="1800" i="1">
                                <a:latin typeface="Cambria Math" panose="02040503050406030204" pitchFamily="18" charset="0"/>
                                <a:cs typeface="Times New Roman" panose="02020603050405020304" pitchFamily="18" charset="0"/>
                              </a:rPr>
                              <m:t>1</m:t>
                            </m:r>
                          </m:sub>
                        </m:sSub>
                        <m:r>
                          <a:rPr lang="en-US" sz="1800" i="1">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𝐴</m:t>
                            </m:r>
                          </m:e>
                          <m:sub>
                            <m:r>
                              <a:rPr lang="en-US" sz="1800" b="0" i="1" smtClean="0">
                                <a:latin typeface="Cambria Math" panose="02040503050406030204" pitchFamily="18" charset="0"/>
                                <a:cs typeface="Times New Roman" panose="02020603050405020304" pitchFamily="18" charset="0"/>
                              </a:rPr>
                              <m:t>𝑘</m:t>
                            </m:r>
                          </m:sub>
                        </m:sSub>
                      </m:e>
                    </m:d>
                  </m:oMath>
                </a14:m>
                <a:r>
                  <a:rPr lang="en-US" sz="1800" dirty="0">
                    <a:latin typeface="Times New Roman" panose="02020603050405020304" pitchFamily="18" charset="0"/>
                    <a:cs typeface="Times New Roman" panose="02020603050405020304" pitchFamily="18" charset="0"/>
                  </a:rPr>
                  <a:t> </a:t>
                </a:r>
                <a14:m>
                  <m:oMath xmlns:m="http://schemas.openxmlformats.org/officeDocument/2006/math">
                    <m:r>
                      <a:rPr lang="en-US" sz="1800" i="1">
                        <a:latin typeface="Cambria Math" panose="02040503050406030204" pitchFamily="18" charset="0"/>
                        <a:cs typeface="Times New Roman" panose="02020603050405020304" pitchFamily="18" charset="0"/>
                        <a:sym typeface="Symbol" panose="05050102010706020507" pitchFamily="18" charset="2"/>
                      </a:rPr>
                      <m:t></m:t>
                    </m:r>
                  </m:oMath>
                </a14:m>
                <a:r>
                  <a:rPr lang="en-US" sz="18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1800" i="1" dirty="0">
                            <a:latin typeface="Cambria Math" panose="02040503050406030204" pitchFamily="18" charset="0"/>
                            <a:cs typeface="Times New Roman" panose="02020603050405020304" pitchFamily="18" charset="0"/>
                          </a:rPr>
                        </m:ctrlPr>
                      </m:sSupPr>
                      <m:e>
                        <m:r>
                          <a:rPr lang="en-US" sz="1800" i="1" dirty="0">
                            <a:latin typeface="Cambria Math" panose="02040503050406030204" pitchFamily="18" charset="0"/>
                            <a:cs typeface="Times New Roman" panose="02020603050405020304" pitchFamily="18" charset="0"/>
                          </a:rPr>
                          <m:t>𝑅</m:t>
                        </m:r>
                      </m:e>
                      <m:sup>
                        <m:r>
                          <a:rPr lang="en-US" sz="1800" i="1" dirty="0">
                            <a:latin typeface="Cambria Math" panose="02040503050406030204" pitchFamily="18" charset="0"/>
                            <a:cs typeface="Times New Roman" panose="02020603050405020304" pitchFamily="18" charset="0"/>
                          </a:rPr>
                          <m:t>𝑚</m:t>
                        </m:r>
                        <m:r>
                          <a:rPr lang="en-US" sz="1800" i="1" dirty="0">
                            <a:latin typeface="Cambria Math" panose="02040503050406030204" pitchFamily="18" charset="0"/>
                            <a:cs typeface="Times New Roman" panose="02020603050405020304" pitchFamily="18" charset="0"/>
                          </a:rPr>
                          <m:t> ∗</m:t>
                        </m:r>
                        <m:r>
                          <a:rPr lang="en-US" sz="1800" b="0" i="1" dirty="0" smtClean="0">
                            <a:latin typeface="Cambria Math" panose="02040503050406030204" pitchFamily="18" charset="0"/>
                            <a:cs typeface="Times New Roman" panose="02020603050405020304" pitchFamily="18" charset="0"/>
                          </a:rPr>
                          <m:t>𝑛</m:t>
                        </m:r>
                      </m:sup>
                    </m:sSup>
                  </m:oMath>
                </a14:m>
                <a:endParaRPr lang="en-US" sz="18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Mỗi</a:t>
                </a:r>
                <a:r>
                  <a:rPr lang="en-US" sz="2200" dirty="0">
                    <a:latin typeface="Times New Roman" panose="02020603050405020304" pitchFamily="18" charset="0"/>
                    <a:cs typeface="Times New Roman" panose="02020603050405020304" pitchFamily="18" charset="0"/>
                  </a:rPr>
                  <a:t> vector v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xám</a:t>
                </a:r>
                <a:r>
                  <a:rPr lang="en-US" sz="2200" dirty="0">
                    <a:latin typeface="Times New Roman" panose="02020603050405020304" pitchFamily="18" charset="0"/>
                    <a:cs typeface="Times New Roman" panose="02020603050405020304" pitchFamily="18" charset="0"/>
                  </a:rPr>
                  <a:t>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𝑣</m:t>
                    </m:r>
                    <m:r>
                      <a:rPr lang="en-US" sz="2200" i="1">
                        <a:latin typeface="Cambria Math" panose="02040503050406030204" pitchFamily="18" charset="0"/>
                        <a:cs typeface="Times New Roman" panose="02020603050405020304" pitchFamily="18" charset="0"/>
                        <a:sym typeface="Symbol" panose="05050102010706020507" pitchFamily="18" charset="2"/>
                      </a:rPr>
                      <m:t></m:t>
                    </m:r>
                    <m:sSup>
                      <m:sSupPr>
                        <m:ctrlPr>
                          <a:rPr lang="en-US" sz="2200" i="1" dirty="0">
                            <a:latin typeface="Cambria Math" panose="02040503050406030204" pitchFamily="18" charset="0"/>
                            <a:cs typeface="Times New Roman" panose="02020603050405020304" pitchFamily="18" charset="0"/>
                          </a:rPr>
                        </m:ctrlPr>
                      </m:sSupPr>
                      <m:e>
                        <m:r>
                          <a:rPr lang="en-US" sz="2200" i="1" dirty="0">
                            <a:latin typeface="Cambria Math" panose="02040503050406030204" pitchFamily="18" charset="0"/>
                            <a:cs typeface="Times New Roman" panose="02020603050405020304" pitchFamily="18" charset="0"/>
                          </a:rPr>
                          <m:t>𝑅</m:t>
                        </m:r>
                      </m:e>
                      <m:sup>
                        <m:r>
                          <a:rPr lang="en-US" sz="2200" i="1" dirty="0">
                            <a:latin typeface="Cambria Math" panose="02040503050406030204" pitchFamily="18" charset="0"/>
                            <a:cs typeface="Times New Roman" panose="02020603050405020304" pitchFamily="18" charset="0"/>
                          </a:rPr>
                          <m:t>𝑚</m:t>
                        </m:r>
                      </m:sup>
                    </m:sSup>
                  </m:oMath>
                </a14:m>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mỗi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cột</a:t>
                </a:r>
                <a:r>
                  <a:rPr lang="en-US" sz="2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𝐴</m:t>
                        </m:r>
                      </m:e>
                      <m:sub>
                        <m:r>
                          <a:rPr lang="en-US" sz="2200" i="1">
                            <a:latin typeface="Cambria Math" panose="02040503050406030204" pitchFamily="18" charset="0"/>
                            <a:cs typeface="Times New Roman" panose="02020603050405020304" pitchFamily="18" charset="0"/>
                          </a:rPr>
                          <m:t>𝑖</m:t>
                        </m:r>
                      </m:sub>
                    </m:sSub>
                  </m:oMath>
                </a14:m>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training </a:t>
                </a:r>
                <a:r>
                  <a:rPr lang="en-US" sz="2200" dirty="0" err="1">
                    <a:latin typeface="Times New Roman" panose="02020603050405020304" pitchFamily="18" charset="0"/>
                    <a:cs typeface="Times New Roman" panose="02020603050405020304" pitchFamily="18" charset="0"/>
                  </a:rPr>
                  <a:t>như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những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khuôn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mặt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đối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tượng</a:t>
                </a:r>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Chúng</a:t>
                </a:r>
                <a:r>
                  <a:rPr lang="en-US" sz="2200" dirty="0">
                    <a:latin typeface="Times New Roman" panose="02020603050405020304" pitchFamily="18" charset="0"/>
                    <a:cs typeface="Times New Roman" panose="02020603050405020304" pitchFamily="18" charset="0"/>
                  </a:rPr>
                  <a:t> ta </a:t>
                </a:r>
                <a:r>
                  <a:rPr lang="en-US" sz="2200" dirty="0" err="1">
                    <a:latin typeface="Times New Roman" panose="02020603050405020304" pitchFamily="18" charset="0"/>
                    <a:cs typeface="Times New Roman" panose="02020603050405020304" pitchFamily="18" charset="0"/>
                  </a:rPr>
                  <a:t>cần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định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test đ</a:t>
                </a:r>
                <a:r>
                  <a:rPr lang="vi-VN" sz="2200" dirty="0">
                    <a:latin typeface="Times New Roman" panose="02020603050405020304" pitchFamily="18" charset="0"/>
                    <a:cs typeface="Times New Roman" panose="02020603050405020304" pitchFamily="18" charset="0"/>
                  </a:rPr>
                  <a:t>ư</a:t>
                </a:r>
                <a:r>
                  <a:rPr lang="en-US" sz="2200" dirty="0">
                    <a:latin typeface="Times New Roman" panose="02020603050405020304" pitchFamily="18" charset="0"/>
                    <a:cs typeface="Times New Roman" panose="02020603050405020304" pitchFamily="18" charset="0"/>
                  </a:rPr>
                  <a:t>a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thuộc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đối</a:t>
                </a:r>
                <a:r>
                  <a:rPr lang="en-US" sz="2200" dirty="0">
                    <a:latin typeface="Times New Roman" panose="02020603050405020304" pitchFamily="18" charset="0"/>
                    <a:cs typeface="Times New Roman" panose="02020603050405020304" pitchFamily="18" charset="0"/>
                  </a:rPr>
                  <a:t> t</a:t>
                </a:r>
                <a:r>
                  <a:rPr lang="vi-VN" sz="2200" dirty="0">
                    <a:latin typeface="Times New Roman" panose="02020603050405020304" pitchFamily="18" charset="0"/>
                    <a:cs typeface="Times New Roman" panose="02020603050405020304" pitchFamily="18" charset="0"/>
                  </a:rPr>
                  <a:t>ư</a:t>
                </a:r>
                <a:r>
                  <a:rPr lang="en-US" sz="2200" dirty="0" err="1">
                    <a:latin typeface="Times New Roman" panose="02020603050405020304" pitchFamily="18" charset="0"/>
                    <a:cs typeface="Times New Roman" panose="02020603050405020304" pitchFamily="18" charset="0"/>
                  </a:rPr>
                  <a:t>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thuộc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lớp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tập</a:t>
                </a:r>
                <a:r>
                  <a:rPr lang="en-US" sz="2200" dirty="0">
                    <a:latin typeface="Times New Roman" panose="02020603050405020304" pitchFamily="18" charset="0"/>
                    <a:cs typeface="Times New Roman" panose="02020603050405020304" pitchFamily="18" charset="0"/>
                  </a:rPr>
                  <a:t> training.</a:t>
                </a:r>
              </a:p>
            </p:txBody>
          </p:sp>
        </mc:Choice>
        <mc:Fallback xmlns="">
          <p:sp>
            <p:nvSpPr>
              <p:cNvPr id="3" name="Content Placeholder 2">
                <a:extLst>
                  <a:ext uri="{FF2B5EF4-FFF2-40B4-BE49-F238E27FC236}">
                    <a16:creationId xmlns:a16="http://schemas.microsoft.com/office/drawing/2014/main" id="{DE29C1F6-36F5-4271-B29D-A5AAE913178E}"/>
                  </a:ext>
                </a:extLst>
              </p:cNvPr>
              <p:cNvSpPr>
                <a:spLocks noGrp="1" noRot="1" noChangeAspect="1" noMove="1" noResize="1" noEditPoints="1" noAdjustHandles="1" noChangeArrowheads="1" noChangeShapeType="1" noTextEdit="1"/>
              </p:cNvSpPr>
              <p:nvPr>
                <p:ph idx="1"/>
              </p:nvPr>
            </p:nvSpPr>
            <p:spPr>
              <a:blipFill>
                <a:blip r:embed="rId2"/>
                <a:stretch>
                  <a:fillRect l="-387"/>
                </a:stretch>
              </a:blipFill>
            </p:spPr>
            <p:txBody>
              <a:bodyPr/>
              <a:lstStyle/>
              <a:p>
                <a:r>
                  <a:rPr lang="en-US">
                    <a:noFill/>
                  </a:rPr>
                  <a:t> </a:t>
                </a:r>
              </a:p>
            </p:txBody>
          </p:sp>
        </mc:Fallback>
      </mc:AlternateContent>
    </p:spTree>
    <p:extLst>
      <p:ext uri="{BB962C8B-B14F-4D97-AF65-F5344CB8AC3E}">
        <p14:creationId xmlns:p14="http://schemas.microsoft.com/office/powerpoint/2010/main" val="1366979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89E7-EFF4-4C49-A250-834360C1E624}"/>
              </a:ext>
            </a:extLst>
          </p:cNvPr>
          <p:cNvSpPr>
            <a:spLocks noGrp="1"/>
          </p:cNvSpPr>
          <p:nvPr>
            <p:ph type="title"/>
          </p:nvPr>
        </p:nvSpPr>
        <p:spPr/>
        <p:txBody>
          <a:bodyPr anchor="ctr">
            <a:normAutofit/>
          </a:bodyPr>
          <a:lstStyle/>
          <a:p>
            <a:pPr marL="514350" indent="-514350">
              <a:buFont typeface="+mj-lt"/>
              <a:buAutoNum type="romanUcPeriod" startAt="2"/>
            </a:pPr>
            <a:r>
              <a:rPr lang="en-US" sz="2200" b="1" dirty="0">
                <a:latin typeface="Times New Roman" panose="02020603050405020304" pitchFamily="18" charset="0"/>
                <a:cs typeface="Times New Roman" panose="02020603050405020304" pitchFamily="18" charset="0"/>
              </a:rPr>
              <a:t>NHẬN DIỆN KHUÔN MẶT DỰA VÀO PH</a:t>
            </a:r>
            <a:r>
              <a:rPr lang="vi-VN" sz="2200" b="1" dirty="0">
                <a:latin typeface="Times New Roman" panose="02020603050405020304" pitchFamily="18" charset="0"/>
                <a:cs typeface="Times New Roman" panose="02020603050405020304" pitchFamily="18" charset="0"/>
              </a:rPr>
              <a:t>Ư</a:t>
            </a:r>
            <a:r>
              <a:rPr lang="en-US" sz="2200" b="1" dirty="0">
                <a:latin typeface="Times New Roman" panose="02020603050405020304" pitchFamily="18" charset="0"/>
                <a:cs typeface="Times New Roman" panose="02020603050405020304" pitchFamily="18" charset="0"/>
              </a:rPr>
              <a:t>ƠNG PHÁP BIỂU DIỄN TH</a:t>
            </a:r>
            <a:r>
              <a:rPr lang="vi-VN" sz="2200" b="1" dirty="0">
                <a:latin typeface="Times New Roman" panose="02020603050405020304" pitchFamily="18" charset="0"/>
                <a:cs typeface="Times New Roman" panose="02020603050405020304" pitchFamily="18" charset="0"/>
              </a:rPr>
              <a:t>Ư</a:t>
            </a:r>
            <a:r>
              <a:rPr lang="en-US" sz="2200" b="1" dirty="0">
                <a:latin typeface="Times New Roman" panose="02020603050405020304" pitchFamily="18" charset="0"/>
                <a:cs typeface="Times New Roman" panose="02020603050405020304" pitchFamily="18" charset="0"/>
              </a:rPr>
              <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682449-7B9E-45E7-A303-0E07B08F3EEB}"/>
                  </a:ext>
                </a:extLst>
              </p:cNvPr>
              <p:cNvSpPr>
                <a:spLocks noGrp="1"/>
              </p:cNvSpPr>
              <p:nvPr>
                <p:ph idx="1"/>
              </p:nvPr>
            </p:nvSpPr>
            <p:spPr/>
            <p:txBody>
              <a:bodyPr>
                <a:noAutofit/>
              </a:bodyPr>
              <a:lstStyle/>
              <a:p>
                <a:endParaRPr lang="vi-VN" sz="24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Giả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y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test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đối</a:t>
                </a:r>
                <a:r>
                  <a:rPr lang="en-US" sz="2200" dirty="0">
                    <a:latin typeface="Times New Roman" panose="02020603050405020304" pitchFamily="18" charset="0"/>
                    <a:cs typeface="Times New Roman" panose="02020603050405020304" pitchFamily="18" charset="0"/>
                  </a:rPr>
                  <a:t> t</a:t>
                </a:r>
                <a:r>
                  <a:rPr lang="vi-VN" sz="2200" dirty="0">
                    <a:latin typeface="Times New Roman" panose="02020603050405020304" pitchFamily="18" charset="0"/>
                    <a:cs typeface="Times New Roman" panose="02020603050405020304" pitchFamily="18" charset="0"/>
                  </a:rPr>
                  <a:t>ư</a:t>
                </a:r>
                <a:r>
                  <a:rPr lang="en-US" sz="2200" dirty="0" err="1">
                    <a:latin typeface="Times New Roman" panose="02020603050405020304" pitchFamily="18" charset="0"/>
                    <a:cs typeface="Times New Roman" panose="02020603050405020304" pitchFamily="18" charset="0"/>
                  </a:rPr>
                  <a:t>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thứ</a:t>
                </a:r>
                <a:r>
                  <a:rPr lang="en-US" sz="2200" dirty="0">
                    <a:latin typeface="Times New Roman" panose="02020603050405020304" pitchFamily="18" charset="0"/>
                    <a:cs typeface="Times New Roman" panose="02020603050405020304" pitchFamily="18" charset="0"/>
                  </a:rPr>
                  <a:t> i: </a:t>
                </a:r>
              </a:p>
              <a:p>
                <a:pPr marL="457200" lvl="1" indent="0">
                  <a:buNone/>
                </a:pPr>
                <a:r>
                  <a:rPr lang="en-US" sz="2000" dirty="0">
                    <a:latin typeface="Times New Roman" panose="02020603050405020304" pitchFamily="18" charset="0"/>
                    <a:cs typeface="Times New Roman" panose="02020603050405020304" pitchFamily="18" charset="0"/>
                  </a:rPr>
                  <a:t>Ta có    							         y </a:t>
                </a:r>
                <a14:m>
                  <m:oMath xmlns:m="http://schemas.openxmlformats.org/officeDocument/2006/math">
                    <m:r>
                      <a:rPr lang="pt-BR" sz="2000" i="1" smtClean="0">
                        <a:latin typeface="Cambria Math" panose="02040503050406030204" pitchFamily="18" charset="0"/>
                        <a:cs typeface="Times New Roman" panose="02020603050405020304" pitchFamily="18" charset="0"/>
                      </a:rPr>
                      <m:t>=</m:t>
                    </m:r>
                    <m:nary>
                      <m:naryPr>
                        <m:chr m:val="∑"/>
                        <m:ctrlPr>
                          <a:rPr lang="pt-BR" sz="2000" i="1" smtClean="0">
                            <a:latin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cs typeface="Times New Roman" panose="02020603050405020304" pitchFamily="18" charset="0"/>
                          </a:rPr>
                          <m:t>𝑗</m:t>
                        </m:r>
                        <m:r>
                          <a:rPr lang="en-US" sz="2000" b="0" i="1" smtClean="0">
                            <a:latin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cs typeface="Times New Roman" panose="02020603050405020304" pitchFamily="18" charset="0"/>
                          </a:rPr>
                          <m:t>𝑝</m:t>
                        </m:r>
                      </m:sup>
                      <m:e>
                        <m:sSub>
                          <m:sSubPr>
                            <m:ctrlPr>
                              <a:rPr lang="pt-BR"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𝑗</m:t>
                            </m:r>
                          </m:sub>
                        </m:sSub>
                        <m:r>
                          <a:rPr lang="en-US" sz="2000" b="0" i="1" smtClean="0">
                            <a:latin typeface="Cambria Math" panose="02040503050406030204" pitchFamily="18" charset="0"/>
                            <a:cs typeface="Times New Roman" panose="02020603050405020304" pitchFamily="18" charset="0"/>
                          </a:rPr>
                          <m:t> </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𝑣</m:t>
                            </m:r>
                          </m:e>
                          <m:sub>
                            <m: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𝑗</m:t>
                            </m:r>
                          </m:sub>
                        </m:sSub>
                        <m:r>
                          <a:rPr lang="en-US" sz="2000" b="0" i="1" smtClean="0">
                            <a:latin typeface="Cambria Math" panose="02040503050406030204" pitchFamily="18" charset="0"/>
                            <a:cs typeface="Times New Roman" panose="02020603050405020304" pitchFamily="18" charset="0"/>
                          </a:rPr>
                          <m:t>   </m:t>
                        </m:r>
                      </m:e>
                    </m:nary>
                    <m:r>
                      <a:rPr lang="en-US" sz="2000" b="0" i="1" smtClean="0">
                        <a:latin typeface="Cambria Math" panose="02040503050406030204" pitchFamily="18" charset="0"/>
                        <a:cs typeface="Times New Roman" panose="02020603050405020304" pitchFamily="18" charset="0"/>
                      </a:rPr>
                      <m:t> </m:t>
                    </m:r>
                  </m:oMath>
                </a14:m>
                <a:r>
                  <a:rPr lang="en-US" sz="2000" dirty="0">
                    <a:latin typeface="Times New Roman" panose="02020603050405020304" pitchFamily="18" charset="0"/>
                    <a:cs typeface="Times New Roman" panose="02020603050405020304" pitchFamily="18" charset="0"/>
                  </a:rPr>
                  <a:t>									(1)</a:t>
                </a:r>
              </a:p>
              <a:p>
                <a:r>
                  <a:rPr lang="en-US" sz="2200" dirty="0">
                    <a:latin typeface="Times New Roman" panose="02020603050405020304" pitchFamily="18" charset="0"/>
                    <a:cs typeface="Times New Roman" panose="02020603050405020304" pitchFamily="18" charset="0"/>
                  </a:rPr>
                  <a:t>Do ta </a:t>
                </a:r>
                <a:r>
                  <a:rPr lang="en-US" sz="2200" dirty="0" err="1">
                    <a:latin typeface="Times New Roman" panose="02020603050405020304" pitchFamily="18" charset="0"/>
                    <a:cs typeface="Times New Roman" panose="02020603050405020304" pitchFamily="18" charset="0"/>
                  </a:rPr>
                  <a:t>ch</a:t>
                </a:r>
                <a:r>
                  <a:rPr lang="vi-VN" sz="2200" dirty="0">
                    <a:latin typeface="Times New Roman" panose="02020603050405020304" pitchFamily="18" charset="0"/>
                    <a:cs typeface="Times New Roman" panose="02020603050405020304" pitchFamily="18" charset="0"/>
                  </a:rPr>
                  <a:t>ư</a:t>
                </a:r>
                <a:r>
                  <a:rPr lang="en-US" sz="2200" dirty="0">
                    <a:latin typeface="Times New Roman" panose="02020603050405020304" pitchFamily="18" charset="0"/>
                    <a:cs typeface="Times New Roman" panose="02020603050405020304" pitchFamily="18" charset="0"/>
                  </a:rPr>
                  <a:t>a </a:t>
                </a:r>
                <a:r>
                  <a:rPr lang="en-US" sz="2200" dirty="0" err="1">
                    <a:latin typeface="Times New Roman" panose="02020603050405020304" pitchFamily="18" charset="0"/>
                    <a:cs typeface="Times New Roman" panose="02020603050405020304" pitchFamily="18" charset="0"/>
                  </a:rPr>
                  <a:t>biết</a:t>
                </a:r>
                <a:r>
                  <a:rPr lang="en-US" sz="2200" dirty="0">
                    <a:latin typeface="Times New Roman" panose="02020603050405020304" pitchFamily="18" charset="0"/>
                    <a:cs typeface="Times New Roman" panose="02020603050405020304" pitchFamily="18" charset="0"/>
                  </a:rPr>
                  <a:t> y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thuộc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lớp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nên</a:t>
                </a:r>
                <a:r>
                  <a:rPr lang="en-US" sz="2200" dirty="0">
                    <a:latin typeface="Times New Roman" panose="02020603050405020304" pitchFamily="18" charset="0"/>
                    <a:cs typeface="Times New Roman" panose="02020603050405020304" pitchFamily="18" charset="0"/>
                  </a:rPr>
                  <a:t> ta </a:t>
                </a:r>
                <a:r>
                  <a:rPr lang="en-US" sz="2200" dirty="0" err="1">
                    <a:latin typeface="Times New Roman" panose="02020603050405020304" pitchFamily="18" charset="0"/>
                    <a:cs typeface="Times New Roman" panose="02020603050405020304" pitchFamily="18" charset="0"/>
                  </a:rPr>
                  <a:t>cần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từ</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điển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tìm</a:t>
                </a:r>
                <a:r>
                  <a:rPr lang="en-US" sz="2200" dirty="0">
                    <a:latin typeface="Times New Roman" panose="02020603050405020304" pitchFamily="18" charset="0"/>
                    <a:cs typeface="Times New Roman" panose="02020603050405020304" pitchFamily="18" charset="0"/>
                  </a:rPr>
                  <a:t> ra </a:t>
                </a:r>
                <a:r>
                  <a:rPr lang="en-US" sz="2200" dirty="0" err="1">
                    <a:latin typeface="Times New Roman" panose="02020603050405020304" pitchFamily="18" charset="0"/>
                    <a:cs typeface="Times New Roman" panose="02020603050405020304" pitchFamily="18" charset="0"/>
                  </a:rPr>
                  <a:t>lớp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y </a:t>
                </a:r>
                <a:r>
                  <a:rPr lang="en-US" sz="2200" dirty="0" err="1">
                    <a:latin typeface="Times New Roman" panose="02020603050405020304" pitchFamily="18" charset="0"/>
                    <a:cs typeface="Times New Roman" panose="02020603050405020304" pitchFamily="18" charset="0"/>
                  </a:rPr>
                  <a:t>thuộc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a:t>
                </a:r>
              </a:p>
              <a:p>
                <a:pPr marL="457200" lvl="1" indent="0" algn="ctr">
                  <a:buNone/>
                </a:pPr>
                <a:r>
                  <a:rPr lang="en-US" sz="2000" dirty="0">
                    <a:latin typeface="Times New Roman" panose="02020603050405020304" pitchFamily="18" charset="0"/>
                    <a:cs typeface="Times New Roman" panose="02020603050405020304" pitchFamily="18" charset="0"/>
                  </a:rPr>
                  <a:t>                                                                      y = </a:t>
                </a:r>
                <a14:m>
                  <m:oMath xmlns:m="http://schemas.openxmlformats.org/officeDocument/2006/math">
                    <m:r>
                      <a:rPr lang="en-US" sz="2000" i="1" smtClean="0">
                        <a:latin typeface="Cambria Math" panose="02040503050406030204" pitchFamily="18" charset="0"/>
                        <a:cs typeface="Times New Roman" panose="02020603050405020304" pitchFamily="18" charset="0"/>
                      </a:rPr>
                      <m:t>𝐴</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𝑥</m:t>
                    </m:r>
                  </m:oMath>
                </a14:m>
                <a:r>
                  <a:rPr lang="en-US" sz="2000" dirty="0">
                    <a:latin typeface="Times New Roman" panose="02020603050405020304" pitchFamily="18" charset="0"/>
                    <a:cs typeface="Times New Roman" panose="02020603050405020304" pitchFamily="18" charset="0"/>
                  </a:rPr>
                  <a:t> 	 							 		(2)</a:t>
                </a:r>
              </a:p>
              <a:p>
                <a:pPr marL="457200" lvl="1" indent="0">
                  <a:buNone/>
                </a:pPr>
                <a:r>
                  <a:rPr lang="en-US" sz="2000" dirty="0" err="1">
                    <a:latin typeface="Times New Roman" panose="02020603050405020304" pitchFamily="18" charset="0"/>
                    <a:cs typeface="Times New Roman" panose="02020603050405020304" pitchFamily="18" charset="0"/>
                  </a:rPr>
                  <a:t>Bài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trở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y = </a:t>
                </a:r>
                <a14:m>
                  <m:oMath xmlns:m="http://schemas.openxmlformats.org/officeDocument/2006/math">
                    <m:nary>
                      <m:naryPr>
                        <m:chr m:val="∑"/>
                        <m:ctrlPr>
                          <a:rPr lang="en-US" sz="2000" i="1" smtClean="0">
                            <a:latin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=1,</m:t>
                        </m:r>
                        <m:r>
                          <a:rPr lang="en-US" sz="2000" b="0" i="1" smtClean="0">
                            <a:latin typeface="Cambria Math" panose="02040503050406030204" pitchFamily="18" charset="0"/>
                            <a:cs typeface="Times New Roman" panose="02020603050405020304" pitchFamily="18" charset="0"/>
                          </a:rPr>
                          <m:t>𝑗</m:t>
                        </m:r>
                        <m:r>
                          <a:rPr lang="en-US" sz="2000" b="0" i="1" smtClean="0">
                            <a:latin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cs typeface="Times New Roman" panose="02020603050405020304" pitchFamily="18" charset="0"/>
                          </a:rPr>
                          <m:t>𝑘</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𝑝</m:t>
                        </m:r>
                      </m:sup>
                      <m:e>
                        <m:sSub>
                          <m:sSubPr>
                            <m:ctrlPr>
                              <a:rPr lang="pt-BR"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cs typeface="Times New Roman" panose="02020603050405020304" pitchFamily="18" charset="0"/>
                              </a:rPr>
                              <m:t>𝑖</m:t>
                            </m:r>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𝑗</m:t>
                            </m:r>
                          </m:sub>
                        </m:sSub>
                        <m:r>
                          <a:rPr lang="en-US" sz="2000" i="1">
                            <a:latin typeface="Cambria Math" panose="02040503050406030204" pitchFamily="18" charset="0"/>
                            <a:cs typeface="Times New Roman" panose="02020603050405020304" pitchFamily="18" charset="0"/>
                          </a:rPr>
                          <m:t> </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𝑣</m:t>
                            </m:r>
                          </m:e>
                          <m:sub>
                            <m:r>
                              <a:rPr lang="en-US" sz="2000" i="1">
                                <a:latin typeface="Cambria Math" panose="02040503050406030204" pitchFamily="18" charset="0"/>
                                <a:cs typeface="Times New Roman" panose="02020603050405020304" pitchFamily="18" charset="0"/>
                              </a:rPr>
                              <m:t>𝑖</m:t>
                            </m:r>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𝑗</m:t>
                            </m:r>
                          </m:sub>
                        </m:sSub>
                      </m:e>
                    </m:nary>
                  </m:oMath>
                </a14:m>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		      Do y </a:t>
                </a:r>
                <a14:m>
                  <m:oMath xmlns:m="http://schemas.openxmlformats.org/officeDocument/2006/math">
                    <m:r>
                      <a:rPr lang="en-US" sz="2000" i="1">
                        <a:latin typeface="Cambria Math" panose="02040503050406030204" pitchFamily="18" charset="0"/>
                        <a:cs typeface="Times New Roman" panose="02020603050405020304" pitchFamily="18" charset="0"/>
                        <a:sym typeface="Symbol" panose="05050102010706020507" pitchFamily="18" charset="2"/>
                      </a:rPr>
                      <m:t></m:t>
                    </m:r>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dirty="0" smtClean="0">
                            <a:latin typeface="Cambria Math" panose="02040503050406030204" pitchFamily="18" charset="0"/>
                            <a:cs typeface="Times New Roman" panose="02020603050405020304" pitchFamily="18" charset="0"/>
                          </a:rPr>
                        </m:ctrlPr>
                      </m:sSubPr>
                      <m:e>
                        <m:r>
                          <a:rPr lang="en-US" sz="2000" b="0" i="1" dirty="0" smtClean="0">
                            <a:latin typeface="Cambria Math" panose="02040503050406030204" pitchFamily="18" charset="0"/>
                            <a:cs typeface="Times New Roman" panose="02020603050405020304" pitchFamily="18" charset="0"/>
                          </a:rPr>
                          <m:t>𝐿</m:t>
                        </m:r>
                      </m:e>
                      <m:sub>
                        <m:r>
                          <a:rPr lang="en-US" sz="2000" b="0" i="1" dirty="0" smtClean="0">
                            <a:latin typeface="Cambria Math" panose="02040503050406030204" pitchFamily="18" charset="0"/>
                            <a:cs typeface="Times New Roman" panose="02020603050405020304" pitchFamily="18" charset="0"/>
                          </a:rPr>
                          <m:t>𝑖</m:t>
                        </m:r>
                      </m:sub>
                    </m:sSub>
                  </m:oMath>
                </a14:m>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nên</a:t>
                </a:r>
                <a14:m>
                  <m:oMath xmlns:m="http://schemas.openxmlformats.org/officeDocument/2006/math">
                    <m:sSub>
                      <m:sSubPr>
                        <m:ctrlPr>
                          <a:rPr lang="pt-BR" sz="2000" i="1">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 </m:t>
                        </m:r>
                        <m:r>
                          <a:rPr lang="en-US" sz="2000" i="1">
                            <a:latin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cs typeface="Times New Roman" panose="02020603050405020304" pitchFamily="18" charset="0"/>
                          </a:rPr>
                          <m:t>𝑚</m:t>
                        </m:r>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𝑗</m:t>
                        </m:r>
                      </m:sub>
                    </m:sSub>
                    <m:r>
                      <a:rPr lang="en-US" sz="2000" b="0" i="1" smtClean="0">
                        <a:latin typeface="Cambria Math" panose="02040503050406030204" pitchFamily="18" charset="0"/>
                        <a:cs typeface="Times New Roman" panose="02020603050405020304" pitchFamily="18" charset="0"/>
                      </a:rPr>
                      <m:t> </m:t>
                    </m:r>
                    <m:r>
                      <a:rPr lang="en-US" sz="20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0  </m:t>
                    </m:r>
                  </m:oMath>
                </a14:m>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m = </a:t>
                </a:r>
                <a:r>
                  <a:rPr lang="en-US" sz="2000" dirty="0" err="1">
                    <a:latin typeface="Times New Roman" panose="02020603050405020304" pitchFamily="18" charset="0"/>
                    <a:cs typeface="Times New Roman" panose="02020603050405020304" pitchFamily="18" charset="0"/>
                  </a:rPr>
                  <a:t>i</a:t>
                </a:r>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				</a:t>
                </a:r>
                <a:r>
                  <a:rPr lang="pt-BR"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pt-BR"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cs typeface="Times New Roman" panose="02020603050405020304" pitchFamily="18" charset="0"/>
                          </a:rPr>
                          <m:t>𝑚</m:t>
                        </m:r>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𝑗</m:t>
                        </m:r>
                      </m:sub>
                    </m:sSub>
                    <m:r>
                      <a:rPr lang="en-US" sz="2000" b="0" i="1" smtClean="0">
                        <a:latin typeface="Cambria Math" panose="02040503050406030204" pitchFamily="18" charset="0"/>
                        <a:cs typeface="Times New Roman" panose="02020603050405020304" pitchFamily="18" charset="0"/>
                      </a:rPr>
                      <m:t>=</m:t>
                    </m:r>
                    <m:r>
                      <a:rPr lang="en-US" sz="2000" i="1" dirty="0">
                        <a:latin typeface="Cambria Math" panose="02040503050406030204" pitchFamily="18" charset="0"/>
                        <a:ea typeface="Cambria Math" panose="02040503050406030204" pitchFamily="18" charset="0"/>
                        <a:cs typeface="Times New Roman" panose="02020603050405020304" pitchFamily="18" charset="0"/>
                      </a:rPr>
                      <m:t>0 </m:t>
                    </m:r>
                  </m:oMath>
                </a14:m>
                <a:r>
                  <a:rPr lang="en-US" sz="2000" dirty="0">
                    <a:latin typeface="Times New Roman" panose="02020603050405020304" pitchFamily="18" charset="0"/>
                    <a:cs typeface="Times New Roman" panose="02020603050405020304" pitchFamily="18" charset="0"/>
                  </a:rPr>
                  <a:t>với m </a:t>
                </a:r>
                <a14:m>
                  <m:oMath xmlns:m="http://schemas.openxmlformats.org/officeDocument/2006/math">
                    <m:r>
                      <a:rPr lang="en-US" sz="20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p>
              <a:p>
                <a:pPr marL="457200" lvl="1" indent="0">
                  <a:buNone/>
                </a:pPr>
                <a14:m>
                  <m:oMath xmlns:m="http://schemas.openxmlformats.org/officeDocument/2006/math">
                    <m:r>
                      <a:rPr lang="en-US" sz="2000" b="0" i="1" smtClean="0">
                        <a:latin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cs typeface="Times New Roman" panose="02020603050405020304" pitchFamily="18" charset="0"/>
                      </a:rPr>
                      <m:t> </m:t>
                    </m:r>
                  </m:oMath>
                </a14:m>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vector </a:t>
                </a:r>
                <a:r>
                  <a:rPr lang="en-US" sz="2000" dirty="0" err="1">
                    <a:latin typeface="Times New Roman" panose="02020603050405020304" pitchFamily="18" charset="0"/>
                    <a:cs typeface="Times New Roman" panose="02020603050405020304" pitchFamily="18" charset="0"/>
                  </a:rPr>
                  <a:t>thưa</a:t>
                </a:r>
                <a:r>
                  <a:rPr lang="en-US" sz="20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p>
            </p:txBody>
          </p:sp>
        </mc:Choice>
        <mc:Fallback xmlns="">
          <p:sp>
            <p:nvSpPr>
              <p:cNvPr id="3" name="Content Placeholder 2">
                <a:extLst>
                  <a:ext uri="{FF2B5EF4-FFF2-40B4-BE49-F238E27FC236}">
                    <a16:creationId xmlns:a16="http://schemas.microsoft.com/office/drawing/2014/main" id="{9D682449-7B9E-45E7-A303-0E07B08F3EEB}"/>
                  </a:ext>
                </a:extLst>
              </p:cNvPr>
              <p:cNvSpPr>
                <a:spLocks noGrp="1" noRot="1" noChangeAspect="1" noMove="1" noResize="1" noEditPoints="1" noAdjustHandles="1" noChangeArrowheads="1" noChangeShapeType="1" noTextEdit="1"/>
              </p:cNvSpPr>
              <p:nvPr>
                <p:ph idx="1"/>
              </p:nvPr>
            </p:nvSpPr>
            <p:spPr>
              <a:blipFill>
                <a:blip r:embed="rId2"/>
                <a:stretch>
                  <a:fillRect l="-387" t="-7629" r="-387" b="-9453"/>
                </a:stretch>
              </a:blipFill>
            </p:spPr>
            <p:txBody>
              <a:bodyPr/>
              <a:lstStyle/>
              <a:p>
                <a:r>
                  <a:rPr lang="en-US">
                    <a:noFill/>
                  </a:rPr>
                  <a:t> </a:t>
                </a:r>
              </a:p>
            </p:txBody>
          </p:sp>
        </mc:Fallback>
      </mc:AlternateContent>
    </p:spTree>
    <p:extLst>
      <p:ext uri="{BB962C8B-B14F-4D97-AF65-F5344CB8AC3E}">
        <p14:creationId xmlns:p14="http://schemas.microsoft.com/office/powerpoint/2010/main" val="4282219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2D182-9F56-4534-80D0-99062C23A3BE}"/>
              </a:ext>
            </a:extLst>
          </p:cNvPr>
          <p:cNvSpPr>
            <a:spLocks noGrp="1"/>
          </p:cNvSpPr>
          <p:nvPr>
            <p:ph type="title"/>
          </p:nvPr>
        </p:nvSpPr>
        <p:spPr/>
        <p:txBody>
          <a:bodyPr anchor="ctr">
            <a:normAutofit/>
          </a:bodyPr>
          <a:lstStyle/>
          <a:p>
            <a:pPr marL="514350" indent="-514350">
              <a:buFont typeface="+mj-lt"/>
              <a:buAutoNum type="romanUcPeriod" startAt="2"/>
            </a:pPr>
            <a:r>
              <a:rPr lang="en-US" sz="2200" b="1" dirty="0">
                <a:latin typeface="Times New Roman" panose="02020603050405020304" pitchFamily="18" charset="0"/>
                <a:cs typeface="Times New Roman" panose="02020603050405020304" pitchFamily="18" charset="0"/>
              </a:rPr>
              <a:t>NHẬN DIỆN KHUÔN MẶT DỰA VÀO PH</a:t>
            </a:r>
            <a:r>
              <a:rPr lang="vi-VN" sz="2200" b="1" dirty="0">
                <a:latin typeface="Times New Roman" panose="02020603050405020304" pitchFamily="18" charset="0"/>
                <a:cs typeface="Times New Roman" panose="02020603050405020304" pitchFamily="18" charset="0"/>
              </a:rPr>
              <a:t>Ư</a:t>
            </a:r>
            <a:r>
              <a:rPr lang="en-US" sz="2200" b="1" dirty="0">
                <a:latin typeface="Times New Roman" panose="02020603050405020304" pitchFamily="18" charset="0"/>
                <a:cs typeface="Times New Roman" panose="02020603050405020304" pitchFamily="18" charset="0"/>
              </a:rPr>
              <a:t>ƠNG PHÁP BIỂU DIỄN TH</a:t>
            </a:r>
            <a:r>
              <a:rPr lang="vi-VN" sz="2200" b="1" dirty="0">
                <a:latin typeface="Times New Roman" panose="02020603050405020304" pitchFamily="18" charset="0"/>
                <a:cs typeface="Times New Roman" panose="02020603050405020304" pitchFamily="18" charset="0"/>
              </a:rPr>
              <a:t>Ư</a:t>
            </a:r>
            <a:r>
              <a:rPr lang="en-US" sz="2200" b="1" dirty="0">
                <a:latin typeface="Times New Roman" panose="02020603050405020304" pitchFamily="18" charset="0"/>
                <a:cs typeface="Times New Roman" panose="02020603050405020304" pitchFamily="18" charset="0"/>
              </a:rPr>
              <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529B8A-CBB9-4EE8-BFED-5D0C9D5B3019}"/>
                  </a:ext>
                </a:extLst>
              </p:cNvPr>
              <p:cNvSpPr>
                <a:spLocks noGrp="1"/>
              </p:cNvSpPr>
              <p:nvPr>
                <p:ph idx="1"/>
              </p:nvPr>
            </p:nvSpPr>
            <p:spPr/>
            <p:txBody>
              <a:bodyPr/>
              <a:lstStyle/>
              <a:p>
                <a:r>
                  <a:rPr lang="en-US" sz="2200" dirty="0">
                    <a:latin typeface="Times New Roman" panose="02020603050405020304" pitchFamily="18" charset="0"/>
                    <a:cs typeface="Times New Roman" panose="02020603050405020304" pitchFamily="18" charset="0"/>
                  </a:rPr>
                  <a:t>Ta có </a:t>
                </a:r>
                <a:r>
                  <a:rPr lang="en-US" sz="2200" dirty="0" err="1">
                    <a:latin typeface="Times New Roman" panose="02020603050405020304" pitchFamily="18" charset="0"/>
                    <a:cs typeface="Times New Roman" panose="02020603050405020304" pitchFamily="18" charset="0"/>
                  </a:rPr>
                  <a:t>bài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đương</a:t>
                </a:r>
                <a:r>
                  <a:rPr lang="en-US" sz="2200" dirty="0">
                    <a:latin typeface="Times New Roman" panose="02020603050405020304" pitchFamily="18" charset="0"/>
                    <a:cs typeface="Times New Roman" panose="02020603050405020304" pitchFamily="18" charset="0"/>
                  </a:rPr>
                  <a:t>:</a:t>
                </a:r>
              </a:p>
              <a:p>
                <a:pPr marL="457200" lvl="1" indent="0" algn="ctr">
                  <a:buNone/>
                </a:pPr>
                <a:r>
                  <a:rPr lang="en-US" sz="2000" dirty="0">
                    <a:cs typeface="Times New Roman" panose="02020603050405020304" pitchFamily="18" charset="0"/>
                  </a:rPr>
                  <a:t>                                                  </a:t>
                </a:r>
                <a14:m>
                  <m:oMath xmlns:m="http://schemas.openxmlformats.org/officeDocument/2006/math">
                    <m:func>
                      <m:funcPr>
                        <m:ctrlPr>
                          <a:rPr lang="en-US" sz="2000" i="1">
                            <a:latin typeface="Cambria Math" panose="02040503050406030204" pitchFamily="18" charset="0"/>
                            <a:cs typeface="Times New Roman" panose="02020603050405020304" pitchFamily="18" charset="0"/>
                          </a:rPr>
                        </m:ctrlPr>
                      </m:funcPr>
                      <m:fName>
                        <m:r>
                          <m:rPr>
                            <m:sty m:val="p"/>
                          </m:rPr>
                          <a:rPr lang="en-US" sz="2000" i="0">
                            <a:latin typeface="Cambria Math" panose="02040503050406030204" pitchFamily="18" charset="0"/>
                            <a:cs typeface="Times New Roman" panose="02020603050405020304" pitchFamily="18" charset="0"/>
                          </a:rPr>
                          <m:t>min</m:t>
                        </m:r>
                      </m:fName>
                      <m:e>
                        <m:sSub>
                          <m:sSubPr>
                            <m:ctrlPr>
                              <a:rPr lang="en-US" sz="2000" i="1">
                                <a:latin typeface="Cambria Math" panose="02040503050406030204" pitchFamily="18" charset="0"/>
                                <a:cs typeface="Times New Roman" panose="02020603050405020304" pitchFamily="18" charset="0"/>
                              </a:rPr>
                            </m:ctrlPr>
                          </m:sSubPr>
                          <m:e>
                            <m:r>
                              <a:rPr lang="en-US" sz="2000" i="0">
                                <a:latin typeface="Cambria Math" panose="02040503050406030204" pitchFamily="18" charset="0"/>
                                <a:cs typeface="Times New Roman" panose="02020603050405020304" pitchFamily="18" charset="0"/>
                              </a:rPr>
                              <m:t>||</m:t>
                            </m:r>
                            <m:r>
                              <m:rPr>
                                <m:sty m:val="p"/>
                              </m:rPr>
                              <a:rPr lang="en-US" sz="2000" b="0" i="0" smtClean="0">
                                <a:latin typeface="Cambria Math" panose="02040503050406030204" pitchFamily="18" charset="0"/>
                                <a:cs typeface="Times New Roman" panose="02020603050405020304" pitchFamily="18" charset="0"/>
                              </a:rPr>
                              <m:t>x</m:t>
                            </m:r>
                            <m:r>
                              <a:rPr lang="en-US" sz="2000" i="0">
                                <a:latin typeface="Cambria Math" panose="02040503050406030204" pitchFamily="18" charset="0"/>
                                <a:cs typeface="Times New Roman" panose="02020603050405020304" pitchFamily="18" charset="0"/>
                              </a:rPr>
                              <m:t>||</m:t>
                            </m:r>
                          </m:e>
                          <m:sub>
                            <m:r>
                              <a:rPr lang="en-US" sz="2000" i="0" smtClean="0">
                                <a:latin typeface="Cambria Math" panose="02040503050406030204" pitchFamily="18" charset="0"/>
                                <a:cs typeface="Times New Roman" panose="02020603050405020304" pitchFamily="18" charset="0"/>
                              </a:rPr>
                              <m:t>0</m:t>
                            </m:r>
                          </m:sub>
                        </m:sSub>
                      </m:e>
                    </m:func>
                    <m:r>
                      <a:rPr lang="en-US" sz="2000" i="0">
                        <a:latin typeface="Cambria Math" panose="02040503050406030204" pitchFamily="18" charset="0"/>
                        <a:cs typeface="Times New Roman" panose="02020603050405020304" pitchFamily="18" charset="0"/>
                      </a:rPr>
                      <m:t>, ||</m:t>
                    </m:r>
                    <m:r>
                      <m:rPr>
                        <m:sty m:val="p"/>
                      </m:rPr>
                      <a:rPr lang="en-US" sz="2000" i="0">
                        <a:latin typeface="Cambria Math" panose="02040503050406030204" pitchFamily="18" charset="0"/>
                        <a:cs typeface="Times New Roman" panose="02020603050405020304" pitchFamily="18" charset="0"/>
                      </a:rPr>
                      <m:t>y</m:t>
                    </m:r>
                    <m:r>
                      <a:rPr lang="en-US" sz="2000" i="0">
                        <a:latin typeface="Cambria Math" panose="02040503050406030204" pitchFamily="18" charset="0"/>
                        <a:cs typeface="Times New Roman" panose="02020603050405020304" pitchFamily="18" charset="0"/>
                      </a:rPr>
                      <m:t> −</m:t>
                    </m:r>
                    <m:r>
                      <m:rPr>
                        <m:sty m:val="p"/>
                      </m:rPr>
                      <a:rPr lang="en-US" sz="2000" i="0">
                        <a:latin typeface="Cambria Math" panose="02040503050406030204" pitchFamily="18" charset="0"/>
                        <a:cs typeface="Times New Roman" panose="02020603050405020304" pitchFamily="18" charset="0"/>
                      </a:rPr>
                      <m:t>A</m:t>
                    </m:r>
                    <m:r>
                      <a:rPr lang="en-US" sz="2000" i="0">
                        <a:latin typeface="Cambria Math" panose="02040503050406030204" pitchFamily="18" charset="0"/>
                        <a:cs typeface="Times New Roman" panose="02020603050405020304" pitchFamily="18" charset="0"/>
                      </a:rPr>
                      <m:t> ∗</m:t>
                    </m:r>
                    <m:r>
                      <m:rPr>
                        <m:sty m:val="p"/>
                      </m:rPr>
                      <a:rPr lang="en-US" sz="2000" b="0" i="0" smtClean="0">
                        <a:latin typeface="Cambria Math" panose="02040503050406030204" pitchFamily="18" charset="0"/>
                        <a:cs typeface="Times New Roman" panose="02020603050405020304" pitchFamily="18" charset="0"/>
                      </a:rPr>
                      <m:t>x</m:t>
                    </m:r>
                    <m:r>
                      <a:rPr lang="en-US" sz="2000" i="0">
                        <a:latin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&lt; </a:t>
                </a:r>
                <a14:m>
                  <m:oMath xmlns:m="http://schemas.openxmlformats.org/officeDocument/2006/math">
                    <m:r>
                      <m:rPr>
                        <m:sty m:val="p"/>
                      </m:rPr>
                      <a:rPr lang="en-US" sz="2000" i="0">
                        <a:latin typeface="Cambria Math" panose="02040503050406030204" pitchFamily="18" charset="0"/>
                        <a:ea typeface="Cambria Math" panose="02040503050406030204" pitchFamily="18" charset="0"/>
                        <a:cs typeface="Times New Roman" panose="02020603050405020304" pitchFamily="18" charset="0"/>
                      </a:rPr>
                      <m:t>ε</m:t>
                    </m:r>
                  </m:oMath>
                </a14:m>
                <a:r>
                  <a:rPr lang="en-US" sz="2000" dirty="0">
                    <a:latin typeface="Times New Roman" panose="02020603050405020304" pitchFamily="18" charset="0"/>
                    <a:cs typeface="Times New Roman" panose="02020603050405020304" pitchFamily="18" charset="0"/>
                  </a:rPr>
                  <a:t> 								(3)</a:t>
                </a:r>
              </a:p>
              <a:p>
                <a:pPr marL="457200" lvl="1" indent="0">
                  <a:buNone/>
                </a:pPr>
                <a:r>
                  <a:rPr lang="en-US" sz="2200" dirty="0" err="1">
                    <a:latin typeface="Times New Roman" panose="02020603050405020304" pitchFamily="18" charset="0"/>
                    <a:cs typeface="Times New Roman" panose="02020603050405020304" pitchFamily="18" charset="0"/>
                  </a:rPr>
                  <a:t>Bài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toán</a:t>
                </a:r>
                <a:r>
                  <a:rPr lang="en-US" sz="2200" dirty="0">
                    <a:latin typeface="Times New Roman" panose="02020603050405020304" pitchFamily="18" charset="0"/>
                    <a:cs typeface="Times New Roman" panose="02020603050405020304" pitchFamily="18" charset="0"/>
                  </a:rPr>
                  <a:t> (3)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toán</a:t>
                </a:r>
                <a:r>
                  <a:rPr lang="en-US" sz="2200" dirty="0">
                    <a:latin typeface="Times New Roman" panose="02020603050405020304" pitchFamily="18" charset="0"/>
                    <a:cs typeface="Times New Roman" panose="02020603050405020304" pitchFamily="18" charset="0"/>
                  </a:rPr>
                  <a:t> NP-hard</a:t>
                </a:r>
                <a14:m>
                  <m:oMath xmlns:m="http://schemas.openxmlformats.org/officeDocument/2006/math">
                    <m:r>
                      <a:rPr lang="en-US" sz="2200" b="0" i="0" smtClean="0">
                        <a:latin typeface="Cambria Math" panose="02040503050406030204" pitchFamily="18" charset="0"/>
                        <a:cs typeface="Times New Roman" panose="02020603050405020304" pitchFamily="18" charset="0"/>
                      </a:rPr>
                      <m:t>.</m:t>
                    </m:r>
                  </m:oMath>
                </a14:m>
                <a:endParaRPr lang="en-US" sz="2200" dirty="0">
                  <a:latin typeface="Times New Roman" panose="02020603050405020304" pitchFamily="18" charset="0"/>
                  <a:cs typeface="Times New Roman" panose="02020603050405020304" pitchFamily="18" charset="0"/>
                </a:endParaRPr>
              </a:p>
              <a:p>
                <a:pPr marL="457200" lvl="1" indent="0">
                  <a:buNone/>
                </a:pP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tiếp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đ</a:t>
                </a:r>
                <a:r>
                  <a:rPr lang="vi-VN" sz="2200" dirty="0">
                    <a:latin typeface="Times New Roman" panose="02020603050405020304" pitchFamily="18" charset="0"/>
                    <a:cs typeface="Times New Roman" panose="02020603050405020304" pitchFamily="18" charset="0"/>
                  </a:rPr>
                  <a:t>ư</a:t>
                </a:r>
                <a:r>
                  <a:rPr lang="en-US" sz="2200" dirty="0">
                    <a:latin typeface="Times New Roman" panose="02020603050405020304" pitchFamily="18" charset="0"/>
                    <a:cs typeface="Times New Roman" panose="02020603050405020304" pitchFamily="18" charset="0"/>
                  </a:rPr>
                  <a:t>a </a:t>
                </a:r>
                <a:r>
                  <a:rPr lang="en-US" sz="2200" dirty="0" err="1">
                    <a:latin typeface="Times New Roman" panose="02020603050405020304" pitchFamily="18" charset="0"/>
                    <a:cs typeface="Times New Roman" panose="02020603050405020304" pitchFamily="18" charset="0"/>
                  </a:rPr>
                  <a:t>về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xấp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xỉ</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a:t>
                </a:r>
                <a:r>
                  <a:rPr lang="vi-VN" sz="2200" dirty="0">
                    <a:latin typeface="Times New Roman" panose="02020603050405020304" pitchFamily="18" charset="0"/>
                    <a:cs typeface="Times New Roman" panose="02020603050405020304" pitchFamily="18" charset="0"/>
                  </a:rPr>
                  <a:t>ư</a:t>
                </a:r>
                <a:r>
                  <a:rPr lang="en-US" sz="22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14:m>
                  <m:oMath xmlns:m="http://schemas.openxmlformats.org/officeDocument/2006/math">
                    <m:func>
                      <m:funcPr>
                        <m:ctrlPr>
                          <a:rPr lang="en-US" sz="2000" i="1">
                            <a:latin typeface="Cambria Math" panose="02040503050406030204" pitchFamily="18" charset="0"/>
                            <a:cs typeface="Times New Roman" panose="02020603050405020304" pitchFamily="18" charset="0"/>
                          </a:rPr>
                        </m:ctrlPr>
                      </m:funcPr>
                      <m:fName>
                        <m:r>
                          <m:rPr>
                            <m:sty m:val="p"/>
                          </m:rPr>
                          <a:rPr lang="en-US" sz="2000" b="0" i="0">
                            <a:latin typeface="Cambria Math" panose="02040503050406030204" pitchFamily="18" charset="0"/>
                            <a:cs typeface="Times New Roman" panose="02020603050405020304" pitchFamily="18" charset="0"/>
                          </a:rPr>
                          <m:t>min</m:t>
                        </m:r>
                      </m:fName>
                      <m:e>
                        <m:sSub>
                          <m:sSubPr>
                            <m:ctrlPr>
                              <a:rPr lang="en-US" sz="2000" i="1">
                                <a:latin typeface="Cambria Math" panose="02040503050406030204" pitchFamily="18" charset="0"/>
                                <a:cs typeface="Times New Roman" panose="02020603050405020304" pitchFamily="18" charset="0"/>
                              </a:rPr>
                            </m:ctrlPr>
                          </m:sSubPr>
                          <m:e>
                            <m:r>
                              <a:rPr lang="en-US" sz="2000" b="0" i="0">
                                <a:latin typeface="Cambria Math" panose="02040503050406030204" pitchFamily="18" charset="0"/>
                                <a:cs typeface="Times New Roman" panose="02020603050405020304" pitchFamily="18" charset="0"/>
                              </a:rPr>
                              <m:t>||</m:t>
                            </m:r>
                            <m:r>
                              <m:rPr>
                                <m:sty m:val="p"/>
                              </m:rPr>
                              <a:rPr lang="en-US" sz="2000" b="0" i="0">
                                <a:latin typeface="Cambria Math" panose="02040503050406030204" pitchFamily="18" charset="0"/>
                                <a:cs typeface="Times New Roman" panose="02020603050405020304" pitchFamily="18" charset="0"/>
                              </a:rPr>
                              <m:t>x</m:t>
                            </m:r>
                            <m:r>
                              <a:rPr lang="en-US" sz="2000" b="0" i="0">
                                <a:latin typeface="Cambria Math" panose="02040503050406030204" pitchFamily="18" charset="0"/>
                                <a:cs typeface="Times New Roman" panose="02020603050405020304" pitchFamily="18" charset="0"/>
                              </a:rPr>
                              <m:t>||</m:t>
                            </m:r>
                          </m:e>
                          <m:sub>
                            <m:r>
                              <a:rPr lang="en-US" sz="2000" b="0" i="0">
                                <a:latin typeface="Cambria Math" panose="02040503050406030204" pitchFamily="18" charset="0"/>
                                <a:cs typeface="Times New Roman" panose="02020603050405020304" pitchFamily="18" charset="0"/>
                              </a:rPr>
                              <m:t>1</m:t>
                            </m:r>
                          </m:sub>
                        </m:sSub>
                      </m:e>
                    </m:func>
                    <m:r>
                      <a:rPr lang="en-US" sz="2000" b="0" i="0">
                        <a:latin typeface="Cambria Math" panose="02040503050406030204" pitchFamily="18" charset="0"/>
                        <a:cs typeface="Times New Roman" panose="02020603050405020304" pitchFamily="18" charset="0"/>
                      </a:rPr>
                      <m:t>, ||</m:t>
                    </m:r>
                    <m:r>
                      <m:rPr>
                        <m:sty m:val="p"/>
                      </m:rPr>
                      <a:rPr lang="en-US" sz="2000" b="0" i="0">
                        <a:latin typeface="Cambria Math" panose="02040503050406030204" pitchFamily="18" charset="0"/>
                        <a:cs typeface="Times New Roman" panose="02020603050405020304" pitchFamily="18" charset="0"/>
                      </a:rPr>
                      <m:t>y</m:t>
                    </m:r>
                    <m:r>
                      <a:rPr lang="en-US" sz="2000" b="0" i="0">
                        <a:latin typeface="Cambria Math" panose="02040503050406030204" pitchFamily="18" charset="0"/>
                        <a:cs typeface="Times New Roman" panose="02020603050405020304" pitchFamily="18" charset="0"/>
                      </a:rPr>
                      <m:t> −</m:t>
                    </m:r>
                    <m:r>
                      <m:rPr>
                        <m:sty m:val="p"/>
                      </m:rPr>
                      <a:rPr lang="en-US" sz="2000" b="0" i="0">
                        <a:latin typeface="Cambria Math" panose="02040503050406030204" pitchFamily="18" charset="0"/>
                        <a:cs typeface="Times New Roman" panose="02020603050405020304" pitchFamily="18" charset="0"/>
                      </a:rPr>
                      <m:t>A</m:t>
                    </m:r>
                    <m:r>
                      <a:rPr lang="en-US" sz="2000" b="0" i="0">
                        <a:latin typeface="Cambria Math" panose="02040503050406030204" pitchFamily="18" charset="0"/>
                        <a:cs typeface="Times New Roman" panose="02020603050405020304" pitchFamily="18" charset="0"/>
                      </a:rPr>
                      <m:t> ∗</m:t>
                    </m:r>
                    <m:r>
                      <m:rPr>
                        <m:sty m:val="p"/>
                      </m:rPr>
                      <a:rPr lang="en-US" sz="2000" b="0" i="0" smtClean="0">
                        <a:latin typeface="Cambria Math" panose="02040503050406030204" pitchFamily="18" charset="0"/>
                        <a:cs typeface="Times New Roman" panose="02020603050405020304" pitchFamily="18" charset="0"/>
                      </a:rPr>
                      <m:t>x</m:t>
                    </m:r>
                    <m:r>
                      <a:rPr lang="en-US" sz="2000" b="0" i="0">
                        <a:latin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&lt; </a:t>
                </a:r>
                <a14:m>
                  <m:oMath xmlns:m="http://schemas.openxmlformats.org/officeDocument/2006/math">
                    <m:r>
                      <m:rPr>
                        <m:sty m:val="p"/>
                      </m:rPr>
                      <a:rPr lang="en-US" sz="2000" b="0" i="0">
                        <a:latin typeface="Cambria Math" panose="02040503050406030204" pitchFamily="18" charset="0"/>
                        <a:ea typeface="Cambria Math" panose="02040503050406030204" pitchFamily="18" charset="0"/>
                        <a:cs typeface="Times New Roman" panose="02020603050405020304" pitchFamily="18" charset="0"/>
                      </a:rPr>
                      <m:t>ε</m:t>
                    </m:r>
                  </m:oMath>
                </a14:m>
                <a:r>
                  <a:rPr lang="en-US" sz="2000" dirty="0">
                    <a:latin typeface="Times New Roman" panose="02020603050405020304" pitchFamily="18" charset="0"/>
                    <a:cs typeface="Times New Roman" panose="02020603050405020304" pitchFamily="18" charset="0"/>
                  </a:rPr>
                  <a:t> 								(4)</a:t>
                </a:r>
              </a:p>
              <a:p>
                <a:pPr marL="0" indent="0">
                  <a:buNone/>
                </a:pPr>
                <a:r>
                  <a:rPr lang="en-US" sz="22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92529B8A-CBB9-4EE8-BFED-5D0C9D5B3019}"/>
                  </a:ext>
                </a:extLst>
              </p:cNvPr>
              <p:cNvSpPr>
                <a:spLocks noGrp="1" noRot="1" noChangeAspect="1" noMove="1" noResize="1" noEditPoints="1" noAdjustHandles="1" noChangeArrowheads="1" noChangeShapeType="1" noTextEdit="1"/>
              </p:cNvSpPr>
              <p:nvPr>
                <p:ph idx="1"/>
              </p:nvPr>
            </p:nvSpPr>
            <p:spPr>
              <a:blipFill>
                <a:blip r:embed="rId2"/>
                <a:stretch>
                  <a:fillRect l="-387" r="-387"/>
                </a:stretch>
              </a:blipFill>
            </p:spPr>
            <p:txBody>
              <a:bodyPr/>
              <a:lstStyle/>
              <a:p>
                <a:r>
                  <a:rPr lang="en-US">
                    <a:noFill/>
                  </a:rPr>
                  <a:t> </a:t>
                </a:r>
              </a:p>
            </p:txBody>
          </p:sp>
        </mc:Fallback>
      </mc:AlternateContent>
    </p:spTree>
    <p:extLst>
      <p:ext uri="{BB962C8B-B14F-4D97-AF65-F5344CB8AC3E}">
        <p14:creationId xmlns:p14="http://schemas.microsoft.com/office/powerpoint/2010/main" val="3089628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2D182-9F56-4534-80D0-99062C23A3BE}"/>
              </a:ext>
            </a:extLst>
          </p:cNvPr>
          <p:cNvSpPr>
            <a:spLocks noGrp="1"/>
          </p:cNvSpPr>
          <p:nvPr>
            <p:ph type="title"/>
          </p:nvPr>
        </p:nvSpPr>
        <p:spPr/>
        <p:txBody>
          <a:bodyPr anchor="ctr">
            <a:normAutofit/>
          </a:bodyPr>
          <a:lstStyle/>
          <a:p>
            <a:pPr marL="514350" indent="-514350">
              <a:buFont typeface="+mj-lt"/>
              <a:buAutoNum type="romanUcPeriod" startAt="2"/>
            </a:pPr>
            <a:r>
              <a:rPr lang="en-US" sz="2200" b="1" dirty="0">
                <a:latin typeface="Times New Roman" panose="02020603050405020304" pitchFamily="18" charset="0"/>
                <a:cs typeface="Times New Roman" panose="02020603050405020304" pitchFamily="18" charset="0"/>
              </a:rPr>
              <a:t>NHẬN DIỆN KHUÔN MẶT DỰA VÀO PH</a:t>
            </a:r>
            <a:r>
              <a:rPr lang="vi-VN" sz="2200" b="1" dirty="0">
                <a:latin typeface="Times New Roman" panose="02020603050405020304" pitchFamily="18" charset="0"/>
                <a:cs typeface="Times New Roman" panose="02020603050405020304" pitchFamily="18" charset="0"/>
              </a:rPr>
              <a:t>Ư</a:t>
            </a:r>
            <a:r>
              <a:rPr lang="en-US" sz="2200" b="1" dirty="0">
                <a:latin typeface="Times New Roman" panose="02020603050405020304" pitchFamily="18" charset="0"/>
                <a:cs typeface="Times New Roman" panose="02020603050405020304" pitchFamily="18" charset="0"/>
              </a:rPr>
              <a:t>ƠNG PHÁP BIỂU DIỄN TH</a:t>
            </a:r>
            <a:r>
              <a:rPr lang="vi-VN" sz="2200" b="1" dirty="0">
                <a:latin typeface="Times New Roman" panose="02020603050405020304" pitchFamily="18" charset="0"/>
                <a:cs typeface="Times New Roman" panose="02020603050405020304" pitchFamily="18" charset="0"/>
              </a:rPr>
              <a:t>Ư</a:t>
            </a:r>
            <a:r>
              <a:rPr lang="en-US" sz="2200" b="1" dirty="0">
                <a:latin typeface="Times New Roman" panose="02020603050405020304" pitchFamily="18" charset="0"/>
                <a:cs typeface="Times New Roman" panose="02020603050405020304" pitchFamily="18" charset="0"/>
              </a:rPr>
              <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2529B8A-CBB9-4EE8-BFED-5D0C9D5B3019}"/>
                  </a:ext>
                </a:extLst>
              </p:cNvPr>
              <p:cNvSpPr>
                <a:spLocks noGrp="1"/>
              </p:cNvSpPr>
              <p:nvPr>
                <p:ph idx="1"/>
              </p:nvPr>
            </p:nvSpPr>
            <p:spPr>
              <a:xfrm>
                <a:off x="581192" y="2180496"/>
                <a:ext cx="11029615" cy="4677504"/>
              </a:xfrm>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Thuật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a:t>
                </a:r>
              </a:p>
              <a:p>
                <a:pPr marL="666900" lvl="1" indent="-342900">
                  <a:buFont typeface="+mj-lt"/>
                  <a:buAutoNum type="arabicPeriod"/>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vector </a:t>
                </a:r>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tr</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ng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 training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vector </a:t>
                </a:r>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tr</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ng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r>
                  <a:rPr lang="en-US" sz="2400" dirty="0">
                    <a:latin typeface="Times New Roman" panose="02020603050405020304" pitchFamily="18" charset="0"/>
                    <a:cs typeface="Times New Roman" panose="02020603050405020304" pitchFamily="18" charset="0"/>
                  </a:rPr>
                  <a:t> test y</a:t>
                </a:r>
              </a:p>
              <a:p>
                <a:pPr marL="594000" lvl="2" indent="0">
                  <a:buNone/>
                </a:pPr>
                <a:r>
                  <a:rPr lang="en-US" sz="2400" dirty="0">
                    <a:cs typeface="Times New Roman" panose="02020603050405020304" pitchFamily="18" charset="0"/>
                  </a:rPr>
                  <a:t>		</a:t>
                </a:r>
                <a14:m>
                  <m:oMath xmlns:m="http://schemas.openxmlformats.org/officeDocument/2006/math">
                    <m:r>
                      <a:rPr lang="en-US" sz="2400" i="1">
                        <a:latin typeface="Cambria Math" panose="02040503050406030204" pitchFamily="18" charset="0"/>
                        <a:cs typeface="Times New Roman" panose="02020603050405020304" pitchFamily="18" charset="0"/>
                      </a:rPr>
                      <m:t>𝐴</m:t>
                    </m:r>
                    <m:r>
                      <a:rPr lang="en-US" sz="2400" i="1">
                        <a:latin typeface="Cambria Math" panose="02040503050406030204" pitchFamily="18" charset="0"/>
                        <a:cs typeface="Times New Roman" panose="02020603050405020304" pitchFamily="18" charset="0"/>
                      </a:rPr>
                      <m:t>=</m:t>
                    </m:r>
                    <m:d>
                      <m:dPr>
                        <m:begChr m:val="["/>
                        <m:endChr m:val="]"/>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𝐴</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𝐴</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𝐴</m:t>
                            </m:r>
                          </m:e>
                          <m:sub>
                            <m:r>
                              <a:rPr lang="en-US" sz="2400" i="1">
                                <a:latin typeface="Cambria Math" panose="02040503050406030204" pitchFamily="18" charset="0"/>
                                <a:cs typeface="Times New Roman" panose="02020603050405020304" pitchFamily="18" charset="0"/>
                              </a:rPr>
                              <m:t>𝑘</m:t>
                            </m:r>
                          </m:sub>
                        </m:sSub>
                      </m:e>
                    </m:d>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cs typeface="Times New Roman" panose="02020603050405020304" pitchFamily="18" charset="0"/>
                        <a:sym typeface="Symbol" panose="05050102010706020507" pitchFamily="18" charset="2"/>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dirty="0">
                            <a:latin typeface="Cambria Math" panose="02040503050406030204" pitchFamily="18" charset="0"/>
                            <a:cs typeface="Times New Roman" panose="02020603050405020304" pitchFamily="18" charset="0"/>
                          </a:rPr>
                        </m:ctrlPr>
                      </m:sSupPr>
                      <m:e>
                        <m:r>
                          <a:rPr lang="en-US" sz="2400" i="1" dirty="0">
                            <a:latin typeface="Cambria Math" panose="02040503050406030204" pitchFamily="18" charset="0"/>
                            <a:cs typeface="Times New Roman" panose="02020603050405020304" pitchFamily="18" charset="0"/>
                          </a:rPr>
                          <m:t>𝑅</m:t>
                        </m:r>
                      </m:e>
                      <m:sup>
                        <m:r>
                          <a:rPr lang="en-US" sz="2400" i="1" dirty="0">
                            <a:latin typeface="Cambria Math" panose="02040503050406030204" pitchFamily="18" charset="0"/>
                            <a:cs typeface="Times New Roman" panose="02020603050405020304" pitchFamily="18" charset="0"/>
                          </a:rPr>
                          <m:t>𝑚</m:t>
                        </m:r>
                        <m:r>
                          <a:rPr lang="en-US" sz="2400" i="1" dirty="0">
                            <a:latin typeface="Cambria Math" panose="02040503050406030204" pitchFamily="18" charset="0"/>
                            <a:cs typeface="Times New Roman" panose="02020603050405020304" pitchFamily="18" charset="0"/>
                          </a:rPr>
                          <m:t> ∗</m:t>
                        </m:r>
                        <m:r>
                          <a:rPr lang="en-US" sz="2400" i="1" dirty="0">
                            <a:latin typeface="Cambria Math" panose="02040503050406030204" pitchFamily="18" charset="0"/>
                            <a:cs typeface="Times New Roman" panose="02020603050405020304" pitchFamily="18" charset="0"/>
                          </a:rPr>
                          <m:t>𝑛</m:t>
                        </m:r>
                      </m:sup>
                    </m:sSup>
                  </m:oMath>
                </a14:m>
                <a:r>
                  <a:rPr lang="en-US" sz="2400" dirty="0">
                    <a:latin typeface="Times New Roman" panose="02020603050405020304" pitchFamily="18" charset="0"/>
                    <a:cs typeface="Times New Roman" panose="02020603050405020304" pitchFamily="18" charset="0"/>
                  </a:rPr>
                  <a:t> ứng với k lớp, ảnh test y ∈ </a:t>
                </a:r>
                <a14:m>
                  <m:oMath xmlns:m="http://schemas.openxmlformats.org/officeDocument/2006/math">
                    <m:sSup>
                      <m:sSupPr>
                        <m:ctrlPr>
                          <a:rPr lang="en-US" sz="2400" i="1" dirty="0">
                            <a:latin typeface="Cambria Math" panose="02040503050406030204" pitchFamily="18" charset="0"/>
                            <a:cs typeface="Times New Roman" panose="02020603050405020304" pitchFamily="18" charset="0"/>
                          </a:rPr>
                        </m:ctrlPr>
                      </m:sSupPr>
                      <m:e>
                        <m:r>
                          <a:rPr lang="en-US" sz="2400" i="1" dirty="0">
                            <a:latin typeface="Cambria Math" panose="02040503050406030204" pitchFamily="18" charset="0"/>
                            <a:cs typeface="Times New Roman" panose="02020603050405020304" pitchFamily="18" charset="0"/>
                          </a:rPr>
                          <m:t>𝑅</m:t>
                        </m:r>
                      </m:e>
                      <m:sup>
                        <m:r>
                          <a:rPr lang="en-US" sz="2400" i="1" dirty="0">
                            <a:latin typeface="Cambria Math" panose="02040503050406030204" pitchFamily="18" charset="0"/>
                            <a:cs typeface="Times New Roman" panose="02020603050405020304" pitchFamily="18" charset="0"/>
                          </a:rPr>
                          <m:t>𝑚</m:t>
                        </m:r>
                        <m:r>
                          <a:rPr lang="en-US" sz="2400" i="1" dirty="0">
                            <a:latin typeface="Cambria Math" panose="02040503050406030204" pitchFamily="18" charset="0"/>
                            <a:cs typeface="Times New Roman" panose="02020603050405020304" pitchFamily="18" charset="0"/>
                          </a:rPr>
                          <m:t> </m:t>
                        </m:r>
                      </m:sup>
                    </m:sSup>
                  </m:oMath>
                </a14:m>
                <a:r>
                  <a:rPr lang="en-US" sz="2400" dirty="0">
                    <a:latin typeface="Times New Roman" panose="02020603050405020304" pitchFamily="18" charset="0"/>
                    <a:cs typeface="Times New Roman" panose="02020603050405020304" pitchFamily="18" charset="0"/>
                  </a:rPr>
                  <a:t> (Và hệ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l-GR" sz="2400" dirty="0">
                    <a:latin typeface="Times New Roman" panose="02020603050405020304" pitchFamily="18" charset="0"/>
                    <a:cs typeface="Times New Roman" panose="02020603050405020304" pitchFamily="18" charset="0"/>
                  </a:rPr>
                  <a:t>ϵ</a:t>
                </a:r>
                <a:r>
                  <a:rPr lang="en-US" sz="2400" dirty="0">
                    <a:latin typeface="Times New Roman" panose="02020603050405020304" pitchFamily="18" charset="0"/>
                    <a:cs typeface="Times New Roman" panose="02020603050405020304" pitchFamily="18" charset="0"/>
                  </a:rPr>
                  <a:t> </a:t>
                </a:r>
                <a:r>
                  <a:rPr lang="el-GR" sz="2400" dirty="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 </a:t>
                </a:r>
                <a:r>
                  <a:rPr lang="el-GR" sz="2400" dirty="0">
                    <a:latin typeface="Times New Roman" panose="02020603050405020304" pitchFamily="18" charset="0"/>
                    <a:cs typeface="Times New Roman" panose="02020603050405020304" pitchFamily="18" charset="0"/>
                  </a:rPr>
                  <a:t>0)</a:t>
                </a:r>
                <a:endParaRPr lang="en-US" sz="2400" dirty="0">
                  <a:latin typeface="Times New Roman" panose="02020603050405020304" pitchFamily="18" charset="0"/>
                  <a:cs typeface="Times New Roman" panose="02020603050405020304" pitchFamily="18" charset="0"/>
                </a:endParaRPr>
              </a:p>
              <a:p>
                <a:pPr marL="693738" lvl="1" indent="-347663">
                  <a:buFont typeface="+mj-lt"/>
                  <a:buAutoNum type="arabicPeriod"/>
                </a:pPr>
                <a:r>
                  <a:rPr lang="en-US" sz="2400" dirty="0" err="1">
                    <a:latin typeface="Times New Roman" panose="02020603050405020304" pitchFamily="18" charset="0"/>
                    <a:cs typeface="Times New Roman" panose="02020603050405020304" pitchFamily="18" charset="0"/>
                  </a:rPr>
                  <a:t>Chuẩn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chuẩn</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𝑙</m:t>
                        </m:r>
                      </m:e>
                      <m:sub>
                        <m:r>
                          <a:rPr lang="en-US" sz="2400" b="0" i="1" smtClean="0">
                            <a:latin typeface="Cambria Math" panose="02040503050406030204" pitchFamily="18" charset="0"/>
                            <a:cs typeface="Times New Roman" panose="02020603050405020304" pitchFamily="18" charset="0"/>
                          </a:rPr>
                          <m:t>2</m:t>
                        </m:r>
                      </m:sub>
                    </m:sSub>
                  </m:oMath>
                </a14:m>
                <a:endParaRPr lang="en-US" sz="2400" dirty="0">
                  <a:latin typeface="Times New Roman" panose="02020603050405020304" pitchFamily="18" charset="0"/>
                  <a:cs typeface="Times New Roman" panose="02020603050405020304" pitchFamily="18" charset="0"/>
                </a:endParaRPr>
              </a:p>
              <a:p>
                <a:pPr marL="693738" lvl="1" indent="-369888">
                  <a:buFont typeface="+mj-lt"/>
                  <a:buAutoNum type="arabicPeriod"/>
                </a:pPr>
                <a:r>
                  <a:rPr lang="vi-VN" sz="2400" dirty="0">
                    <a:latin typeface="Times New Roman" panose="02020603050405020304" pitchFamily="18" charset="0"/>
                    <a:cs typeface="Times New Roman" panose="02020603050405020304" pitchFamily="18" charset="0"/>
                  </a:rPr>
                  <a:t>Giải bài toán tối ưu xấp xỉ </a:t>
                </a:r>
                <a:r>
                  <a:rPr lang="en-US" sz="2400" dirty="0" err="1">
                    <a:latin typeface="Times New Roman" panose="02020603050405020304" pitchFamily="18" charset="0"/>
                    <a:cs typeface="Times New Roman" panose="02020603050405020304" pitchFamily="18" charset="0"/>
                  </a:rPr>
                  <a:t>theo</a:t>
                </a:r>
                <a:r>
                  <a:rPr lang="vi-VN" sz="2400" dirty="0">
                    <a:latin typeface="Times New Roman" panose="02020603050405020304" pitchFamily="18" charset="0"/>
                    <a:cs typeface="Times New Roman" panose="02020603050405020304" pitchFamily="18" charset="0"/>
                  </a:rPr>
                  <a:t> chuẩn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𝑙</m:t>
                        </m:r>
                      </m:e>
                      <m:sub>
                        <m:r>
                          <a:rPr lang="en-US" sz="2400" b="0" i="1" smtClean="0">
                            <a:latin typeface="Cambria Math" panose="02040503050406030204" pitchFamily="18" charset="0"/>
                            <a:cs typeface="Times New Roman" panose="02020603050405020304" pitchFamily="18" charset="0"/>
                          </a:rPr>
                          <m:t>1</m:t>
                        </m:r>
                      </m:sub>
                    </m:sSub>
                  </m:oMath>
                </a14:m>
                <a:endParaRPr lang="en-US" sz="2400" dirty="0">
                  <a:latin typeface="Times New Roman" panose="02020603050405020304" pitchFamily="18" charset="0"/>
                  <a:cs typeface="Times New Roman" panose="02020603050405020304" pitchFamily="18" charset="0"/>
                </a:endParaRPr>
              </a:p>
              <a:p>
                <a:pPr marL="594000" lvl="2" indent="0">
                  <a:buNone/>
                </a:pPr>
                <a:r>
                  <a:rPr lang="en-US" sz="2400"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400" i="1" smtClean="0">
                            <a:latin typeface="Cambria Math" panose="02040503050406030204" pitchFamily="18" charset="0"/>
                            <a:cs typeface="Times New Roman" panose="02020603050405020304" pitchFamily="18" charset="0"/>
                          </a:rPr>
                        </m:ctrlPr>
                      </m:accPr>
                      <m:e>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acc>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arg</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func>
                      <m:funcPr>
                        <m:ctrlPr>
                          <a:rPr lang="en-US" sz="2400" i="1">
                            <a:latin typeface="Cambria Math" panose="02040503050406030204" pitchFamily="18" charset="0"/>
                            <a:cs typeface="Times New Roman" panose="02020603050405020304" pitchFamily="18" charset="0"/>
                          </a:rPr>
                        </m:ctrlPr>
                      </m:funcPr>
                      <m:fName>
                        <m:r>
                          <m:rPr>
                            <m:sty m:val="p"/>
                          </m:rPr>
                          <a:rPr lang="en-US" sz="2400">
                            <a:latin typeface="Cambria Math" panose="02040503050406030204" pitchFamily="18" charset="0"/>
                            <a:cs typeface="Times New Roman" panose="02020603050405020304" pitchFamily="18" charset="0"/>
                          </a:rPr>
                          <m:t>min</m:t>
                        </m:r>
                      </m:fName>
                      <m:e>
                        <m:sSub>
                          <m:sSubPr>
                            <m:ctrlPr>
                              <a:rPr lang="en-US" sz="2400" i="1">
                                <a:latin typeface="Cambria Math" panose="02040503050406030204" pitchFamily="18" charset="0"/>
                                <a:cs typeface="Times New Roman" panose="02020603050405020304" pitchFamily="18" charset="0"/>
                              </a:rPr>
                            </m:ctrlPr>
                          </m:sSubPr>
                          <m:e>
                            <m:r>
                              <a:rPr lang="en-US" sz="2400">
                                <a:latin typeface="Cambria Math" panose="02040503050406030204" pitchFamily="18" charset="0"/>
                                <a:cs typeface="Times New Roman" panose="02020603050405020304" pitchFamily="18" charset="0"/>
                              </a:rPr>
                              <m:t>||</m:t>
                            </m:r>
                            <m:r>
                              <m:rPr>
                                <m:sty m:val="p"/>
                              </m:rPr>
                              <a:rPr lang="en-US" sz="2400">
                                <a:latin typeface="Cambria Math" panose="02040503050406030204" pitchFamily="18" charset="0"/>
                                <a:cs typeface="Times New Roman" panose="02020603050405020304" pitchFamily="18" charset="0"/>
                              </a:rPr>
                              <m:t>x</m:t>
                            </m:r>
                            <m:r>
                              <a:rPr lang="en-US" sz="2400">
                                <a:latin typeface="Cambria Math" panose="02040503050406030204" pitchFamily="18" charset="0"/>
                                <a:cs typeface="Times New Roman" panose="02020603050405020304" pitchFamily="18" charset="0"/>
                              </a:rPr>
                              <m:t>||</m:t>
                            </m:r>
                          </m:e>
                          <m:sub>
                            <m:r>
                              <a:rPr lang="en-US" sz="2400">
                                <a:latin typeface="Cambria Math" panose="02040503050406030204" pitchFamily="18" charset="0"/>
                                <a:cs typeface="Times New Roman" panose="02020603050405020304" pitchFamily="18" charset="0"/>
                              </a:rPr>
                              <m:t>1</m:t>
                            </m:r>
                          </m:sub>
                        </m:sSub>
                      </m:e>
                    </m:func>
                    <m:r>
                      <a:rPr lang="en-US" sz="2400" i="1">
                        <a:latin typeface="Cambria Math" panose="02040503050406030204" pitchFamily="18" charset="0"/>
                        <a:cs typeface="Times New Roman" panose="02020603050405020304" pitchFamily="18" charset="0"/>
                      </a:rPr>
                      <m:t> </m:t>
                    </m:r>
                  </m:oMath>
                </a14:m>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y = Ax </a:t>
                </a:r>
              </a:p>
              <a:p>
                <a:pPr marL="1296000" lvl="4" indent="0">
                  <a:buNone/>
                </a:pP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a:t>
                </a:r>
              </a:p>
              <a:p>
                <a:pPr marL="1296000" lvl="4" indent="0">
                  <a:buNone/>
                </a:pPr>
                <a14:m>
                  <m:oMath xmlns:m="http://schemas.openxmlformats.org/officeDocument/2006/math">
                    <m:acc>
                      <m:accPr>
                        <m:chr m:val="̂"/>
                        <m:ctrlPr>
                          <a:rPr lang="en-US" sz="2400" i="1">
                            <a:latin typeface="Cambria Math" panose="02040503050406030204" pitchFamily="18" charset="0"/>
                            <a:cs typeface="Times New Roman" panose="02020603050405020304" pitchFamily="18" charset="0"/>
                          </a:rPr>
                        </m:ctrlPr>
                      </m:acc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1</m:t>
                            </m:r>
                          </m:sub>
                        </m:sSub>
                      </m:e>
                    </m:acc>
                    <m:r>
                      <a:rPr lang="en-US" sz="2400" i="1">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arg</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func>
                      <m:funcPr>
                        <m:ctrlPr>
                          <a:rPr lang="en-US" sz="2400" i="1">
                            <a:latin typeface="Cambria Math" panose="02040503050406030204" pitchFamily="18" charset="0"/>
                            <a:cs typeface="Times New Roman" panose="02020603050405020304" pitchFamily="18" charset="0"/>
                          </a:rPr>
                        </m:ctrlPr>
                      </m:funcPr>
                      <m:fName>
                        <m:r>
                          <m:rPr>
                            <m:sty m:val="p"/>
                          </m:rPr>
                          <a:rPr lang="en-US" sz="2400">
                            <a:latin typeface="Cambria Math" panose="02040503050406030204" pitchFamily="18" charset="0"/>
                            <a:cs typeface="Times New Roman" panose="02020603050405020304" pitchFamily="18" charset="0"/>
                          </a:rPr>
                          <m:t>min</m:t>
                        </m:r>
                      </m:fName>
                      <m:e>
                        <m:sSub>
                          <m:sSubPr>
                            <m:ctrlPr>
                              <a:rPr lang="en-US" sz="2400" i="1">
                                <a:latin typeface="Cambria Math" panose="02040503050406030204" pitchFamily="18" charset="0"/>
                                <a:cs typeface="Times New Roman" panose="02020603050405020304" pitchFamily="18" charset="0"/>
                              </a:rPr>
                            </m:ctrlPr>
                          </m:sSubPr>
                          <m:e>
                            <m:r>
                              <a:rPr lang="en-US" sz="2400">
                                <a:latin typeface="Cambria Math" panose="02040503050406030204" pitchFamily="18" charset="0"/>
                                <a:cs typeface="Times New Roman" panose="02020603050405020304" pitchFamily="18" charset="0"/>
                              </a:rPr>
                              <m:t>||</m:t>
                            </m:r>
                            <m:r>
                              <m:rPr>
                                <m:sty m:val="p"/>
                              </m:rPr>
                              <a:rPr lang="en-US" sz="2400">
                                <a:latin typeface="Cambria Math" panose="02040503050406030204" pitchFamily="18" charset="0"/>
                                <a:cs typeface="Times New Roman" panose="02020603050405020304" pitchFamily="18" charset="0"/>
                              </a:rPr>
                              <m:t>x</m:t>
                            </m:r>
                            <m:r>
                              <a:rPr lang="en-US" sz="2400">
                                <a:latin typeface="Cambria Math" panose="02040503050406030204" pitchFamily="18" charset="0"/>
                                <a:cs typeface="Times New Roman" panose="02020603050405020304" pitchFamily="18" charset="0"/>
                              </a:rPr>
                              <m:t>||</m:t>
                            </m:r>
                          </m:e>
                          <m:sub>
                            <m:r>
                              <a:rPr lang="en-US" sz="2400">
                                <a:latin typeface="Cambria Math" panose="02040503050406030204" pitchFamily="18" charset="0"/>
                                <a:cs typeface="Times New Roman" panose="02020603050405020304" pitchFamily="18" charset="0"/>
                              </a:rPr>
                              <m:t>1</m:t>
                            </m:r>
                          </m:sub>
                        </m:sSub>
                      </m:e>
                    </m:func>
                    <m:r>
                      <a:rPr lang="en-US" sz="2400" i="1">
                        <a:latin typeface="Cambria Math" panose="02040503050406030204" pitchFamily="18" charset="0"/>
                        <a:cs typeface="Times New Roman" panose="02020603050405020304" pitchFamily="18" charset="0"/>
                      </a:rPr>
                      <m:t> </m:t>
                    </m:r>
                  </m:oMath>
                </a14:m>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||Ax - y|| ≤ </a:t>
                </a:r>
                <a:r>
                  <a:rPr lang="el-GR" sz="2400" dirty="0">
                    <a:latin typeface="Times New Roman" panose="02020603050405020304" pitchFamily="18" charset="0"/>
                    <a:cs typeface="Times New Roman" panose="02020603050405020304" pitchFamily="18" charset="0"/>
                  </a:rPr>
                  <a:t>ϵ</a:t>
                </a:r>
                <a:endParaRPr lang="en-US" sz="2400" dirty="0">
                  <a:latin typeface="Times New Roman" panose="02020603050405020304" pitchFamily="18" charset="0"/>
                  <a:cs typeface="Times New Roman" panose="02020603050405020304" pitchFamily="18" charset="0"/>
                </a:endParaRPr>
              </a:p>
              <a:p>
                <a:pPr marL="666900" lvl="1" indent="-342900">
                  <a:buFont typeface="+mj-lt"/>
                  <a:buAutoNum type="arabicPeriod"/>
                </a:pP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t>
                </a:r>
                <a:r>
                  <a:rPr lang="en-US" sz="2400" baseline="-250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(y) = ||</a:t>
                </a:r>
                <a14:m>
                  <m:oMath xmlns:m="http://schemas.openxmlformats.org/officeDocument/2006/math">
                    <m:r>
                      <a:rPr lang="vi-VN" sz="2400" i="1">
                        <a:latin typeface="Cambria Math" panose="02040503050406030204" pitchFamily="18" charset="0"/>
                      </a:rPr>
                      <m:t>𝑦</m:t>
                    </m:r>
                  </m:oMath>
                </a14:m>
                <a:r>
                  <a:rPr lang="en-US" sz="2400" dirty="0">
                    <a:latin typeface="Times New Roman" panose="02020603050405020304" pitchFamily="18" charset="0"/>
                    <a:cs typeface="Times New Roman" panose="02020603050405020304" pitchFamily="18" charset="0"/>
                  </a:rPr>
                  <a:t> - A </a:t>
                </a:r>
                <a14:m>
                  <m:oMath xmlns:m="http://schemas.openxmlformats.org/officeDocument/2006/math">
                    <m:r>
                      <a:rPr lang="en-US" sz="2400" i="1">
                        <a:latin typeface="Cambria Math" panose="02040503050406030204" pitchFamily="18" charset="0"/>
                      </a:rPr>
                      <m:t> </m:t>
                    </m:r>
                    <m:r>
                      <a:rPr lang="en-US" sz="2400" i="1">
                        <a:latin typeface="Cambria Math" panose="02040503050406030204" pitchFamily="18" charset="0"/>
                      </a:rPr>
                      <m:t>𝛿</m:t>
                    </m:r>
                  </m:oMath>
                </a14:m>
                <a:r>
                  <a:rPr lang="en-US" sz="2400" baseline="-250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14:m>
                  <m:oMath xmlns:m="http://schemas.openxmlformats.org/officeDocument/2006/math">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vi-VN" sz="2400" i="1">
                                <a:latin typeface="Cambria Math" panose="02040503050406030204" pitchFamily="18" charset="0"/>
                              </a:rPr>
                              <m:t>𝑥</m:t>
                            </m:r>
                          </m:e>
                          <m:sub>
                            <m:r>
                              <a:rPr lang="vi-VN" sz="2400" i="1">
                                <a:latin typeface="Cambria Math" panose="02040503050406030204" pitchFamily="18" charset="0"/>
                              </a:rPr>
                              <m:t>1</m:t>
                            </m:r>
                          </m:sub>
                        </m:sSub>
                      </m:e>
                    </m:acc>
                  </m:oMath>
                </a14:m>
                <a:r>
                  <a:rPr lang="en-US" sz="2400" dirty="0">
                    <a:latin typeface="Times New Roman" panose="02020603050405020304" pitchFamily="18" charset="0"/>
                    <a:cs typeface="Times New Roman" panose="02020603050405020304" pitchFamily="18" charset="0"/>
                  </a:rPr>
                  <a:t>)</a:t>
                </a:r>
                <a:r>
                  <a:rPr lang="fr-FR" sz="2400" dirty="0">
                    <a:latin typeface="Times New Roman" panose="02020603050405020304" pitchFamily="18" charset="0"/>
                    <a:cs typeface="Times New Roman" panose="02020603050405020304" pitchFamily="18" charset="0"/>
                  </a:rPr>
                  <a:t>||</a:t>
                </a:r>
                <a:r>
                  <a:rPr lang="fr-FR" sz="2400" baseline="-25000" dirty="0">
                    <a:latin typeface="Times New Roman" panose="02020603050405020304" pitchFamily="18" charset="0"/>
                    <a:cs typeface="Times New Roman" panose="02020603050405020304" pitchFamily="18" charset="0"/>
                  </a:rPr>
                  <a:t>2  </a:t>
                </a:r>
                <a:r>
                  <a:rPr lang="fr-FR" sz="2400" dirty="0" err="1">
                    <a:latin typeface="Times New Roman" panose="02020603050405020304" pitchFamily="18" charset="0"/>
                    <a:cs typeface="Times New Roman" panose="02020603050405020304" pitchFamily="18" charset="0"/>
                  </a:rPr>
                  <a:t>với</a:t>
                </a:r>
                <a:r>
                  <a:rPr lang="fr-FR" sz="2400" dirty="0">
                    <a:latin typeface="Times New Roman" panose="02020603050405020304" pitchFamily="18" charset="0"/>
                    <a:cs typeface="Times New Roman" panose="02020603050405020304" pitchFamily="18" charset="0"/>
                  </a:rPr>
                  <a:t> i = 1, …, k.</a:t>
                </a:r>
              </a:p>
              <a:p>
                <a:pPr marL="594000" lvl="2" indent="0">
                  <a:buNone/>
                </a:pPr>
                <a:r>
                  <a:rPr lang="fr-FR" sz="2400" i="1" dirty="0">
                    <a:latin typeface="Times New Roman" panose="02020603050405020304" pitchFamily="18" charset="0"/>
                    <a:cs typeface="Times New Roman" panose="02020603050405020304" pitchFamily="18" charset="0"/>
                  </a:rPr>
                  <a:t>(</a:t>
                </a:r>
                <a14:m>
                  <m:oMath xmlns:m="http://schemas.openxmlformats.org/officeDocument/2006/math">
                    <m:r>
                      <a:rPr lang="vi-VN" sz="2400" i="1"/>
                      <m:t>𝛿</m:t>
                    </m:r>
                  </m:oMath>
                </a14:m>
                <a:r>
                  <a:rPr lang="vi-VN" sz="2400" i="1" baseline="-25000" dirty="0">
                    <a:latin typeface="Times New Roman" panose="02020603050405020304" pitchFamily="18" charset="0"/>
                    <a:cs typeface="Times New Roman" panose="02020603050405020304" pitchFamily="18" charset="0"/>
                  </a:rPr>
                  <a:t>i</a:t>
                </a:r>
                <a:r>
                  <a:rPr lang="vi-VN" sz="2400" i="1" dirty="0">
                    <a:latin typeface="Times New Roman" panose="02020603050405020304" pitchFamily="18" charset="0"/>
                    <a:cs typeface="Times New Roman" panose="02020603050405020304" pitchFamily="18" charset="0"/>
                  </a:rPr>
                  <a:t>(</a:t>
                </a:r>
                <a14:m>
                  <m:oMath xmlns:m="http://schemas.openxmlformats.org/officeDocument/2006/math">
                    <m:r>
                      <a:rPr lang="vi-VN" sz="2400" i="1"/>
                      <m:t>𝑥</m:t>
                    </m:r>
                  </m:oMath>
                </a14:m>
                <a:r>
                  <a:rPr lang="vi-VN" sz="2400" i="1" dirty="0">
                    <a:latin typeface="Times New Roman" panose="02020603050405020304" pitchFamily="18" charset="0"/>
                    <a:cs typeface="Times New Roman" panose="02020603050405020304" pitchFamily="18" charset="0"/>
                  </a:rPr>
                  <a:t>)</a:t>
                </a:r>
                <a14:m>
                  <m:oMath xmlns:m="http://schemas.openxmlformats.org/officeDocument/2006/math">
                    <m:r>
                      <a:rPr lang="vi-VN" sz="2400" i="1"/>
                      <m:t> ∈</m:t>
                    </m:r>
                  </m:oMath>
                </a14:m>
                <a:r>
                  <a:rPr lang="vi-VN" sz="2400" i="1" dirty="0">
                    <a:latin typeface="Times New Roman" panose="02020603050405020304" pitchFamily="18" charset="0"/>
                    <a:cs typeface="Times New Roman" panose="02020603050405020304" pitchFamily="18" charset="0"/>
                  </a:rPr>
                  <a:t>  R</a:t>
                </a:r>
                <a:r>
                  <a:rPr lang="vi-VN" sz="2400" i="1" baseline="30000" dirty="0">
                    <a:latin typeface="Times New Roman" panose="02020603050405020304" pitchFamily="18" charset="0"/>
                    <a:cs typeface="Times New Roman" panose="02020603050405020304" pitchFamily="18" charset="0"/>
                  </a:rPr>
                  <a:t>n </a:t>
                </a:r>
                <a:r>
                  <a:rPr lang="vi-VN" sz="2400" i="1" dirty="0">
                    <a:latin typeface="Times New Roman" panose="02020603050405020304" pitchFamily="18" charset="0"/>
                    <a:cs typeface="Times New Roman" panose="02020603050405020304" pitchFamily="18" charset="0"/>
                  </a:rPr>
                  <a:t>là một vector mà </a:t>
                </a:r>
                <a:r>
                  <a:rPr lang="en-US" sz="2400" i="1" dirty="0" err="1">
                    <a:latin typeface="Times New Roman" panose="02020603050405020304" pitchFamily="18" charset="0"/>
                    <a:cs typeface="Times New Roman" panose="02020603050405020304" pitchFamily="18" charset="0"/>
                  </a:rPr>
                  <a:t>những</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hệ</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số</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khác</a:t>
                </a:r>
                <a:r>
                  <a:rPr lang="en-US" sz="2400" i="1" dirty="0">
                    <a:latin typeface="Times New Roman" panose="02020603050405020304" pitchFamily="18" charset="0"/>
                    <a:cs typeface="Times New Roman" panose="02020603050405020304" pitchFamily="18" charset="0"/>
                  </a:rPr>
                  <a:t> 0</a:t>
                </a:r>
                <a:r>
                  <a:rPr lang="vi-VN" sz="2400" i="1" dirty="0">
                    <a:latin typeface="Times New Roman" panose="02020603050405020304" pitchFamily="18" charset="0"/>
                    <a:cs typeface="Times New Roman" panose="02020603050405020304" pitchFamily="18" charset="0"/>
                  </a:rPr>
                  <a:t> của </a:t>
                </a:r>
                <a14:m>
                  <m:oMath xmlns:m="http://schemas.openxmlformats.org/officeDocument/2006/math">
                    <m:r>
                      <a:rPr lang="vi-VN" sz="2400" i="1"/>
                      <m:t>𝑥</m:t>
                    </m:r>
                  </m:oMath>
                </a14:m>
                <a:r>
                  <a:rPr lang="vi-VN"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tương</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ứng</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với</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lớp</a:t>
                </a:r>
                <a:r>
                  <a:rPr lang="vi-VN" sz="2400" i="1" dirty="0">
                    <a:latin typeface="Times New Roman" panose="02020603050405020304" pitchFamily="18" charset="0"/>
                    <a:cs typeface="Times New Roman" panose="02020603050405020304" pitchFamily="18" charset="0"/>
                  </a:rPr>
                  <a:t> i</a:t>
                </a:r>
                <a:r>
                  <a:rPr lang="fr-FR" sz="2400" i="1" dirty="0">
                    <a:latin typeface="Times New Roman" panose="02020603050405020304" pitchFamily="18" charset="0"/>
                    <a:cs typeface="Times New Roman" panose="02020603050405020304" pitchFamily="18" charset="0"/>
                  </a:rPr>
                  <a:t>)</a:t>
                </a:r>
              </a:p>
              <a:p>
                <a:pPr marL="666900" lvl="1" indent="-342900">
                  <a:buFont typeface="+mj-lt"/>
                  <a:buAutoNum type="arabicPeriod"/>
                </a:pPr>
                <a:r>
                  <a:rPr lang="es-ES" sz="2400" dirty="0" err="1">
                    <a:latin typeface="Times New Roman" panose="02020603050405020304" pitchFamily="18" charset="0"/>
                    <a:cs typeface="Times New Roman" panose="02020603050405020304" pitchFamily="18" charset="0"/>
                  </a:rPr>
                  <a:t>Xác</a:t>
                </a:r>
                <a:r>
                  <a:rPr lang="es-ES" sz="2400" dirty="0">
                    <a:latin typeface="Times New Roman" panose="02020603050405020304" pitchFamily="18" charset="0"/>
                    <a:cs typeface="Times New Roman" panose="02020603050405020304" pitchFamily="18" charset="0"/>
                  </a:rPr>
                  <a:t> </a:t>
                </a:r>
                <a:r>
                  <a:rPr lang="es-ES" sz="2400" dirty="0" err="1">
                    <a:latin typeface="Times New Roman" panose="02020603050405020304" pitchFamily="18" charset="0"/>
                    <a:cs typeface="Times New Roman" panose="02020603050405020304" pitchFamily="18" charset="0"/>
                  </a:rPr>
                  <a:t>định</a:t>
                </a:r>
                <a:r>
                  <a:rPr lang="es-ES" sz="2400" dirty="0">
                    <a:latin typeface="Times New Roman" panose="02020603050405020304" pitchFamily="18" charset="0"/>
                    <a:cs typeface="Times New Roman" panose="02020603050405020304" pitchFamily="18" charset="0"/>
                  </a:rPr>
                  <a:t> y = </a:t>
                </a:r>
                <a:r>
                  <a:rPr lang="es-ES" sz="2400" dirty="0" err="1">
                    <a:latin typeface="Times New Roman" panose="02020603050405020304" pitchFamily="18" charset="0"/>
                    <a:cs typeface="Times New Roman" panose="02020603050405020304" pitchFamily="18" charset="0"/>
                  </a:rPr>
                  <a:t>arg</a:t>
                </a:r>
                <a:r>
                  <a:rPr lang="es-E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s-E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𝑚𝑖𝑛</m:t>
                        </m:r>
                      </m:e>
                      <m:sub>
                        <m:r>
                          <a:rPr lang="en-US" sz="2400" b="0" i="1" smtClean="0">
                            <a:latin typeface="Cambria Math" panose="02040503050406030204" pitchFamily="18" charset="0"/>
                            <a:cs typeface="Times New Roman" panose="02020603050405020304" pitchFamily="18" charset="0"/>
                          </a:rPr>
                          <m:t>𝑖</m:t>
                        </m:r>
                      </m:sub>
                    </m:sSub>
                  </m:oMath>
                </a14:m>
                <a:r>
                  <a:rPr lang="es-E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s-ES" sz="2400" i="1">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𝑟</m:t>
                        </m:r>
                      </m:e>
                      <m:sub>
                        <m:r>
                          <a:rPr lang="en-US" sz="2400" i="1">
                            <a:latin typeface="Cambria Math" panose="02040503050406030204" pitchFamily="18" charset="0"/>
                            <a:cs typeface="Times New Roman" panose="02020603050405020304" pitchFamily="18" charset="0"/>
                          </a:rPr>
                          <m:t>𝑖</m:t>
                        </m:r>
                      </m:sub>
                    </m:sSub>
                  </m:oMath>
                </a14:m>
                <a:r>
                  <a:rPr lang="es-ES" sz="2400" dirty="0">
                    <a:latin typeface="Times New Roman" panose="02020603050405020304" pitchFamily="18" charset="0"/>
                    <a:cs typeface="Times New Roman" panose="02020603050405020304" pitchFamily="18" charset="0"/>
                  </a:rPr>
                  <a:t> (y)</a:t>
                </a:r>
                <a:endParaRPr lang="en-US" sz="2400" dirty="0">
                  <a:latin typeface="Times New Roman" panose="02020603050405020304" pitchFamily="18" charset="0"/>
                  <a:cs typeface="Times New Roman" panose="02020603050405020304" pitchFamily="18" charset="0"/>
                </a:endParaRPr>
              </a:p>
              <a:p>
                <a:pPr marL="666900" lvl="1" indent="-342900">
                  <a:buFont typeface="+mj-lt"/>
                  <a:buAutoNum type="arabicPeriod"/>
                </a:pPr>
                <a:endParaRPr lang="el-GR" sz="2200" dirty="0">
                  <a:latin typeface="Times New Roman" panose="02020603050405020304" pitchFamily="18" charset="0"/>
                  <a:cs typeface="Times New Roman" panose="02020603050405020304" pitchFamily="18" charset="0"/>
                </a:endParaRPr>
              </a:p>
              <a:p>
                <a:pPr marL="594000" lvl="2" indent="0">
                  <a:buNone/>
                </a:pPr>
                <a:endParaRPr lang="en-US" sz="20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92529B8A-CBB9-4EE8-BFED-5D0C9D5B3019}"/>
                  </a:ext>
                </a:extLst>
              </p:cNvPr>
              <p:cNvSpPr>
                <a:spLocks noGrp="1" noRot="1" noChangeAspect="1" noMove="1" noResize="1" noEditPoints="1" noAdjustHandles="1" noChangeArrowheads="1" noChangeShapeType="1" noTextEdit="1"/>
              </p:cNvSpPr>
              <p:nvPr>
                <p:ph idx="1"/>
              </p:nvPr>
            </p:nvSpPr>
            <p:spPr>
              <a:xfrm>
                <a:off x="581192" y="2180496"/>
                <a:ext cx="11029615" cy="4677504"/>
              </a:xfrm>
              <a:blipFill>
                <a:blip r:embed="rId2"/>
                <a:stretch>
                  <a:fillRect l="-387" t="-8214"/>
                </a:stretch>
              </a:blipFill>
            </p:spPr>
            <p:txBody>
              <a:bodyPr/>
              <a:lstStyle/>
              <a:p>
                <a:r>
                  <a:rPr lang="en-US">
                    <a:noFill/>
                  </a:rPr>
                  <a:t> </a:t>
                </a:r>
              </a:p>
            </p:txBody>
          </p:sp>
        </mc:Fallback>
      </mc:AlternateContent>
    </p:spTree>
    <p:extLst>
      <p:ext uri="{BB962C8B-B14F-4D97-AF65-F5344CB8AC3E}">
        <p14:creationId xmlns:p14="http://schemas.microsoft.com/office/powerpoint/2010/main" val="1324008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D262-E7A5-4B15-B426-9EB47382C1B5}"/>
              </a:ext>
            </a:extLst>
          </p:cNvPr>
          <p:cNvSpPr>
            <a:spLocks noGrp="1"/>
          </p:cNvSpPr>
          <p:nvPr>
            <p:ph type="title"/>
          </p:nvPr>
        </p:nvSpPr>
        <p:spPr/>
        <p:txBody>
          <a:bodyPr anchor="ctr">
            <a:normAutofit/>
          </a:bodyPr>
          <a:lstStyle/>
          <a:p>
            <a:pPr marL="514350" indent="-514350">
              <a:buFont typeface="+mj-lt"/>
              <a:buAutoNum type="romanUcPeriod" startAt="3"/>
            </a:pPr>
            <a:r>
              <a:rPr lang="en-US" sz="2200" b="1" dirty="0">
                <a:latin typeface="Times New Roman" panose="02020603050405020304" pitchFamily="18" charset="0"/>
                <a:cs typeface="Times New Roman" panose="02020603050405020304" pitchFamily="18" charset="0"/>
              </a:rPr>
              <a:t>THỰC NGHIỆM BÀI TOÁN</a:t>
            </a:r>
          </a:p>
        </p:txBody>
      </p:sp>
      <p:sp>
        <p:nvSpPr>
          <p:cNvPr id="3" name="Content Placeholder 2">
            <a:extLst>
              <a:ext uri="{FF2B5EF4-FFF2-40B4-BE49-F238E27FC236}">
                <a16:creationId xmlns:a16="http://schemas.microsoft.com/office/drawing/2014/main" id="{875B1CA3-14AD-4D49-80AF-8958CE5E5D99}"/>
              </a:ext>
            </a:extLst>
          </p:cNvPr>
          <p:cNvSpPr>
            <a:spLocks noGrp="1"/>
          </p:cNvSpPr>
          <p:nvPr>
            <p:ph idx="1"/>
          </p:nvPr>
        </p:nvSpPr>
        <p:spPr/>
        <p:txBody>
          <a:bodyPr>
            <a:normAutofit/>
          </a:bodyPr>
          <a:lstStyle/>
          <a:p>
            <a:r>
              <a:rPr lang="en-US" sz="2200" dirty="0" err="1">
                <a:latin typeface="Times New Roman" panose="02020603050405020304" pitchFamily="18" charset="0"/>
                <a:cs typeface="Times New Roman" panose="02020603050405020304" pitchFamily="18" charset="0"/>
              </a:rPr>
              <a:t>Phần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mềm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hành</a:t>
            </a:r>
            <a:r>
              <a:rPr lang="en-US" sz="2200" dirty="0">
                <a:latin typeface="Times New Roman" panose="02020603050405020304" pitchFamily="18" charset="0"/>
                <a:cs typeface="Times New Roman" panose="02020603050405020304" pitchFamily="18" charset="0"/>
              </a:rPr>
              <a:t>: Window 10, Ram 6GB, Chip Intel core i5 CPU 1.7GHz, Maltab2016</a:t>
            </a:r>
          </a:p>
          <a:p>
            <a:r>
              <a:rPr lang="en-US" sz="2200" dirty="0" err="1">
                <a:latin typeface="Times New Roman" panose="02020603050405020304" pitchFamily="18" charset="0"/>
                <a:cs typeface="Times New Roman" panose="02020603050405020304" pitchFamily="18" charset="0"/>
              </a:rPr>
              <a:t>Tập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train: 210 </a:t>
            </a:r>
            <a:r>
              <a:rPr lang="en-US" sz="2200" dirty="0" err="1">
                <a:latin typeface="Times New Roman" panose="02020603050405020304" pitchFamily="18" charset="0"/>
                <a:cs typeface="Times New Roman" panose="02020603050405020304" pitchFamily="18" charset="0"/>
              </a:rPr>
              <a:t>bức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khuôn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mặt</a:t>
            </a:r>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Tập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test: 216 </a:t>
            </a:r>
            <a:r>
              <a:rPr lang="en-US" sz="2200" dirty="0" err="1">
                <a:latin typeface="Times New Roman" panose="02020603050405020304" pitchFamily="18" charset="0"/>
                <a:cs typeface="Times New Roman" panose="02020603050405020304" pitchFamily="18" charset="0"/>
              </a:rPr>
              <a:t>bức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khuôn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mặt</a:t>
            </a:r>
            <a:r>
              <a:rPr lang="en-US" sz="2200" dirty="0">
                <a:latin typeface="Times New Roman" panose="02020603050405020304" pitchFamily="18" charset="0"/>
                <a:cs typeface="Times New Roman" panose="02020603050405020304" pitchFamily="18" charset="0"/>
              </a:rPr>
              <a:t> không </a:t>
            </a:r>
            <a:r>
              <a:rPr lang="en-US" sz="2200" dirty="0" err="1">
                <a:latin typeface="Times New Roman" panose="02020603050405020304" pitchFamily="18" charset="0"/>
                <a:cs typeface="Times New Roman" panose="02020603050405020304" pitchFamily="18" charset="0"/>
              </a:rPr>
              <a:t>trùng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bộ</a:t>
            </a:r>
            <a:r>
              <a:rPr lang="en-US" sz="2200" dirty="0">
                <a:latin typeface="Times New Roman" panose="02020603050405020304" pitchFamily="18" charset="0"/>
                <a:cs typeface="Times New Roman" panose="02020603050405020304" pitchFamily="18" charset="0"/>
              </a:rPr>
              <a:t> train</a:t>
            </a:r>
            <a:endParaRPr lang="vi-V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632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D262-E7A5-4B15-B426-9EB47382C1B5}"/>
              </a:ext>
            </a:extLst>
          </p:cNvPr>
          <p:cNvSpPr>
            <a:spLocks noGrp="1"/>
          </p:cNvSpPr>
          <p:nvPr>
            <p:ph type="title"/>
          </p:nvPr>
        </p:nvSpPr>
        <p:spPr/>
        <p:txBody>
          <a:bodyPr anchor="ctr">
            <a:normAutofit/>
          </a:bodyPr>
          <a:lstStyle/>
          <a:p>
            <a:pPr marL="514350" indent="-514350">
              <a:buFont typeface="+mj-lt"/>
              <a:buAutoNum type="romanUcPeriod" startAt="3"/>
            </a:pPr>
            <a:r>
              <a:rPr lang="en-US" sz="2200" b="1" dirty="0">
                <a:latin typeface="Times New Roman" panose="02020603050405020304" pitchFamily="18" charset="0"/>
                <a:cs typeface="Times New Roman" panose="02020603050405020304" pitchFamily="18" charset="0"/>
              </a:rPr>
              <a:t>THỰC NGHIỆM BÀI TOÁN</a:t>
            </a:r>
          </a:p>
        </p:txBody>
      </p:sp>
      <p:sp>
        <p:nvSpPr>
          <p:cNvPr id="3" name="Content Placeholder 2">
            <a:extLst>
              <a:ext uri="{FF2B5EF4-FFF2-40B4-BE49-F238E27FC236}">
                <a16:creationId xmlns:a16="http://schemas.microsoft.com/office/drawing/2014/main" id="{875B1CA3-14AD-4D49-80AF-8958CE5E5D99}"/>
              </a:ext>
            </a:extLst>
          </p:cNvPr>
          <p:cNvSpPr>
            <a:spLocks noGrp="1"/>
          </p:cNvSpPr>
          <p:nvPr>
            <p:ph idx="1"/>
          </p:nvPr>
        </p:nvSpPr>
        <p:spPr>
          <a:xfrm>
            <a:off x="581192" y="2180496"/>
            <a:ext cx="11029615" cy="4488318"/>
          </a:xfrm>
        </p:spPr>
        <p:txBody>
          <a:bodyPr anchor="t">
            <a:normAutofit/>
          </a:bodyPr>
          <a:lstStyle/>
          <a:p>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xám</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324000" lvl="1" indent="0">
              <a:buNone/>
            </a:pPr>
            <a:r>
              <a:rPr lang="en-US" sz="2200" b="1" dirty="0" err="1">
                <a:latin typeface="Times New Roman" panose="02020603050405020304" pitchFamily="18" charset="0"/>
                <a:cs typeface="Times New Roman" panose="02020603050405020304" pitchFamily="18" charset="0"/>
              </a:rPr>
              <a:t>Nhận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xét</a:t>
            </a:r>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Chương trình cho kết quả chính xác và thời gian xử lý nhanh hơn so với ảnh màu</a:t>
            </a:r>
          </a:p>
        </p:txBody>
      </p:sp>
      <p:pic>
        <p:nvPicPr>
          <p:cNvPr id="4" name="Picture 3">
            <a:extLst>
              <a:ext uri="{FF2B5EF4-FFF2-40B4-BE49-F238E27FC236}">
                <a16:creationId xmlns:a16="http://schemas.microsoft.com/office/drawing/2014/main" id="{7E0DB187-4882-4B09-9A86-A2A65A31CF77}"/>
              </a:ext>
            </a:extLst>
          </p:cNvPr>
          <p:cNvPicPr/>
          <p:nvPr/>
        </p:nvPicPr>
        <p:blipFill>
          <a:blip r:embed="rId2"/>
          <a:stretch>
            <a:fillRect/>
          </a:stretch>
        </p:blipFill>
        <p:spPr>
          <a:xfrm>
            <a:off x="1146123" y="2645036"/>
            <a:ext cx="4103793" cy="3345861"/>
          </a:xfrm>
          <a:prstGeom prst="rect">
            <a:avLst/>
          </a:prstGeom>
        </p:spPr>
      </p:pic>
      <p:pic>
        <p:nvPicPr>
          <p:cNvPr id="5" name="Picture 4">
            <a:extLst>
              <a:ext uri="{FF2B5EF4-FFF2-40B4-BE49-F238E27FC236}">
                <a16:creationId xmlns:a16="http://schemas.microsoft.com/office/drawing/2014/main" id="{ED4DAA09-4AB4-4AA2-90ED-C0EC4C84583E}"/>
              </a:ext>
            </a:extLst>
          </p:cNvPr>
          <p:cNvPicPr/>
          <p:nvPr/>
        </p:nvPicPr>
        <p:blipFill>
          <a:blip r:embed="rId3"/>
          <a:stretch>
            <a:fillRect/>
          </a:stretch>
        </p:blipFill>
        <p:spPr>
          <a:xfrm>
            <a:off x="6096001" y="2645036"/>
            <a:ext cx="4103794" cy="3345861"/>
          </a:xfrm>
          <a:prstGeom prst="rect">
            <a:avLst/>
          </a:prstGeom>
        </p:spPr>
      </p:pic>
    </p:spTree>
    <p:extLst>
      <p:ext uri="{BB962C8B-B14F-4D97-AF65-F5344CB8AC3E}">
        <p14:creationId xmlns:p14="http://schemas.microsoft.com/office/powerpoint/2010/main" val="2178825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D262-E7A5-4B15-B426-9EB47382C1B5}"/>
              </a:ext>
            </a:extLst>
          </p:cNvPr>
          <p:cNvSpPr>
            <a:spLocks noGrp="1"/>
          </p:cNvSpPr>
          <p:nvPr>
            <p:ph type="title"/>
          </p:nvPr>
        </p:nvSpPr>
        <p:spPr/>
        <p:txBody>
          <a:bodyPr anchor="ctr">
            <a:normAutofit/>
          </a:bodyPr>
          <a:lstStyle/>
          <a:p>
            <a:pPr marL="514350" indent="-514350">
              <a:buFont typeface="+mj-lt"/>
              <a:buAutoNum type="romanUcPeriod" startAt="3"/>
            </a:pPr>
            <a:r>
              <a:rPr lang="en-US" sz="2200" b="1" dirty="0">
                <a:latin typeface="Times New Roman" panose="02020603050405020304" pitchFamily="18" charset="0"/>
                <a:cs typeface="Times New Roman" panose="02020603050405020304" pitchFamily="18" charset="0"/>
              </a:rPr>
              <a:t>THỰC NGHIỆM BÀI TOÁN</a:t>
            </a:r>
          </a:p>
        </p:txBody>
      </p:sp>
      <p:sp>
        <p:nvSpPr>
          <p:cNvPr id="3" name="Content Placeholder 2">
            <a:extLst>
              <a:ext uri="{FF2B5EF4-FFF2-40B4-BE49-F238E27FC236}">
                <a16:creationId xmlns:a16="http://schemas.microsoft.com/office/drawing/2014/main" id="{875B1CA3-14AD-4D49-80AF-8958CE5E5D99}"/>
              </a:ext>
            </a:extLst>
          </p:cNvPr>
          <p:cNvSpPr>
            <a:spLocks noGrp="1"/>
          </p:cNvSpPr>
          <p:nvPr>
            <p:ph idx="1"/>
          </p:nvPr>
        </p:nvSpPr>
        <p:spPr>
          <a:xfrm>
            <a:off x="581192" y="2180496"/>
            <a:ext cx="11029615" cy="4488318"/>
          </a:xfrm>
        </p:spPr>
        <p:txBody>
          <a:bodyPr anchor="t">
            <a:normAutofit/>
          </a:bodyPr>
          <a:lstStyle/>
          <a:p>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chụp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chiếu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thấp</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324000" lvl="1" indent="0" algn="just">
              <a:buNone/>
            </a:pPr>
            <a:r>
              <a:rPr lang="en-US" sz="2200" b="1" dirty="0" err="1">
                <a:latin typeface="Times New Roman" panose="02020603050405020304" pitchFamily="18" charset="0"/>
                <a:cs typeface="Times New Roman" panose="02020603050405020304" pitchFamily="18" charset="0"/>
              </a:rPr>
              <a:t>Nhận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xét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chính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hưởng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bởi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chiếu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những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chụp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thiếu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ánh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dạng</a:t>
            </a:r>
            <a:r>
              <a:rPr lang="en-US" sz="2200" dirty="0">
                <a:latin typeface="Times New Roman" panose="02020603050405020304" pitchFamily="18" charset="0"/>
                <a:cs typeface="Times New Roman" panose="02020603050405020304" pitchFamily="18" charset="0"/>
              </a:rPr>
              <a:t> không </a:t>
            </a:r>
            <a:r>
              <a:rPr lang="en-US" sz="2200" dirty="0" err="1">
                <a:latin typeface="Times New Roman" panose="02020603050405020304" pitchFamily="18" charset="0"/>
                <a:cs typeface="Times New Roman" panose="02020603050405020304" pitchFamily="18" charset="0"/>
              </a:rPr>
              <a:t>chính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muốn</a:t>
            </a:r>
            <a:r>
              <a:rPr lang="en-US" sz="2200" dirty="0">
                <a:latin typeface="Times New Roman" panose="02020603050405020304" pitchFamily="18" charset="0"/>
                <a:cs typeface="Times New Roman" panose="02020603050405020304" pitchFamily="18" charset="0"/>
              </a:rPr>
              <a:t>.</a:t>
            </a:r>
            <a:endParaRPr lang="vi-VN"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2EE7C2B-0ACA-4A63-866A-8CE3B615445A}"/>
              </a:ext>
            </a:extLst>
          </p:cNvPr>
          <p:cNvPicPr/>
          <p:nvPr/>
        </p:nvPicPr>
        <p:blipFill>
          <a:blip r:embed="rId2"/>
          <a:stretch>
            <a:fillRect/>
          </a:stretch>
        </p:blipFill>
        <p:spPr>
          <a:xfrm>
            <a:off x="1575368" y="2566208"/>
            <a:ext cx="3323645" cy="2857130"/>
          </a:xfrm>
          <a:prstGeom prst="rect">
            <a:avLst/>
          </a:prstGeom>
        </p:spPr>
      </p:pic>
      <p:pic>
        <p:nvPicPr>
          <p:cNvPr id="7" name="Picture 6">
            <a:extLst>
              <a:ext uri="{FF2B5EF4-FFF2-40B4-BE49-F238E27FC236}">
                <a16:creationId xmlns:a16="http://schemas.microsoft.com/office/drawing/2014/main" id="{1ECAFF2B-FFBD-42F8-8C32-E6BB3DEAB204}"/>
              </a:ext>
            </a:extLst>
          </p:cNvPr>
          <p:cNvPicPr/>
          <p:nvPr/>
        </p:nvPicPr>
        <p:blipFill>
          <a:blip r:embed="rId3"/>
          <a:stretch>
            <a:fillRect/>
          </a:stretch>
        </p:blipFill>
        <p:spPr>
          <a:xfrm>
            <a:off x="5893189" y="2566208"/>
            <a:ext cx="3323646" cy="2857130"/>
          </a:xfrm>
          <a:prstGeom prst="rect">
            <a:avLst/>
          </a:prstGeom>
        </p:spPr>
      </p:pic>
    </p:spTree>
    <p:extLst>
      <p:ext uri="{BB962C8B-B14F-4D97-AF65-F5344CB8AC3E}">
        <p14:creationId xmlns:p14="http://schemas.microsoft.com/office/powerpoint/2010/main" val="337441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D262-E7A5-4B15-B426-9EB47382C1B5}"/>
              </a:ext>
            </a:extLst>
          </p:cNvPr>
          <p:cNvSpPr>
            <a:spLocks noGrp="1"/>
          </p:cNvSpPr>
          <p:nvPr>
            <p:ph type="title"/>
          </p:nvPr>
        </p:nvSpPr>
        <p:spPr/>
        <p:txBody>
          <a:bodyPr anchor="ctr">
            <a:normAutofit/>
          </a:bodyPr>
          <a:lstStyle/>
          <a:p>
            <a:pPr marL="514350" indent="-514350">
              <a:buFont typeface="+mj-lt"/>
              <a:buAutoNum type="romanUcPeriod" startAt="3"/>
            </a:pPr>
            <a:r>
              <a:rPr lang="en-US" sz="2200" b="1" dirty="0">
                <a:latin typeface="Times New Roman" panose="02020603050405020304" pitchFamily="18" charset="0"/>
                <a:cs typeface="Times New Roman" panose="02020603050405020304" pitchFamily="18" charset="0"/>
              </a:rPr>
              <a:t>THỰC NGHIỆM BÀI TOÁN</a:t>
            </a:r>
          </a:p>
        </p:txBody>
      </p:sp>
      <p:sp>
        <p:nvSpPr>
          <p:cNvPr id="3" name="Content Placeholder 2">
            <a:extLst>
              <a:ext uri="{FF2B5EF4-FFF2-40B4-BE49-F238E27FC236}">
                <a16:creationId xmlns:a16="http://schemas.microsoft.com/office/drawing/2014/main" id="{875B1CA3-14AD-4D49-80AF-8958CE5E5D99}"/>
              </a:ext>
            </a:extLst>
          </p:cNvPr>
          <p:cNvSpPr>
            <a:spLocks noGrp="1"/>
          </p:cNvSpPr>
          <p:nvPr>
            <p:ph idx="1"/>
          </p:nvPr>
        </p:nvSpPr>
        <p:spPr>
          <a:xfrm>
            <a:off x="581192" y="2180496"/>
            <a:ext cx="11029615" cy="4488318"/>
          </a:xfrm>
        </p:spPr>
        <p:txBody>
          <a:bodyPr anchor="t">
            <a:normAutofit fontScale="85000" lnSpcReduction="20000"/>
          </a:bodyPr>
          <a:lstStyle/>
          <a:p>
            <a:r>
              <a:rPr lang="en-US" sz="2600" dirty="0" err="1">
                <a:latin typeface="Times New Roman" panose="02020603050405020304" pitchFamily="18" charset="0"/>
                <a:cs typeface="Times New Roman" panose="02020603050405020304" pitchFamily="18" charset="0"/>
              </a:rPr>
              <a:t>Nhận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dạng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với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góc</a:t>
            </a:r>
            <a:r>
              <a:rPr lang="en-US" sz="2600" dirty="0">
                <a:latin typeface="Times New Roman" panose="02020603050405020304" pitchFamily="18" charset="0"/>
                <a:cs typeface="Times New Roman" panose="02020603050405020304" pitchFamily="18" charset="0"/>
              </a:rPr>
              <a:t> quay </a:t>
            </a:r>
            <a:r>
              <a:rPr lang="en-US" sz="2600" dirty="0" err="1">
                <a:latin typeface="Times New Roman" panose="02020603050405020304" pitchFamily="18" charset="0"/>
                <a:cs typeface="Times New Roman" panose="02020603050405020304" pitchFamily="18" charset="0"/>
              </a:rPr>
              <a:t>khuôn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mặt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nhau</a:t>
            </a:r>
            <a:endParaRPr lang="en-US" sz="26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324000" lvl="1" indent="0" algn="just">
              <a:buNone/>
            </a:pPr>
            <a:endParaRPr lang="en-US" sz="2200" b="1" dirty="0">
              <a:latin typeface="Times New Roman" panose="02020603050405020304" pitchFamily="18" charset="0"/>
              <a:cs typeface="Times New Roman" panose="02020603050405020304" pitchFamily="18" charset="0"/>
            </a:endParaRPr>
          </a:p>
          <a:p>
            <a:pPr marL="324000" lvl="1" indent="0" algn="just">
              <a:buNone/>
            </a:pPr>
            <a:endParaRPr lang="en-US" sz="2200" b="1" dirty="0">
              <a:latin typeface="Times New Roman" panose="02020603050405020304" pitchFamily="18" charset="0"/>
              <a:cs typeface="Times New Roman" panose="02020603050405020304" pitchFamily="18" charset="0"/>
            </a:endParaRPr>
          </a:p>
          <a:p>
            <a:pPr marL="324000" lvl="1" indent="0" algn="just">
              <a:buNone/>
            </a:pPr>
            <a:endParaRPr lang="en-US" sz="2400" b="1" dirty="0">
              <a:latin typeface="Times New Roman" panose="02020603050405020304" pitchFamily="18" charset="0"/>
              <a:cs typeface="Times New Roman" panose="02020603050405020304" pitchFamily="18" charset="0"/>
            </a:endParaRPr>
          </a:p>
          <a:p>
            <a:pPr marL="324000" lvl="1" indent="0" algn="just">
              <a:buNone/>
            </a:pPr>
            <a:r>
              <a:rPr lang="en-US" sz="2600" b="1" dirty="0" err="1">
                <a:latin typeface="Times New Roman" panose="02020603050405020304" pitchFamily="18" charset="0"/>
                <a:cs typeface="Times New Roman" panose="02020603050405020304" pitchFamily="18" charset="0"/>
              </a:rPr>
              <a:t>Nhận</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xét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Với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những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khuôn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mặt</a:t>
            </a:r>
            <a:r>
              <a:rPr lang="en-US" sz="2600" dirty="0">
                <a:latin typeface="Times New Roman" panose="02020603050405020304" pitchFamily="18" charset="0"/>
                <a:cs typeface="Times New Roman" panose="02020603050405020304" pitchFamily="18" charset="0"/>
              </a:rPr>
              <a:t> có </a:t>
            </a:r>
            <a:r>
              <a:rPr lang="en-US" sz="2600" dirty="0" err="1">
                <a:latin typeface="Times New Roman" panose="02020603050405020304" pitchFamily="18" charset="0"/>
                <a:cs typeface="Times New Roman" panose="02020603050405020304" pitchFamily="18" charset="0"/>
              </a:rPr>
              <a:t>góc</a:t>
            </a:r>
            <a:r>
              <a:rPr lang="en-US" sz="2600" dirty="0">
                <a:latin typeface="Times New Roman" panose="02020603050405020304" pitchFamily="18" charset="0"/>
                <a:cs typeface="Times New Roman" panose="02020603050405020304" pitchFamily="18" charset="0"/>
              </a:rPr>
              <a:t> quay </a:t>
            </a:r>
            <a:r>
              <a:rPr lang="en-US" sz="2600" dirty="0" err="1">
                <a:latin typeface="Times New Roman" panose="02020603050405020304" pitchFamily="18" charset="0"/>
                <a:cs typeface="Times New Roman" panose="02020603050405020304" pitchFamily="18" charset="0"/>
              </a:rPr>
              <a:t>lớn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hơn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khoảng</a:t>
            </a:r>
            <a:r>
              <a:rPr lang="en-US" sz="2600" dirty="0">
                <a:latin typeface="Times New Roman" panose="02020603050405020304" pitchFamily="18" charset="0"/>
                <a:cs typeface="Times New Roman" panose="02020603050405020304" pitchFamily="18" charset="0"/>
              </a:rPr>
              <a:t> 45</a:t>
            </a:r>
            <a:r>
              <a:rPr lang="en-US" sz="2600" baseline="30000" dirty="0">
                <a:latin typeface="Times New Roman" panose="02020603050405020304" pitchFamily="18" charset="0"/>
                <a:cs typeface="Times New Roman" panose="02020603050405020304" pitchFamily="18" charset="0"/>
              </a:rPr>
              <a:t>0</a:t>
            </a:r>
            <a:r>
              <a:rPr lang="en-US" sz="2600" baseline="-250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thì </a:t>
            </a:r>
            <a:r>
              <a:rPr lang="en-US" sz="2600" dirty="0" err="1">
                <a:latin typeface="Times New Roman" panose="02020603050405020304" pitchFamily="18" charset="0"/>
                <a:cs typeface="Times New Roman" panose="02020603050405020304" pitchFamily="18" charset="0"/>
              </a:rPr>
              <a:t>kết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quả</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nhận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dạng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sẽ</a:t>
            </a:r>
            <a:r>
              <a:rPr lang="en-US" sz="2600" dirty="0">
                <a:latin typeface="Times New Roman" panose="02020603050405020304" pitchFamily="18" charset="0"/>
                <a:cs typeface="Times New Roman" panose="02020603050405020304" pitchFamily="18" charset="0"/>
              </a:rPr>
              <a:t> không </a:t>
            </a:r>
            <a:r>
              <a:rPr lang="en-US" sz="2600" dirty="0" err="1">
                <a:latin typeface="Times New Roman" panose="02020603050405020304" pitchFamily="18" charset="0"/>
                <a:cs typeface="Times New Roman" panose="02020603050405020304" pitchFamily="18" charset="0"/>
              </a:rPr>
              <a:t>chính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xác</a:t>
            </a:r>
            <a:endParaRPr lang="en-US" sz="2600" dirty="0">
              <a:latin typeface="Times New Roman" panose="02020603050405020304" pitchFamily="18" charset="0"/>
              <a:cs typeface="Times New Roman" panose="02020603050405020304" pitchFamily="18" charset="0"/>
            </a:endParaRPr>
          </a:p>
          <a:p>
            <a:pPr marL="324000" lvl="1" indent="0" algn="just">
              <a:buNone/>
            </a:pPr>
            <a:endParaRPr lang="vi-VN" sz="2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2174D2E-144C-4C84-8EFA-06FF7A4465CD}"/>
              </a:ext>
            </a:extLst>
          </p:cNvPr>
          <p:cNvPicPr/>
          <p:nvPr/>
        </p:nvPicPr>
        <p:blipFill>
          <a:blip r:embed="rId2"/>
          <a:stretch>
            <a:fillRect/>
          </a:stretch>
        </p:blipFill>
        <p:spPr>
          <a:xfrm>
            <a:off x="1198179" y="2627632"/>
            <a:ext cx="3421118" cy="3016424"/>
          </a:xfrm>
          <a:prstGeom prst="rect">
            <a:avLst/>
          </a:prstGeom>
        </p:spPr>
      </p:pic>
      <p:pic>
        <p:nvPicPr>
          <p:cNvPr id="9" name="Picture 8">
            <a:extLst>
              <a:ext uri="{FF2B5EF4-FFF2-40B4-BE49-F238E27FC236}">
                <a16:creationId xmlns:a16="http://schemas.microsoft.com/office/drawing/2014/main" id="{B5983EB9-7DCE-4C33-B312-471C7C7DB286}"/>
              </a:ext>
            </a:extLst>
          </p:cNvPr>
          <p:cNvPicPr/>
          <p:nvPr/>
        </p:nvPicPr>
        <p:blipFill>
          <a:blip r:embed="rId3"/>
          <a:stretch>
            <a:fillRect/>
          </a:stretch>
        </p:blipFill>
        <p:spPr>
          <a:xfrm>
            <a:off x="5595031" y="2601133"/>
            <a:ext cx="3533204" cy="3016424"/>
          </a:xfrm>
          <a:prstGeom prst="rect">
            <a:avLst/>
          </a:prstGeom>
        </p:spPr>
      </p:pic>
    </p:spTree>
    <p:extLst>
      <p:ext uri="{BB962C8B-B14F-4D97-AF65-F5344CB8AC3E}">
        <p14:creationId xmlns:p14="http://schemas.microsoft.com/office/powerpoint/2010/main" val="3798539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D262-E7A5-4B15-B426-9EB47382C1B5}"/>
              </a:ext>
            </a:extLst>
          </p:cNvPr>
          <p:cNvSpPr>
            <a:spLocks noGrp="1"/>
          </p:cNvSpPr>
          <p:nvPr>
            <p:ph type="title"/>
          </p:nvPr>
        </p:nvSpPr>
        <p:spPr/>
        <p:txBody>
          <a:bodyPr anchor="ctr">
            <a:normAutofit/>
          </a:bodyPr>
          <a:lstStyle/>
          <a:p>
            <a:pPr marL="514350" indent="-514350">
              <a:buFont typeface="+mj-lt"/>
              <a:buAutoNum type="romanUcPeriod" startAt="3"/>
            </a:pPr>
            <a:r>
              <a:rPr lang="en-US" sz="2200" b="1" dirty="0">
                <a:latin typeface="Times New Roman" panose="02020603050405020304" pitchFamily="18" charset="0"/>
                <a:cs typeface="Times New Roman" panose="02020603050405020304" pitchFamily="18" charset="0"/>
              </a:rPr>
              <a:t>THỰC NGHIỆM BÀI TOÁN</a:t>
            </a:r>
          </a:p>
        </p:txBody>
      </p:sp>
      <p:sp>
        <p:nvSpPr>
          <p:cNvPr id="3" name="Content Placeholder 2">
            <a:extLst>
              <a:ext uri="{FF2B5EF4-FFF2-40B4-BE49-F238E27FC236}">
                <a16:creationId xmlns:a16="http://schemas.microsoft.com/office/drawing/2014/main" id="{875B1CA3-14AD-4D49-80AF-8958CE5E5D99}"/>
              </a:ext>
            </a:extLst>
          </p:cNvPr>
          <p:cNvSpPr>
            <a:spLocks noGrp="1"/>
          </p:cNvSpPr>
          <p:nvPr>
            <p:ph idx="1"/>
          </p:nvPr>
        </p:nvSpPr>
        <p:spPr>
          <a:xfrm>
            <a:off x="581192" y="2180496"/>
            <a:ext cx="11029615" cy="4488318"/>
          </a:xfrm>
        </p:spPr>
        <p:txBody>
          <a:bodyPr anchor="t">
            <a:normAutofit fontScale="77500" lnSpcReduction="20000"/>
          </a:bodyPr>
          <a:lstStyle/>
          <a:p>
            <a:r>
              <a:rPr lang="en-US" sz="2800" dirty="0" err="1">
                <a:latin typeface="Times New Roman" panose="02020603050405020304" pitchFamily="18" charset="0"/>
                <a:cs typeface="Times New Roman" panose="02020603050405020304" pitchFamily="18" charset="0"/>
              </a:rPr>
              <a:t>Nhận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khuôn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mặt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nhau</a:t>
            </a:r>
            <a:endParaRPr lang="en-US" sz="28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324000" lvl="1" indent="0" algn="just">
              <a:buNone/>
            </a:pPr>
            <a:endParaRPr lang="en-US" sz="2200" b="1" dirty="0">
              <a:latin typeface="Times New Roman" panose="02020603050405020304" pitchFamily="18" charset="0"/>
              <a:cs typeface="Times New Roman" panose="02020603050405020304" pitchFamily="18" charset="0"/>
            </a:endParaRPr>
          </a:p>
          <a:p>
            <a:pPr marL="324000" lvl="1" indent="0" algn="just">
              <a:buNone/>
            </a:pPr>
            <a:endParaRPr lang="en-US" sz="2200" b="1" dirty="0">
              <a:latin typeface="Times New Roman" panose="02020603050405020304" pitchFamily="18" charset="0"/>
              <a:cs typeface="Times New Roman" panose="02020603050405020304" pitchFamily="18" charset="0"/>
            </a:endParaRPr>
          </a:p>
          <a:p>
            <a:pPr marL="324000" lvl="1" indent="0" algn="just">
              <a:buNone/>
            </a:pPr>
            <a:endParaRPr lang="en-US" sz="2400" b="1" dirty="0">
              <a:latin typeface="Times New Roman" panose="02020603050405020304" pitchFamily="18" charset="0"/>
              <a:cs typeface="Times New Roman" panose="02020603050405020304" pitchFamily="18" charset="0"/>
            </a:endParaRPr>
          </a:p>
          <a:p>
            <a:pPr marL="324000" lvl="1" indent="0" algn="just">
              <a:buNone/>
            </a:pPr>
            <a:r>
              <a:rPr lang="en-US" sz="2600" b="1" dirty="0" err="1">
                <a:latin typeface="Times New Roman" panose="02020603050405020304" pitchFamily="18" charset="0"/>
                <a:cs typeface="Times New Roman" panose="02020603050405020304" pitchFamily="18" charset="0"/>
              </a:rPr>
              <a:t>Nhận</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xét</a:t>
            </a:r>
            <a:r>
              <a:rPr lang="en-US" sz="26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rPr>
              <a:t>Chương</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trình</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cho</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kết</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quả</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tốt</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khi</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khuôn</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mặt</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nằm</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chính</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giữa</a:t>
            </a:r>
            <a:r>
              <a:rPr lang="en-US" sz="2800" dirty="0">
                <a:latin typeface="Times New Roman" panose="02020603050405020304" pitchFamily="18" charset="0"/>
                <a:ea typeface="Calibri" panose="020F0502020204030204" pitchFamily="34" charset="0"/>
              </a:rPr>
              <a:t> hay gần </a:t>
            </a:r>
            <a:r>
              <a:rPr lang="en-US" sz="2800" dirty="0" err="1">
                <a:latin typeface="Times New Roman" panose="02020603050405020304" pitchFamily="18" charset="0"/>
                <a:ea typeface="Calibri" panose="020F0502020204030204" pitchFamily="34" charset="0"/>
              </a:rPr>
              <a:t>chính</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giữa</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bức</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ảnh</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tuy</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nhiên</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với</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các</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bức</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ảnh</a:t>
            </a:r>
            <a:r>
              <a:rPr lang="en-US" sz="2800" dirty="0">
                <a:latin typeface="Times New Roman" panose="02020603050405020304" pitchFamily="18" charset="0"/>
                <a:ea typeface="Calibri" panose="020F0502020204030204" pitchFamily="34" charset="0"/>
              </a:rPr>
              <a:t> có </a:t>
            </a:r>
            <a:r>
              <a:rPr lang="en-US" sz="2800" dirty="0" err="1">
                <a:latin typeface="Times New Roman" panose="02020603050405020304" pitchFamily="18" charset="0"/>
                <a:ea typeface="Calibri" panose="020F0502020204030204" pitchFamily="34" charset="0"/>
              </a:rPr>
              <a:t>khuôn</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mặt</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nằm</a:t>
            </a:r>
            <a:r>
              <a:rPr lang="en-US" sz="2800" dirty="0">
                <a:latin typeface="Times New Roman" panose="02020603050405020304" pitchFamily="18" charset="0"/>
                <a:ea typeface="Calibri" panose="020F0502020204030204" pitchFamily="34" charset="0"/>
              </a:rPr>
              <a:t> ở </a:t>
            </a:r>
            <a:r>
              <a:rPr lang="en-US" sz="2800" dirty="0" err="1">
                <a:latin typeface="Times New Roman" panose="02020603050405020304" pitchFamily="18" charset="0"/>
                <a:ea typeface="Calibri" panose="020F0502020204030204" pitchFamily="34" charset="0"/>
              </a:rPr>
              <a:t>ngoài</a:t>
            </a:r>
            <a:r>
              <a:rPr lang="en-US" sz="2800" dirty="0">
                <a:latin typeface="Times New Roman" panose="02020603050405020304" pitchFamily="18" charset="0"/>
                <a:ea typeface="Calibri" panose="020F0502020204030204" pitchFamily="34" charset="0"/>
              </a:rPr>
              <a:t> ½ </a:t>
            </a:r>
            <a:r>
              <a:rPr lang="en-US" sz="2800" dirty="0" err="1">
                <a:latin typeface="Times New Roman" panose="02020603050405020304" pitchFamily="18" charset="0"/>
                <a:ea typeface="Calibri" panose="020F0502020204030204" pitchFamily="34" charset="0"/>
              </a:rPr>
              <a:t>bức</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ảnh</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sẽ</a:t>
            </a:r>
            <a:r>
              <a:rPr lang="en-US" sz="2800" dirty="0">
                <a:latin typeface="Times New Roman" panose="02020603050405020304" pitchFamily="18" charset="0"/>
                <a:ea typeface="Calibri" panose="020F0502020204030204" pitchFamily="34" charset="0"/>
              </a:rPr>
              <a:t> không </a:t>
            </a:r>
            <a:r>
              <a:rPr lang="en-US" sz="2800" dirty="0" err="1">
                <a:latin typeface="Times New Roman" panose="02020603050405020304" pitchFamily="18" charset="0"/>
                <a:ea typeface="Calibri" panose="020F0502020204030204" pitchFamily="34" charset="0"/>
              </a:rPr>
              <a:t>còn</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chính</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xác</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nữa</a:t>
            </a:r>
            <a:r>
              <a:rPr lang="en-US" sz="2800" dirty="0">
                <a:latin typeface="Times New Roman" panose="02020603050405020304" pitchFamily="18" charset="0"/>
                <a:ea typeface="Calibri" panose="020F0502020204030204" pitchFamily="34" charset="0"/>
              </a:rPr>
              <a:t>.</a:t>
            </a:r>
            <a:endParaRPr lang="en-US" sz="2600" dirty="0">
              <a:latin typeface="Times New Roman" panose="02020603050405020304" pitchFamily="18" charset="0"/>
              <a:cs typeface="Times New Roman" panose="02020603050405020304" pitchFamily="18" charset="0"/>
            </a:endParaRPr>
          </a:p>
          <a:p>
            <a:pPr marL="324000" lvl="1" indent="0" algn="just">
              <a:buNone/>
            </a:pPr>
            <a:endParaRPr lang="vi-VN"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A4325E2-FA6B-407E-B150-F175C79A3EB0}"/>
              </a:ext>
            </a:extLst>
          </p:cNvPr>
          <p:cNvPicPr/>
          <p:nvPr/>
        </p:nvPicPr>
        <p:blipFill>
          <a:blip r:embed="rId2"/>
          <a:stretch>
            <a:fillRect/>
          </a:stretch>
        </p:blipFill>
        <p:spPr>
          <a:xfrm>
            <a:off x="1322409" y="2617076"/>
            <a:ext cx="3596432" cy="2913993"/>
          </a:xfrm>
          <a:prstGeom prst="rect">
            <a:avLst/>
          </a:prstGeom>
        </p:spPr>
      </p:pic>
      <p:pic>
        <p:nvPicPr>
          <p:cNvPr id="10" name="Picture 9">
            <a:extLst>
              <a:ext uri="{FF2B5EF4-FFF2-40B4-BE49-F238E27FC236}">
                <a16:creationId xmlns:a16="http://schemas.microsoft.com/office/drawing/2014/main" id="{938F82EC-9AB3-4763-8878-792A85A93C2E}"/>
              </a:ext>
            </a:extLst>
          </p:cNvPr>
          <p:cNvPicPr/>
          <p:nvPr/>
        </p:nvPicPr>
        <p:blipFill>
          <a:blip r:embed="rId3"/>
          <a:stretch>
            <a:fillRect/>
          </a:stretch>
        </p:blipFill>
        <p:spPr>
          <a:xfrm>
            <a:off x="5660058" y="2617076"/>
            <a:ext cx="3596432" cy="2913993"/>
          </a:xfrm>
          <a:prstGeom prst="rect">
            <a:avLst/>
          </a:prstGeom>
        </p:spPr>
      </p:pic>
    </p:spTree>
    <p:extLst>
      <p:ext uri="{BB962C8B-B14F-4D97-AF65-F5344CB8AC3E}">
        <p14:creationId xmlns:p14="http://schemas.microsoft.com/office/powerpoint/2010/main" val="2443853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D262-E7A5-4B15-B426-9EB47382C1B5}"/>
              </a:ext>
            </a:extLst>
          </p:cNvPr>
          <p:cNvSpPr>
            <a:spLocks noGrp="1"/>
          </p:cNvSpPr>
          <p:nvPr>
            <p:ph type="title"/>
          </p:nvPr>
        </p:nvSpPr>
        <p:spPr/>
        <p:txBody>
          <a:bodyPr anchor="ctr">
            <a:normAutofit/>
          </a:bodyPr>
          <a:lstStyle/>
          <a:p>
            <a:pPr marL="514350" indent="-514350">
              <a:buFont typeface="+mj-lt"/>
              <a:buAutoNum type="romanUcPeriod" startAt="3"/>
            </a:pPr>
            <a:r>
              <a:rPr lang="en-US" sz="2200" b="1" dirty="0">
                <a:latin typeface="Times New Roman" panose="02020603050405020304" pitchFamily="18" charset="0"/>
                <a:cs typeface="Times New Roman" panose="02020603050405020304" pitchFamily="18" charset="0"/>
              </a:rPr>
              <a:t>THỰC NGHIỆM BÀI TOÁN</a:t>
            </a:r>
          </a:p>
        </p:txBody>
      </p:sp>
      <p:sp>
        <p:nvSpPr>
          <p:cNvPr id="3" name="Content Placeholder 2">
            <a:extLst>
              <a:ext uri="{FF2B5EF4-FFF2-40B4-BE49-F238E27FC236}">
                <a16:creationId xmlns:a16="http://schemas.microsoft.com/office/drawing/2014/main" id="{875B1CA3-14AD-4D49-80AF-8958CE5E5D99}"/>
              </a:ext>
            </a:extLst>
          </p:cNvPr>
          <p:cNvSpPr>
            <a:spLocks noGrp="1"/>
          </p:cNvSpPr>
          <p:nvPr>
            <p:ph idx="1"/>
          </p:nvPr>
        </p:nvSpPr>
        <p:spPr>
          <a:xfrm>
            <a:off x="581192" y="2180496"/>
            <a:ext cx="11029615" cy="4488318"/>
          </a:xfrm>
        </p:spPr>
        <p:txBody>
          <a:bodyPr anchor="t">
            <a:normAutofit fontScale="85000" lnSpcReduction="20000"/>
          </a:bodyPr>
          <a:lstStyle/>
          <a:p>
            <a:r>
              <a:rPr lang="en-US" sz="2800" dirty="0" err="1">
                <a:latin typeface="Times New Roman" panose="02020603050405020304" pitchFamily="18" charset="0"/>
                <a:cs typeface="Times New Roman" panose="02020603050405020304" pitchFamily="18" charset="0"/>
              </a:rPr>
              <a:t>Nhận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khuôn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mặt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che</a:t>
            </a:r>
            <a:endParaRPr lang="en-US" sz="28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324000" lvl="1" indent="0" algn="just">
              <a:buNone/>
            </a:pPr>
            <a:endParaRPr lang="en-US" sz="2200" b="1" dirty="0">
              <a:latin typeface="Times New Roman" panose="02020603050405020304" pitchFamily="18" charset="0"/>
              <a:cs typeface="Times New Roman" panose="02020603050405020304" pitchFamily="18" charset="0"/>
            </a:endParaRPr>
          </a:p>
          <a:p>
            <a:pPr marL="324000" lvl="1" indent="0" algn="just">
              <a:buNone/>
            </a:pPr>
            <a:endParaRPr lang="en-US" sz="2200" b="1" dirty="0">
              <a:latin typeface="Times New Roman" panose="02020603050405020304" pitchFamily="18" charset="0"/>
              <a:cs typeface="Times New Roman" panose="02020603050405020304" pitchFamily="18" charset="0"/>
            </a:endParaRPr>
          </a:p>
          <a:p>
            <a:pPr marL="324000" lvl="1" indent="0" algn="just">
              <a:buNone/>
            </a:pPr>
            <a:endParaRPr lang="en-US" sz="2400" b="1" dirty="0">
              <a:latin typeface="Times New Roman" panose="02020603050405020304" pitchFamily="18" charset="0"/>
              <a:cs typeface="Times New Roman" panose="02020603050405020304" pitchFamily="18" charset="0"/>
            </a:endParaRPr>
          </a:p>
          <a:p>
            <a:pPr marL="324000" lvl="1" indent="0" algn="just">
              <a:buNone/>
            </a:pPr>
            <a:r>
              <a:rPr lang="en-US" sz="2600" b="1" dirty="0" err="1">
                <a:latin typeface="Times New Roman" panose="02020603050405020304" pitchFamily="18" charset="0"/>
                <a:cs typeface="Times New Roman" panose="02020603050405020304" pitchFamily="18" charset="0"/>
              </a:rPr>
              <a:t>Nhận</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xét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ea typeface="Calibri" panose="020F0502020204030204" pitchFamily="34" charset="0"/>
              </a:rPr>
              <a:t>Khi</a:t>
            </a:r>
            <a:r>
              <a:rPr lang="en-US" sz="2600" dirty="0">
                <a:latin typeface="Times New Roman" panose="02020603050405020304" pitchFamily="18" charset="0"/>
                <a:ea typeface="Calibri" panose="020F0502020204030204" pitchFamily="34" charset="0"/>
              </a:rPr>
              <a:t> </a:t>
            </a:r>
            <a:r>
              <a:rPr lang="en-US" sz="2600" dirty="0" err="1">
                <a:latin typeface="Times New Roman" panose="02020603050405020304" pitchFamily="18" charset="0"/>
                <a:ea typeface="Calibri" panose="020F0502020204030204" pitchFamily="34" charset="0"/>
              </a:rPr>
              <a:t>khuôn</a:t>
            </a:r>
            <a:r>
              <a:rPr lang="en-US" sz="2600" dirty="0">
                <a:latin typeface="Times New Roman" panose="02020603050405020304" pitchFamily="18" charset="0"/>
                <a:ea typeface="Calibri" panose="020F0502020204030204" pitchFamily="34" charset="0"/>
              </a:rPr>
              <a:t> </a:t>
            </a:r>
            <a:r>
              <a:rPr lang="en-US" sz="2600" dirty="0" err="1">
                <a:latin typeface="Times New Roman" panose="02020603050405020304" pitchFamily="18" charset="0"/>
                <a:ea typeface="Calibri" panose="020F0502020204030204" pitchFamily="34" charset="0"/>
              </a:rPr>
              <a:t>mặt</a:t>
            </a:r>
            <a:r>
              <a:rPr lang="en-US" sz="2600" dirty="0">
                <a:latin typeface="Times New Roman" panose="02020603050405020304" pitchFamily="18" charset="0"/>
                <a:ea typeface="Calibri" panose="020F0502020204030204" pitchFamily="34" charset="0"/>
              </a:rPr>
              <a:t> </a:t>
            </a:r>
            <a:r>
              <a:rPr lang="en-US" sz="2600" dirty="0" err="1">
                <a:latin typeface="Times New Roman" panose="02020603050405020304" pitchFamily="18" charset="0"/>
                <a:ea typeface="Calibri" panose="020F0502020204030204" pitchFamily="34" charset="0"/>
              </a:rPr>
              <a:t>bị</a:t>
            </a:r>
            <a:r>
              <a:rPr lang="en-US" sz="2600" dirty="0">
                <a:latin typeface="Times New Roman" panose="02020603050405020304" pitchFamily="18" charset="0"/>
                <a:ea typeface="Calibri" panose="020F0502020204030204" pitchFamily="34" charset="0"/>
              </a:rPr>
              <a:t> </a:t>
            </a:r>
            <a:r>
              <a:rPr lang="en-US" sz="2600" dirty="0" err="1">
                <a:latin typeface="Times New Roman" panose="02020603050405020304" pitchFamily="18" charset="0"/>
                <a:ea typeface="Calibri" panose="020F0502020204030204" pitchFamily="34" charset="0"/>
              </a:rPr>
              <a:t>che</a:t>
            </a:r>
            <a:r>
              <a:rPr lang="en-US" sz="2600" dirty="0">
                <a:latin typeface="Times New Roman" panose="02020603050405020304" pitchFamily="18" charset="0"/>
                <a:ea typeface="Calibri" panose="020F0502020204030204" pitchFamily="34" charset="0"/>
              </a:rPr>
              <a:t> quá 1/3 thì </a:t>
            </a:r>
            <a:r>
              <a:rPr lang="en-US" sz="2600" dirty="0" err="1">
                <a:latin typeface="Times New Roman" panose="02020603050405020304" pitchFamily="18" charset="0"/>
                <a:ea typeface="Calibri" panose="020F0502020204030204" pitchFamily="34" charset="0"/>
              </a:rPr>
              <a:t>kết</a:t>
            </a:r>
            <a:r>
              <a:rPr lang="en-US" sz="2600" dirty="0">
                <a:latin typeface="Times New Roman" panose="02020603050405020304" pitchFamily="18" charset="0"/>
                <a:ea typeface="Calibri" panose="020F0502020204030204" pitchFamily="34" charset="0"/>
              </a:rPr>
              <a:t> </a:t>
            </a:r>
            <a:r>
              <a:rPr lang="en-US" sz="2600" dirty="0" err="1">
                <a:latin typeface="Times New Roman" panose="02020603050405020304" pitchFamily="18" charset="0"/>
                <a:ea typeface="Calibri" panose="020F0502020204030204" pitchFamily="34" charset="0"/>
              </a:rPr>
              <a:t>quả</a:t>
            </a:r>
            <a:r>
              <a:rPr lang="en-US" sz="2600" dirty="0">
                <a:latin typeface="Times New Roman" panose="02020603050405020304" pitchFamily="18" charset="0"/>
                <a:ea typeface="Calibri" panose="020F0502020204030204" pitchFamily="34" charset="0"/>
              </a:rPr>
              <a:t> </a:t>
            </a:r>
            <a:r>
              <a:rPr lang="en-US" sz="2600" dirty="0" err="1">
                <a:latin typeface="Times New Roman" panose="02020603050405020304" pitchFamily="18" charset="0"/>
                <a:ea typeface="Calibri" panose="020F0502020204030204" pitchFamily="34" charset="0"/>
              </a:rPr>
              <a:t>nhận</a:t>
            </a:r>
            <a:r>
              <a:rPr lang="en-US" sz="2600" dirty="0">
                <a:latin typeface="Times New Roman" panose="02020603050405020304" pitchFamily="18" charset="0"/>
                <a:ea typeface="Calibri" panose="020F0502020204030204" pitchFamily="34" charset="0"/>
              </a:rPr>
              <a:t> </a:t>
            </a:r>
            <a:r>
              <a:rPr lang="en-US" sz="2600" dirty="0" err="1">
                <a:latin typeface="Times New Roman" panose="02020603050405020304" pitchFamily="18" charset="0"/>
                <a:ea typeface="Calibri" panose="020F0502020204030204" pitchFamily="34" charset="0"/>
              </a:rPr>
              <a:t>dạng</a:t>
            </a:r>
            <a:r>
              <a:rPr lang="en-US" sz="2600" dirty="0">
                <a:latin typeface="Times New Roman" panose="02020603050405020304" pitchFamily="18" charset="0"/>
                <a:ea typeface="Calibri" panose="020F0502020204030204" pitchFamily="34" charset="0"/>
              </a:rPr>
              <a:t> không </a:t>
            </a:r>
            <a:r>
              <a:rPr lang="en-US" sz="2600" dirty="0" err="1">
                <a:latin typeface="Times New Roman" panose="02020603050405020304" pitchFamily="18" charset="0"/>
                <a:ea typeface="Calibri" panose="020F0502020204030204" pitchFamily="34" charset="0"/>
              </a:rPr>
              <a:t>còn</a:t>
            </a:r>
            <a:r>
              <a:rPr lang="en-US" sz="2600" dirty="0">
                <a:latin typeface="Times New Roman" panose="02020603050405020304" pitchFamily="18" charset="0"/>
                <a:ea typeface="Calibri" panose="020F0502020204030204" pitchFamily="34" charset="0"/>
              </a:rPr>
              <a:t> </a:t>
            </a:r>
            <a:r>
              <a:rPr lang="en-US" sz="2600" dirty="0" err="1">
                <a:latin typeface="Times New Roman" panose="02020603050405020304" pitchFamily="18" charset="0"/>
                <a:ea typeface="Calibri" panose="020F0502020204030204" pitchFamily="34" charset="0"/>
              </a:rPr>
              <a:t>chính</a:t>
            </a:r>
            <a:r>
              <a:rPr lang="en-US" sz="2600" dirty="0">
                <a:latin typeface="Times New Roman" panose="02020603050405020304" pitchFamily="18" charset="0"/>
                <a:ea typeface="Calibri" panose="020F0502020204030204" pitchFamily="34" charset="0"/>
              </a:rPr>
              <a:t> </a:t>
            </a:r>
            <a:r>
              <a:rPr lang="en-US" sz="2600" dirty="0" err="1">
                <a:latin typeface="Times New Roman" panose="02020603050405020304" pitchFamily="18" charset="0"/>
                <a:ea typeface="Calibri" panose="020F0502020204030204" pitchFamily="34" charset="0"/>
              </a:rPr>
              <a:t>xác</a:t>
            </a:r>
            <a:r>
              <a:rPr lang="en-US" sz="2600" dirty="0">
                <a:latin typeface="Times New Roman" panose="02020603050405020304" pitchFamily="18" charset="0"/>
                <a:ea typeface="Calibri" panose="020F0502020204030204" pitchFamily="34" charset="0"/>
              </a:rPr>
              <a:t>.</a:t>
            </a:r>
            <a:endParaRPr lang="en-US" sz="2600" dirty="0">
              <a:latin typeface="Times New Roman" panose="02020603050405020304" pitchFamily="18" charset="0"/>
              <a:cs typeface="Times New Roman" panose="02020603050405020304" pitchFamily="18" charset="0"/>
            </a:endParaRPr>
          </a:p>
          <a:p>
            <a:pPr marL="324000" lvl="1" indent="0" algn="just">
              <a:buNone/>
            </a:pPr>
            <a:endParaRPr lang="vi-VN" sz="2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E5E0F30-6C11-4F83-B0E0-A80982B5BAE4}"/>
              </a:ext>
            </a:extLst>
          </p:cNvPr>
          <p:cNvPicPr/>
          <p:nvPr/>
        </p:nvPicPr>
        <p:blipFill>
          <a:blip r:embed="rId2"/>
          <a:stretch>
            <a:fillRect/>
          </a:stretch>
        </p:blipFill>
        <p:spPr>
          <a:xfrm>
            <a:off x="1392142" y="2727435"/>
            <a:ext cx="3605527" cy="2963728"/>
          </a:xfrm>
          <a:prstGeom prst="rect">
            <a:avLst/>
          </a:prstGeom>
        </p:spPr>
      </p:pic>
      <p:pic>
        <p:nvPicPr>
          <p:cNvPr id="9" name="Picture 8">
            <a:extLst>
              <a:ext uri="{FF2B5EF4-FFF2-40B4-BE49-F238E27FC236}">
                <a16:creationId xmlns:a16="http://schemas.microsoft.com/office/drawing/2014/main" id="{1EE8E7A9-0808-4238-8114-0669CA2BA193}"/>
              </a:ext>
            </a:extLst>
          </p:cNvPr>
          <p:cNvPicPr/>
          <p:nvPr/>
        </p:nvPicPr>
        <p:blipFill>
          <a:blip r:embed="rId3"/>
          <a:stretch>
            <a:fillRect/>
          </a:stretch>
        </p:blipFill>
        <p:spPr>
          <a:xfrm>
            <a:off x="5289827" y="2725530"/>
            <a:ext cx="3605527" cy="2963727"/>
          </a:xfrm>
          <a:prstGeom prst="rect">
            <a:avLst/>
          </a:prstGeom>
        </p:spPr>
      </p:pic>
    </p:spTree>
    <p:extLst>
      <p:ext uri="{BB962C8B-B14F-4D97-AF65-F5344CB8AC3E}">
        <p14:creationId xmlns:p14="http://schemas.microsoft.com/office/powerpoint/2010/main" val="168152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C3CD3-37F0-404F-BB08-5D1D4DDBB657}"/>
              </a:ext>
            </a:extLst>
          </p:cNvPr>
          <p:cNvSpPr>
            <a:spLocks noGrp="1"/>
          </p:cNvSpPr>
          <p:nvPr>
            <p:ph type="title"/>
          </p:nvPr>
        </p:nvSpPr>
        <p:spPr>
          <a:xfrm>
            <a:off x="581192" y="702156"/>
            <a:ext cx="11029616" cy="1013800"/>
          </a:xfrm>
        </p:spPr>
        <p:txBody>
          <a:bodyPr anchor="ctr">
            <a:normAutofit/>
          </a:bodyPr>
          <a:lstStyle/>
          <a:p>
            <a:r>
              <a:rPr lang="en-US" sz="2200" b="1" dirty="0" err="1">
                <a:latin typeface="Times New Roman" panose="02020603050405020304" pitchFamily="18" charset="0"/>
                <a:cs typeface="Times New Roman" panose="02020603050405020304" pitchFamily="18" charset="0"/>
              </a:rPr>
              <a:t>Nội</a:t>
            </a:r>
            <a:r>
              <a:rPr lang="en-US" sz="2200" b="1" dirty="0">
                <a:latin typeface="Times New Roman" panose="02020603050405020304" pitchFamily="18" charset="0"/>
                <a:cs typeface="Times New Roman" panose="02020603050405020304" pitchFamily="18" charset="0"/>
              </a:rPr>
              <a:t> dung </a:t>
            </a:r>
            <a:r>
              <a:rPr lang="en-US" sz="2200" b="1" dirty="0" err="1">
                <a:latin typeface="Times New Roman" panose="02020603050405020304" pitchFamily="18" charset="0"/>
                <a:cs typeface="Times New Roman" panose="02020603050405020304" pitchFamily="18" charset="0"/>
              </a:rPr>
              <a:t>báo</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cáo</a:t>
            </a:r>
            <a:endParaRPr lang="en-US" sz="2200" dirty="0"/>
          </a:p>
        </p:txBody>
      </p:sp>
      <p:sp>
        <p:nvSpPr>
          <p:cNvPr id="3" name="Content Placeholder 2">
            <a:extLst>
              <a:ext uri="{FF2B5EF4-FFF2-40B4-BE49-F238E27FC236}">
                <a16:creationId xmlns:a16="http://schemas.microsoft.com/office/drawing/2014/main" id="{7909A3D2-1B82-4BE7-A827-0E224FB2A4BC}"/>
              </a:ext>
            </a:extLst>
          </p:cNvPr>
          <p:cNvSpPr>
            <a:spLocks noGrp="1"/>
          </p:cNvSpPr>
          <p:nvPr>
            <p:ph idx="1"/>
          </p:nvPr>
        </p:nvSpPr>
        <p:spPr/>
        <p:txBody>
          <a:bodyPr>
            <a:normAutofit/>
          </a:bodyPr>
          <a:lstStyle/>
          <a:p>
            <a:pPr marL="514350" indent="-514350">
              <a:buFont typeface="+mj-lt"/>
              <a:buAutoNum type="romanUcPeriod"/>
            </a:pPr>
            <a:r>
              <a:rPr lang="en-US" sz="2200" dirty="0">
                <a:latin typeface="Times New Roman" panose="02020603050405020304" pitchFamily="18" charset="0"/>
                <a:cs typeface="Times New Roman" panose="02020603050405020304" pitchFamily="18" charset="0"/>
              </a:rPr>
              <a:t>TỔNG QUAN VỀ XỬ LÝ ẢNH VÀ BÀI TOÁN NHẬN DẠNG KHUÔN MẶT</a:t>
            </a:r>
          </a:p>
          <a:p>
            <a:pPr marL="514350" indent="-514350">
              <a:buFont typeface="+mj-lt"/>
              <a:buAutoNum type="romanUcPeriod"/>
            </a:pPr>
            <a:r>
              <a:rPr lang="en-US" sz="2200" dirty="0">
                <a:latin typeface="Times New Roman" panose="02020603050405020304" pitchFamily="18" charset="0"/>
                <a:cs typeface="Times New Roman" panose="02020603050405020304" pitchFamily="18" charset="0"/>
              </a:rPr>
              <a:t>NHẬN DẠNG KHUÔN MẶT DỰA VÀO PH</a:t>
            </a:r>
            <a:r>
              <a:rPr lang="vi-VN" sz="2200" dirty="0">
                <a:latin typeface="Times New Roman" panose="02020603050405020304" pitchFamily="18" charset="0"/>
                <a:cs typeface="Times New Roman" panose="02020603050405020304" pitchFamily="18" charset="0"/>
              </a:rPr>
              <a:t>Ư</a:t>
            </a:r>
            <a:r>
              <a:rPr lang="en-US" sz="2200" dirty="0">
                <a:latin typeface="Times New Roman" panose="02020603050405020304" pitchFamily="18" charset="0"/>
                <a:cs typeface="Times New Roman" panose="02020603050405020304" pitchFamily="18" charset="0"/>
              </a:rPr>
              <a:t>ƠNG PHÁP BIỂU DIỄN TH</a:t>
            </a:r>
            <a:r>
              <a:rPr lang="vi-VN" sz="2200" dirty="0">
                <a:latin typeface="Times New Roman" panose="02020603050405020304" pitchFamily="18" charset="0"/>
                <a:cs typeface="Times New Roman" panose="02020603050405020304" pitchFamily="18" charset="0"/>
              </a:rPr>
              <a:t>Ư</a:t>
            </a:r>
            <a:r>
              <a:rPr lang="en-US" sz="2200" dirty="0">
                <a:latin typeface="Times New Roman" panose="02020603050405020304" pitchFamily="18" charset="0"/>
                <a:cs typeface="Times New Roman" panose="02020603050405020304" pitchFamily="18" charset="0"/>
              </a:rPr>
              <a:t>A</a:t>
            </a:r>
          </a:p>
          <a:p>
            <a:pPr marL="514350" indent="-514350">
              <a:buFont typeface="+mj-lt"/>
              <a:buAutoNum type="romanUcPeriod"/>
            </a:pPr>
            <a:r>
              <a:rPr lang="en-US" sz="2200" dirty="0">
                <a:latin typeface="Times New Roman" panose="02020603050405020304" pitchFamily="18" charset="0"/>
                <a:cs typeface="Times New Roman" panose="02020603050405020304" pitchFamily="18" charset="0"/>
              </a:rPr>
              <a:t>THỰC NGHIỆM BÀI TOÁN</a:t>
            </a:r>
          </a:p>
          <a:p>
            <a:pPr marL="514350" indent="-514350">
              <a:buFont typeface="+mj-lt"/>
              <a:buAutoNum type="romanUcPeriod"/>
            </a:pPr>
            <a:r>
              <a:rPr lang="en-US" sz="2200" dirty="0">
                <a:latin typeface="Times New Roman" panose="02020603050405020304" pitchFamily="18" charset="0"/>
                <a:cs typeface="Times New Roman" panose="02020603050405020304" pitchFamily="18" charset="0"/>
              </a:rPr>
              <a:t>KẾT LUẬN</a:t>
            </a:r>
            <a:endParaRPr lang="en-US" sz="2200" dirty="0"/>
          </a:p>
        </p:txBody>
      </p:sp>
    </p:spTree>
    <p:extLst>
      <p:ext uri="{BB962C8B-B14F-4D97-AF65-F5344CB8AC3E}">
        <p14:creationId xmlns:p14="http://schemas.microsoft.com/office/powerpoint/2010/main" val="3772707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D262-E7A5-4B15-B426-9EB47382C1B5}"/>
              </a:ext>
            </a:extLst>
          </p:cNvPr>
          <p:cNvSpPr>
            <a:spLocks noGrp="1"/>
          </p:cNvSpPr>
          <p:nvPr>
            <p:ph type="title"/>
          </p:nvPr>
        </p:nvSpPr>
        <p:spPr/>
        <p:txBody>
          <a:bodyPr anchor="ctr">
            <a:normAutofit/>
          </a:bodyPr>
          <a:lstStyle/>
          <a:p>
            <a:pPr marL="514350" indent="-514350">
              <a:buFont typeface="+mj-lt"/>
              <a:buAutoNum type="romanUcPeriod" startAt="3"/>
            </a:pPr>
            <a:r>
              <a:rPr lang="en-US" sz="2200" b="1" dirty="0">
                <a:latin typeface="Times New Roman" panose="02020603050405020304" pitchFamily="18" charset="0"/>
                <a:cs typeface="Times New Roman" panose="02020603050405020304" pitchFamily="18" charset="0"/>
              </a:rPr>
              <a:t>THỰC NGHIỆM BÀI TOÁN</a:t>
            </a:r>
          </a:p>
        </p:txBody>
      </p:sp>
      <p:sp>
        <p:nvSpPr>
          <p:cNvPr id="3" name="Content Placeholder 2">
            <a:extLst>
              <a:ext uri="{FF2B5EF4-FFF2-40B4-BE49-F238E27FC236}">
                <a16:creationId xmlns:a16="http://schemas.microsoft.com/office/drawing/2014/main" id="{875B1CA3-14AD-4D49-80AF-8958CE5E5D99}"/>
              </a:ext>
            </a:extLst>
          </p:cNvPr>
          <p:cNvSpPr>
            <a:spLocks noGrp="1"/>
          </p:cNvSpPr>
          <p:nvPr>
            <p:ph idx="1"/>
          </p:nvPr>
        </p:nvSpPr>
        <p:spPr>
          <a:xfrm>
            <a:off x="581192" y="2180496"/>
            <a:ext cx="11029615" cy="4488318"/>
          </a:xfrm>
        </p:spPr>
        <p:txBody>
          <a:bodyPr anchor="t">
            <a:normAutofit fontScale="85000" lnSpcReduction="20000"/>
          </a:bodyPr>
          <a:lstStyle/>
          <a:p>
            <a:r>
              <a:rPr lang="en-US" sz="2800" dirty="0" err="1">
                <a:latin typeface="Times New Roman" panose="02020603050405020304" pitchFamily="18" charset="0"/>
                <a:cs typeface="Times New Roman" panose="02020603050405020304" pitchFamily="18" charset="0"/>
              </a:rPr>
              <a:t>Nhận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khuôn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mặt</a:t>
            </a:r>
            <a:r>
              <a:rPr lang="en-US" sz="2800" dirty="0">
                <a:latin typeface="Times New Roman" panose="02020603050405020304" pitchFamily="18" charset="0"/>
                <a:cs typeface="Times New Roman" panose="02020603050405020304" pitchFamily="18" charset="0"/>
              </a:rPr>
              <a:t> có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cảm</a:t>
            </a:r>
            <a:r>
              <a:rPr lang="en-US" sz="2800" dirty="0">
                <a:latin typeface="Times New Roman" panose="02020603050405020304" pitchFamily="18" charset="0"/>
                <a:cs typeface="Times New Roman" panose="02020603050405020304" pitchFamily="18" charset="0"/>
              </a:rPr>
              <a:t> hay </a:t>
            </a:r>
            <a:r>
              <a:rPr lang="en-US" sz="2800" dirty="0" err="1">
                <a:latin typeface="Times New Roman" panose="02020603050405020304" pitchFamily="18" charset="0"/>
                <a:cs typeface="Times New Roman" panose="02020603050405020304" pitchFamily="18" charset="0"/>
              </a:rPr>
              <a:t>góc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nghiêng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nhau</a:t>
            </a:r>
            <a:endParaRPr lang="en-US" sz="28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324000" lvl="1" indent="0" algn="just">
              <a:buNone/>
            </a:pPr>
            <a:endParaRPr lang="en-US" sz="2200" b="1" dirty="0">
              <a:latin typeface="Times New Roman" panose="02020603050405020304" pitchFamily="18" charset="0"/>
              <a:cs typeface="Times New Roman" panose="02020603050405020304" pitchFamily="18" charset="0"/>
            </a:endParaRPr>
          </a:p>
          <a:p>
            <a:pPr marL="324000" lvl="1" indent="0" algn="just">
              <a:buNone/>
            </a:pPr>
            <a:endParaRPr lang="en-US" sz="2200" b="1" dirty="0">
              <a:latin typeface="Times New Roman" panose="02020603050405020304" pitchFamily="18" charset="0"/>
              <a:cs typeface="Times New Roman" panose="02020603050405020304" pitchFamily="18" charset="0"/>
            </a:endParaRPr>
          </a:p>
          <a:p>
            <a:pPr marL="324000" lvl="1" indent="0" algn="just">
              <a:buNone/>
            </a:pPr>
            <a:endParaRPr lang="en-US" sz="2400" b="1" dirty="0">
              <a:latin typeface="Times New Roman" panose="02020603050405020304" pitchFamily="18" charset="0"/>
              <a:cs typeface="Times New Roman" panose="02020603050405020304" pitchFamily="18" charset="0"/>
            </a:endParaRPr>
          </a:p>
          <a:p>
            <a:pPr marL="324000" lvl="1" indent="0" algn="just">
              <a:buNone/>
            </a:pPr>
            <a:r>
              <a:rPr lang="en-US" sz="2600" b="1" dirty="0" err="1">
                <a:latin typeface="Times New Roman" panose="02020603050405020304" pitchFamily="18" charset="0"/>
                <a:cs typeface="Times New Roman" panose="02020603050405020304" pitchFamily="18" charset="0"/>
              </a:rPr>
              <a:t>Nhận</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xét</a:t>
            </a: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ea typeface="Calibri" panose="020F0502020204030204" pitchFamily="34" charset="0"/>
              </a:rPr>
              <a:t>Chương trình cho kết quả chính xác khi khuôn mặt có biểu cảm khác nhau và góc nghiêng đầu không quá 35</a:t>
            </a:r>
            <a:r>
              <a:rPr lang="en-US" sz="2600" baseline="30000" dirty="0">
                <a:latin typeface="Times New Roman" panose="02020603050405020304" pitchFamily="18" charset="0"/>
                <a:ea typeface="Calibri" panose="020F0502020204030204" pitchFamily="34" charset="0"/>
              </a:rPr>
              <a:t>0</a:t>
            </a:r>
            <a:r>
              <a:rPr lang="vi-VN" sz="2600" dirty="0">
                <a:latin typeface="Times New Roman" panose="02020603050405020304" pitchFamily="18" charset="0"/>
                <a:ea typeface="Calibri" panose="020F0502020204030204" pitchFamily="34" charset="0"/>
              </a:rPr>
              <a:t>.</a:t>
            </a:r>
            <a:endParaRPr lang="en-US" sz="2600" dirty="0">
              <a:latin typeface="Times New Roman" panose="02020603050405020304" pitchFamily="18" charset="0"/>
              <a:cs typeface="Times New Roman" panose="02020603050405020304" pitchFamily="18" charset="0"/>
            </a:endParaRPr>
          </a:p>
          <a:p>
            <a:pPr marL="324000" lvl="1" indent="0" algn="just">
              <a:buNone/>
            </a:pPr>
            <a:endParaRPr lang="vi-VN"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09B9AE0-CD50-406C-8B11-AE9B71F12AAA}"/>
              </a:ext>
            </a:extLst>
          </p:cNvPr>
          <p:cNvPicPr/>
          <p:nvPr/>
        </p:nvPicPr>
        <p:blipFill>
          <a:blip r:embed="rId2"/>
          <a:stretch>
            <a:fillRect/>
          </a:stretch>
        </p:blipFill>
        <p:spPr>
          <a:xfrm>
            <a:off x="1575401" y="2601310"/>
            <a:ext cx="3847937" cy="3220370"/>
          </a:xfrm>
          <a:prstGeom prst="rect">
            <a:avLst/>
          </a:prstGeom>
        </p:spPr>
      </p:pic>
      <p:pic>
        <p:nvPicPr>
          <p:cNvPr id="7" name="Picture 6">
            <a:extLst>
              <a:ext uri="{FF2B5EF4-FFF2-40B4-BE49-F238E27FC236}">
                <a16:creationId xmlns:a16="http://schemas.microsoft.com/office/drawing/2014/main" id="{6313B4E3-BB7A-4A7A-BC47-6781177A260F}"/>
              </a:ext>
            </a:extLst>
          </p:cNvPr>
          <p:cNvPicPr/>
          <p:nvPr/>
        </p:nvPicPr>
        <p:blipFill>
          <a:blip r:embed="rId3"/>
          <a:stretch>
            <a:fillRect/>
          </a:stretch>
        </p:blipFill>
        <p:spPr>
          <a:xfrm>
            <a:off x="5907853" y="2601311"/>
            <a:ext cx="3847937" cy="3220370"/>
          </a:xfrm>
          <a:prstGeom prst="rect">
            <a:avLst/>
          </a:prstGeom>
        </p:spPr>
      </p:pic>
    </p:spTree>
    <p:extLst>
      <p:ext uri="{BB962C8B-B14F-4D97-AF65-F5344CB8AC3E}">
        <p14:creationId xmlns:p14="http://schemas.microsoft.com/office/powerpoint/2010/main" val="2459459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D262-E7A5-4B15-B426-9EB47382C1B5}"/>
              </a:ext>
            </a:extLst>
          </p:cNvPr>
          <p:cNvSpPr>
            <a:spLocks noGrp="1"/>
          </p:cNvSpPr>
          <p:nvPr>
            <p:ph type="title"/>
          </p:nvPr>
        </p:nvSpPr>
        <p:spPr/>
        <p:txBody>
          <a:bodyPr anchor="ctr">
            <a:normAutofit/>
          </a:bodyPr>
          <a:lstStyle/>
          <a:p>
            <a:pPr marL="514350" indent="-514350">
              <a:buFont typeface="+mj-lt"/>
              <a:buAutoNum type="romanUcPeriod" startAt="3"/>
            </a:pPr>
            <a:r>
              <a:rPr lang="en-US" sz="2200" b="1" dirty="0">
                <a:latin typeface="Times New Roman" panose="02020603050405020304" pitchFamily="18" charset="0"/>
                <a:cs typeface="Times New Roman" panose="02020603050405020304" pitchFamily="18" charset="0"/>
              </a:rPr>
              <a:t>THỰC NGHIỆM BÀI TOÁN</a:t>
            </a:r>
          </a:p>
        </p:txBody>
      </p:sp>
      <p:sp>
        <p:nvSpPr>
          <p:cNvPr id="3" name="Content Placeholder 2">
            <a:extLst>
              <a:ext uri="{FF2B5EF4-FFF2-40B4-BE49-F238E27FC236}">
                <a16:creationId xmlns:a16="http://schemas.microsoft.com/office/drawing/2014/main" id="{875B1CA3-14AD-4D49-80AF-8958CE5E5D99}"/>
              </a:ext>
            </a:extLst>
          </p:cNvPr>
          <p:cNvSpPr>
            <a:spLocks noGrp="1"/>
          </p:cNvSpPr>
          <p:nvPr>
            <p:ph sz="half" idx="1"/>
          </p:nvPr>
        </p:nvSpPr>
        <p:spPr/>
        <p:txBody>
          <a:bodyPr anchor="t">
            <a:normAutofit/>
          </a:bodyPr>
          <a:lstStyle/>
          <a:p>
            <a:r>
              <a:rPr lang="en-US" sz="2200" dirty="0" err="1">
                <a:latin typeface="Times New Roman" panose="02020603050405020304" pitchFamily="18" charset="0"/>
                <a:cs typeface="Times New Roman" panose="02020603050405020304" pitchFamily="18" charset="0"/>
              </a:rPr>
              <a:t>Thời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chính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toàn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tập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test</a:t>
            </a:r>
          </a:p>
          <a:p>
            <a:pPr lvl="1"/>
            <a:r>
              <a:rPr lang="en-US" sz="2200" dirty="0" err="1">
                <a:latin typeface="Times New Roman" panose="02020603050405020304" pitchFamily="18" charset="0"/>
                <a:cs typeface="Times New Roman" panose="02020603050405020304" pitchFamily="18" charset="0"/>
              </a:rPr>
              <a:t>Độ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chính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xác</a:t>
            </a:r>
            <a:r>
              <a:rPr lang="en-US" sz="2200" dirty="0">
                <a:latin typeface="Times New Roman" panose="02020603050405020304" pitchFamily="18" charset="0"/>
                <a:cs typeface="Times New Roman" panose="02020603050405020304" pitchFamily="18" charset="0"/>
              </a:rPr>
              <a:t>: 90.2%</a:t>
            </a:r>
          </a:p>
          <a:p>
            <a:pPr lvl="1"/>
            <a:r>
              <a:rPr lang="en-US" sz="2200" dirty="0" err="1">
                <a:latin typeface="Times New Roman" panose="02020603050405020304" pitchFamily="18" charset="0"/>
                <a:cs typeface="Times New Roman" panose="02020603050405020304" pitchFamily="18" charset="0"/>
              </a:rPr>
              <a:t>Tổng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dạng</a:t>
            </a:r>
            <a:r>
              <a:rPr lang="en-US" sz="2200" dirty="0">
                <a:latin typeface="Times New Roman" panose="02020603050405020304" pitchFamily="18" charset="0"/>
                <a:cs typeface="Times New Roman" panose="02020603050405020304" pitchFamily="18" charset="0"/>
              </a:rPr>
              <a:t>: 13.18s</a:t>
            </a:r>
          </a:p>
          <a:p>
            <a:pPr lvl="1"/>
            <a:r>
              <a:rPr lang="en-US" sz="2200" dirty="0" err="1">
                <a:latin typeface="Times New Roman" panose="02020603050405020304" pitchFamily="18" charset="0"/>
                <a:cs typeface="Times New Roman" panose="02020603050405020304" pitchFamily="18" charset="0"/>
              </a:rPr>
              <a:t>Thời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trung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dạng</a:t>
            </a:r>
            <a:r>
              <a:rPr lang="en-US" sz="2200" dirty="0">
                <a:latin typeface="Times New Roman" panose="02020603050405020304" pitchFamily="18" charset="0"/>
                <a:cs typeface="Times New Roman" panose="02020603050405020304" pitchFamily="18" charset="0"/>
              </a:rPr>
              <a:t> 1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0.06s</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324000" lvl="1" indent="0" algn="just">
              <a:buNone/>
            </a:pPr>
            <a:endParaRPr lang="en-US" sz="2200" b="1" dirty="0">
              <a:latin typeface="Times New Roman" panose="02020603050405020304" pitchFamily="18" charset="0"/>
              <a:cs typeface="Times New Roman" panose="02020603050405020304" pitchFamily="18" charset="0"/>
            </a:endParaRPr>
          </a:p>
          <a:p>
            <a:pPr marL="324000" lvl="1" indent="0" algn="just">
              <a:buNone/>
            </a:pPr>
            <a:endParaRPr lang="en-US" sz="2200" b="1" dirty="0">
              <a:latin typeface="Times New Roman" panose="02020603050405020304" pitchFamily="18" charset="0"/>
              <a:cs typeface="Times New Roman" panose="02020603050405020304" pitchFamily="18" charset="0"/>
            </a:endParaRPr>
          </a:p>
          <a:p>
            <a:pPr marL="324000" lvl="1" indent="0" algn="just">
              <a:buNone/>
            </a:pPr>
            <a:endParaRPr lang="vi-VN" sz="22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A170FC75-E28F-49F7-BD20-6FDB51255274}"/>
              </a:ext>
            </a:extLst>
          </p:cNvPr>
          <p:cNvPicPr>
            <a:picLocks noGrp="1"/>
          </p:cNvPicPr>
          <p:nvPr>
            <p:ph sz="half" idx="2"/>
          </p:nvPr>
        </p:nvPicPr>
        <p:blipFill>
          <a:blip r:embed="rId2"/>
          <a:stretch>
            <a:fillRect/>
          </a:stretch>
        </p:blipFill>
        <p:spPr>
          <a:xfrm>
            <a:off x="6188420" y="2227263"/>
            <a:ext cx="5099690" cy="4346958"/>
          </a:xfrm>
          <a:prstGeom prst="rect">
            <a:avLst/>
          </a:prstGeom>
        </p:spPr>
      </p:pic>
    </p:spTree>
    <p:extLst>
      <p:ext uri="{BB962C8B-B14F-4D97-AF65-F5344CB8AC3E}">
        <p14:creationId xmlns:p14="http://schemas.microsoft.com/office/powerpoint/2010/main" val="321466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FFA79-E918-4D0C-87FA-1FB40E95B80D}"/>
              </a:ext>
            </a:extLst>
          </p:cNvPr>
          <p:cNvSpPr>
            <a:spLocks noGrp="1"/>
          </p:cNvSpPr>
          <p:nvPr>
            <p:ph type="title"/>
          </p:nvPr>
        </p:nvSpPr>
        <p:spPr/>
        <p:txBody>
          <a:bodyPr anchor="ctr">
            <a:normAutofit/>
          </a:bodyPr>
          <a:lstStyle/>
          <a:p>
            <a:pPr marL="514350" indent="-514350">
              <a:buFont typeface="+mj-lt"/>
              <a:buAutoNum type="romanUcPeriod" startAt="4"/>
            </a:pPr>
            <a:r>
              <a:rPr lang="en-US" sz="2200" b="1" dirty="0">
                <a:latin typeface="Times New Roman" panose="02020603050405020304" pitchFamily="18" charset="0"/>
                <a:cs typeface="Times New Roman" panose="02020603050405020304" pitchFamily="18" charset="0"/>
              </a:rPr>
              <a:t>KẾT LUẬN</a:t>
            </a:r>
            <a:endParaRPr lang="en-US" sz="2200" b="1" dirty="0"/>
          </a:p>
        </p:txBody>
      </p:sp>
      <p:sp>
        <p:nvSpPr>
          <p:cNvPr id="3" name="Content Placeholder 2">
            <a:extLst>
              <a:ext uri="{FF2B5EF4-FFF2-40B4-BE49-F238E27FC236}">
                <a16:creationId xmlns:a16="http://schemas.microsoft.com/office/drawing/2014/main" id="{CF949C87-116F-4F39-AE7B-B68B037CAD8E}"/>
              </a:ext>
            </a:extLst>
          </p:cNvPr>
          <p:cNvSpPr>
            <a:spLocks noGrp="1"/>
          </p:cNvSpPr>
          <p:nvPr>
            <p:ph idx="1"/>
          </p:nvPr>
        </p:nvSpPr>
        <p:spPr/>
        <p:txBody>
          <a:bodyPr>
            <a:normAutofit fontScale="92500" lnSpcReduction="10000"/>
          </a:bodyPr>
          <a:lstStyle/>
          <a:p>
            <a:r>
              <a:rPr lang="vi-VN" sz="2400" dirty="0">
                <a:latin typeface="Times New Roman" panose="02020603050405020304" pitchFamily="18" charset="0"/>
                <a:cs typeface="Times New Roman" panose="02020603050405020304" pitchFamily="18" charset="0"/>
              </a:rPr>
              <a:t>Kết quả thu được: </a:t>
            </a:r>
          </a:p>
          <a:p>
            <a:pPr lvl="1">
              <a:buFont typeface="Wingdings" panose="05000000000000000000" pitchFamily="2" charset="2"/>
              <a:buChar char="v"/>
            </a:pPr>
            <a:r>
              <a:rPr lang="vi-VN" sz="2200" dirty="0">
                <a:latin typeface="Times New Roman" panose="02020603050405020304" pitchFamily="18" charset="0"/>
                <a:cs typeface="Times New Roman" panose="02020603050405020304" pitchFamily="18" charset="0"/>
              </a:rPr>
              <a:t>Chương trình đạt được yêu cầu bài toán</a:t>
            </a:r>
          </a:p>
          <a:p>
            <a:pPr lvl="1">
              <a:buFont typeface="Wingdings" panose="05000000000000000000" pitchFamily="2" charset="2"/>
              <a:buChar char="v"/>
            </a:pPr>
            <a:r>
              <a:rPr lang="vi-VN" sz="2200" dirty="0">
                <a:latin typeface="Times New Roman" panose="02020603050405020304" pitchFamily="18" charset="0"/>
                <a:cs typeface="Times New Roman" panose="02020603050405020304" pitchFamily="18" charset="0"/>
              </a:rPr>
              <a:t>Hiểu được việc ứng dụng phương pháp biểu diễn thưa vào bài toán nhận dạng</a:t>
            </a:r>
          </a:p>
          <a:p>
            <a:r>
              <a:rPr lang="vi-VN" sz="2400" dirty="0">
                <a:latin typeface="Times New Roman" panose="02020603050405020304" pitchFamily="18" charset="0"/>
                <a:cs typeface="Times New Roman" panose="02020603050405020304" pitchFamily="18" charset="0"/>
              </a:rPr>
              <a:t>Hạn chế: Chương trình chỉ nhận dạng được trên nhưng bức ảnh khuôn mặt đơn thuần với điều kiện môi trường và ánh sáng đủ tốt</a:t>
            </a:r>
          </a:p>
          <a:p>
            <a:r>
              <a:rPr lang="vi-VN" sz="2400" dirty="0">
                <a:latin typeface="Times New Roman" panose="02020603050405020304" pitchFamily="18" charset="0"/>
                <a:cs typeface="Times New Roman" panose="02020603050405020304" pitchFamily="18" charset="0"/>
              </a:rPr>
              <a:t>Hướng phát triển: </a:t>
            </a:r>
          </a:p>
          <a:p>
            <a:pPr lvl="1">
              <a:buFont typeface="Wingdings" panose="05000000000000000000" pitchFamily="2" charset="2"/>
              <a:buChar char="v"/>
            </a:pPr>
            <a:r>
              <a:rPr lang="vi-VN" sz="2200" dirty="0">
                <a:latin typeface="Times New Roman" panose="02020603050405020304" pitchFamily="18" charset="0"/>
                <a:cs typeface="Times New Roman" panose="02020603050405020304" pitchFamily="18" charset="0"/>
              </a:rPr>
              <a:t>Thử nghiệm và so sánh kết quả với các phương pháp khác</a:t>
            </a:r>
          </a:p>
          <a:p>
            <a:pPr lvl="1">
              <a:buFont typeface="Wingdings" panose="05000000000000000000" pitchFamily="2" charset="2"/>
              <a:buChar char="v"/>
            </a:pPr>
            <a:r>
              <a:rPr lang="vi-VN" sz="2200" dirty="0">
                <a:latin typeface="Times New Roman" panose="02020603050405020304" pitchFamily="18" charset="0"/>
                <a:cs typeface="Times New Roman" panose="02020603050405020304" pitchFamily="18" charset="0"/>
              </a:rPr>
              <a:t>Nâng cao độ chính xác của thuật toán</a:t>
            </a:r>
          </a:p>
          <a:p>
            <a:pPr lvl="1">
              <a:buFont typeface="Wingdings" panose="05000000000000000000" pitchFamily="2" charset="2"/>
              <a:buChar char="v"/>
            </a:pPr>
            <a:r>
              <a:rPr lang="vi-VN" sz="2200" dirty="0">
                <a:latin typeface="Times New Roman" panose="02020603050405020304" pitchFamily="18" charset="0"/>
                <a:cs typeface="Times New Roman" panose="02020603050405020304" pitchFamily="18" charset="0"/>
              </a:rPr>
              <a:t>Nhận dạng trên video hay các ảnh có nhiều yếu tố gây nhiễu hơn</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9033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468453-C9A3-4A96-94E2-9E6726C30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1330992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3B34-94DF-4CA6-9123-983C74F81A06}"/>
              </a:ext>
            </a:extLst>
          </p:cNvPr>
          <p:cNvSpPr>
            <a:spLocks noGrp="1"/>
          </p:cNvSpPr>
          <p:nvPr>
            <p:ph type="title"/>
          </p:nvPr>
        </p:nvSpPr>
        <p:spPr/>
        <p:txBody>
          <a:bodyPr anchor="ctr">
            <a:normAutofit/>
          </a:bodyPr>
          <a:lstStyle/>
          <a:p>
            <a:pPr marL="514350" indent="-514350">
              <a:buFont typeface="+mj-lt"/>
              <a:buAutoNum type="romanUcPeriod"/>
            </a:pPr>
            <a:r>
              <a:rPr lang="en-US" sz="2200" b="1" dirty="0">
                <a:latin typeface="Times New Roman" panose="02020603050405020304" pitchFamily="18" charset="0"/>
                <a:cs typeface="Times New Roman" panose="02020603050405020304" pitchFamily="18" charset="0"/>
              </a:rPr>
              <a:t>TỔNG QUAN VỀ XỬ LÝ ẢNH VÀ BÀI TOÁN NHẬN DẠNG KHUÔN MẶT</a:t>
            </a:r>
          </a:p>
        </p:txBody>
      </p:sp>
      <p:sp>
        <p:nvSpPr>
          <p:cNvPr id="3" name="Content Placeholder 2">
            <a:extLst>
              <a:ext uri="{FF2B5EF4-FFF2-40B4-BE49-F238E27FC236}">
                <a16:creationId xmlns:a16="http://schemas.microsoft.com/office/drawing/2014/main" id="{2A614FF7-3B3A-47F8-9E87-7D92154FFC2D}"/>
              </a:ext>
            </a:extLst>
          </p:cNvPr>
          <p:cNvSpPr>
            <a:spLocks noGrp="1"/>
          </p:cNvSpPr>
          <p:nvPr>
            <p:ph sz="half" idx="1"/>
          </p:nvPr>
        </p:nvSpPr>
        <p:spPr>
          <a:xfrm>
            <a:off x="581191" y="2626210"/>
            <a:ext cx="5422390" cy="3633047"/>
          </a:xfrm>
        </p:spPr>
        <p:txBody>
          <a:bodyPr>
            <a:normAutofit lnSpcReduction="10000"/>
          </a:bodyPr>
          <a:lstStyle/>
          <a:p>
            <a:pPr marL="457200" indent="-457200">
              <a:buFont typeface="+mj-lt"/>
              <a:buAutoNum type="arabicPeriod"/>
            </a:pPr>
            <a:r>
              <a:rPr lang="en-US" sz="2400" dirty="0" err="1">
                <a:latin typeface="Times New Roman" panose="02020603050405020304" pitchFamily="18" charset="0"/>
                <a:cs typeface="Times New Roman" panose="02020603050405020304" pitchFamily="18" charset="0"/>
              </a:rPr>
              <a:t>Khái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endParaRPr lang="en-US" sz="2400" dirty="0">
              <a:latin typeface="Times New Roman" panose="02020603050405020304" pitchFamily="18" charset="0"/>
              <a:cs typeface="Times New Roman" panose="02020603050405020304" pitchFamily="18" charset="0"/>
            </a:endParaRPr>
          </a:p>
          <a:p>
            <a:pPr marL="781200" lvl="1" indent="-457200">
              <a:buFont typeface="+mj-lt"/>
              <a:buAutoNum type="alphaLcParenR"/>
            </a:pPr>
            <a:r>
              <a:rPr lang="en-US" sz="2200" dirty="0" err="1">
                <a:latin typeface="Times New Roman" panose="02020603050405020304" pitchFamily="18" charset="0"/>
                <a:cs typeface="Times New Roman" panose="02020603050405020304" pitchFamily="18" charset="0"/>
              </a:rPr>
              <a:t>Điểm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endParaRPr lang="en-US" sz="2200" dirty="0">
              <a:latin typeface="Times New Roman" panose="02020603050405020304" pitchFamily="18" charset="0"/>
              <a:cs typeface="Times New Roman" panose="02020603050405020304" pitchFamily="18" charset="0"/>
            </a:endParaRPr>
          </a:p>
          <a:p>
            <a:pPr marL="324000" lvl="1" indent="0" algn="just">
              <a:buNone/>
            </a:pPr>
            <a:r>
              <a:rPr lang="en-US" sz="2200" dirty="0" err="1">
                <a:latin typeface="Times New Roman" panose="02020603050405020304" pitchFamily="18" charset="0"/>
                <a:cs typeface="Times New Roman" panose="02020603050405020304" pitchFamily="18" charset="0"/>
              </a:rPr>
              <a:t>Định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nghĩa</a:t>
            </a:r>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Điểm ảnh (Pixel) là một phần tử của ảnh số tại toạ độ (x, y) với độ xám hoặc</a:t>
            </a:r>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màu nhất định. Kích thước và khoảng cách giữa các điểm được chọn thích hợp sao cho mắt người cảm nhận được sự liên tục về không gian và mức xám (hoặc màu) của ảnh số gần như là ảnh thật. Mỗi phần tử trong ma trận được gọi là một phần tử ảnh.</a:t>
            </a:r>
          </a:p>
          <a:p>
            <a:pPr marL="324000" lvl="1" indent="0">
              <a:buNone/>
            </a:pPr>
            <a:endParaRPr lang="en-US" sz="2200" dirty="0">
              <a:latin typeface="Times New Roman" panose="02020603050405020304" pitchFamily="18" charset="0"/>
              <a:cs typeface="Times New Roman" panose="02020603050405020304" pitchFamily="18" charset="0"/>
            </a:endParaRPr>
          </a:p>
          <a:p>
            <a:pPr marL="324000" lvl="1" indent="0">
              <a:buNone/>
            </a:pPr>
            <a:endParaRPr lang="en-US" sz="22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69538D4-B47A-4C7B-AC9D-6A3BF59F7199}"/>
              </a:ext>
            </a:extLst>
          </p:cNvPr>
          <p:cNvSpPr>
            <a:spLocks noGrp="1"/>
          </p:cNvSpPr>
          <p:nvPr>
            <p:ph sz="half" idx="2"/>
          </p:nvPr>
        </p:nvSpPr>
        <p:spPr>
          <a:xfrm>
            <a:off x="6188421" y="2626209"/>
            <a:ext cx="5422392" cy="3633047"/>
          </a:xfrm>
        </p:spPr>
        <p:txBody>
          <a:bodyPr>
            <a:normAutofit lnSpcReduction="10000"/>
          </a:bodyPr>
          <a:lstStyle/>
          <a:p>
            <a:endParaRPr lang="en-US" dirty="0"/>
          </a:p>
        </p:txBody>
      </p:sp>
      <p:pic>
        <p:nvPicPr>
          <p:cNvPr id="1026" name="Picture 2" descr="HÃ¬nh áº£nh cÃ³ liÃªn quan">
            <a:extLst>
              <a:ext uri="{FF2B5EF4-FFF2-40B4-BE49-F238E27FC236}">
                <a16:creationId xmlns:a16="http://schemas.microsoft.com/office/drawing/2014/main" id="{DB1BF2F7-9F04-4C5A-84F2-AB49AA8F23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6578" y="2880301"/>
            <a:ext cx="3906078" cy="3124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187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3B34-94DF-4CA6-9123-983C74F81A06}"/>
              </a:ext>
            </a:extLst>
          </p:cNvPr>
          <p:cNvSpPr>
            <a:spLocks noGrp="1"/>
          </p:cNvSpPr>
          <p:nvPr>
            <p:ph type="title"/>
          </p:nvPr>
        </p:nvSpPr>
        <p:spPr/>
        <p:txBody>
          <a:bodyPr anchor="ctr">
            <a:normAutofit/>
          </a:bodyPr>
          <a:lstStyle/>
          <a:p>
            <a:pPr marL="514350" indent="-514350">
              <a:buFont typeface="+mj-lt"/>
              <a:buAutoNum type="romanUcPeriod"/>
            </a:pPr>
            <a:r>
              <a:rPr lang="en-US" sz="2200" b="1" dirty="0">
                <a:latin typeface="Times New Roman" panose="02020603050405020304" pitchFamily="18" charset="0"/>
                <a:cs typeface="Times New Roman" panose="02020603050405020304" pitchFamily="18" charset="0"/>
              </a:rPr>
              <a:t>TỔNG QUAN VỀ XỬ LÝ ẢNH VÀ BÀI TOÁN NHẬN DẠNG KHUÔN MẶT</a:t>
            </a:r>
          </a:p>
        </p:txBody>
      </p:sp>
      <p:sp>
        <p:nvSpPr>
          <p:cNvPr id="3" name="Content Placeholder 2">
            <a:extLst>
              <a:ext uri="{FF2B5EF4-FFF2-40B4-BE49-F238E27FC236}">
                <a16:creationId xmlns:a16="http://schemas.microsoft.com/office/drawing/2014/main" id="{2A614FF7-3B3A-47F8-9E87-7D92154FFC2D}"/>
              </a:ext>
            </a:extLst>
          </p:cNvPr>
          <p:cNvSpPr>
            <a:spLocks noGrp="1"/>
          </p:cNvSpPr>
          <p:nvPr>
            <p:ph sz="half" idx="1"/>
          </p:nvPr>
        </p:nvSpPr>
        <p:spPr/>
        <p:txBody>
          <a:bodyPr>
            <a:normAutofit/>
          </a:bodyPr>
          <a:lstStyle/>
          <a:p>
            <a:pPr marL="457200" indent="-457200">
              <a:buFont typeface="+mj-lt"/>
              <a:buAutoNum type="arabicPeriod"/>
            </a:pPr>
            <a:r>
              <a:rPr lang="en-US" sz="2400" dirty="0" err="1">
                <a:latin typeface="Times New Roman" panose="02020603050405020304" pitchFamily="18" charset="0"/>
                <a:cs typeface="Times New Roman" panose="02020603050405020304" pitchFamily="18" charset="0"/>
              </a:rPr>
              <a:t>Khái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endParaRPr lang="en-US" sz="2400" dirty="0">
              <a:latin typeface="Times New Roman" panose="02020603050405020304" pitchFamily="18" charset="0"/>
              <a:cs typeface="Times New Roman" panose="02020603050405020304" pitchFamily="18" charset="0"/>
            </a:endParaRPr>
          </a:p>
          <a:p>
            <a:pPr marL="781200" lvl="1" indent="-457200">
              <a:buFont typeface="+mj-lt"/>
              <a:buAutoNum type="alphaLcParenR" startAt="2"/>
            </a:pPr>
            <a:r>
              <a:rPr lang="en-US" sz="2200" dirty="0" err="1">
                <a:latin typeface="Times New Roman" panose="02020603050405020304" pitchFamily="18" charset="0"/>
                <a:cs typeface="Times New Roman" panose="02020603050405020304" pitchFamily="18" charset="0"/>
              </a:rPr>
              <a:t>Độ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giải</a:t>
            </a:r>
            <a:endParaRPr lang="en-US" sz="2200" dirty="0">
              <a:latin typeface="Times New Roman" panose="02020603050405020304" pitchFamily="18" charset="0"/>
              <a:cs typeface="Times New Roman" panose="02020603050405020304" pitchFamily="18" charset="0"/>
            </a:endParaRPr>
          </a:p>
          <a:p>
            <a:pPr marL="324000" lvl="1" indent="0" algn="just">
              <a:buNone/>
            </a:pPr>
            <a:r>
              <a:rPr lang="en-US" sz="2200" dirty="0" err="1">
                <a:latin typeface="Times New Roman" panose="02020603050405020304" pitchFamily="18" charset="0"/>
                <a:cs typeface="Times New Roman" panose="02020603050405020304" pitchFamily="18" charset="0"/>
              </a:rPr>
              <a:t>Định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nghĩa</a:t>
            </a:r>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Độ phân giải (Resolution) của ảnh là mật độ điểm ảnh được ấn định trên ảnh số được hiển thị.</a:t>
            </a:r>
          </a:p>
          <a:p>
            <a:pPr marL="324000" lvl="1" indent="0">
              <a:buNone/>
            </a:pPr>
            <a:endParaRPr lang="en-US" sz="2200" dirty="0">
              <a:latin typeface="Times New Roman" panose="02020603050405020304" pitchFamily="18" charset="0"/>
              <a:cs typeface="Times New Roman" panose="02020603050405020304" pitchFamily="18" charset="0"/>
            </a:endParaRPr>
          </a:p>
          <a:p>
            <a:pPr marL="324000" lvl="1" indent="0">
              <a:buNone/>
            </a:pPr>
            <a:endParaRPr lang="en-US" sz="22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69538D4-B47A-4C7B-AC9D-6A3BF59F7199}"/>
              </a:ext>
            </a:extLst>
          </p:cNvPr>
          <p:cNvSpPr>
            <a:spLocks noGrp="1"/>
          </p:cNvSpPr>
          <p:nvPr>
            <p:ph sz="half" idx="2"/>
          </p:nvPr>
        </p:nvSpPr>
        <p:spPr/>
        <p:txBody>
          <a:bodyPr>
            <a:normAutofit/>
          </a:bodyPr>
          <a:lstStyle/>
          <a:p>
            <a:endParaRPr lang="en-US"/>
          </a:p>
        </p:txBody>
      </p:sp>
      <p:pic>
        <p:nvPicPr>
          <p:cNvPr id="2050" name="Picture 2" descr="HÃ¬nh áº£nh cÃ³ liÃªn quan">
            <a:extLst>
              <a:ext uri="{FF2B5EF4-FFF2-40B4-BE49-F238E27FC236}">
                <a16:creationId xmlns:a16="http://schemas.microsoft.com/office/drawing/2014/main" id="{E1C2BAF3-A158-4CD0-A654-2C0F4F748B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302" y="3123305"/>
            <a:ext cx="5526505" cy="3005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412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3B34-94DF-4CA6-9123-983C74F81A06}"/>
              </a:ext>
            </a:extLst>
          </p:cNvPr>
          <p:cNvSpPr>
            <a:spLocks noGrp="1"/>
          </p:cNvSpPr>
          <p:nvPr>
            <p:ph type="title"/>
          </p:nvPr>
        </p:nvSpPr>
        <p:spPr/>
        <p:txBody>
          <a:bodyPr anchor="ctr">
            <a:normAutofit/>
          </a:bodyPr>
          <a:lstStyle/>
          <a:p>
            <a:pPr marL="514350" indent="-514350">
              <a:buFont typeface="+mj-lt"/>
              <a:buAutoNum type="romanUcPeriod"/>
            </a:pPr>
            <a:r>
              <a:rPr lang="en-US" sz="2200" b="1" dirty="0">
                <a:latin typeface="Times New Roman" panose="02020603050405020304" pitchFamily="18" charset="0"/>
                <a:cs typeface="Times New Roman" panose="02020603050405020304" pitchFamily="18" charset="0"/>
              </a:rPr>
              <a:t>TỔNG QUAN VỀ XỬ LÝ ẢNH VÀ BÀI TOÁN NHẬN DẠNG KHUÔN MẶT</a:t>
            </a:r>
          </a:p>
        </p:txBody>
      </p:sp>
      <p:sp>
        <p:nvSpPr>
          <p:cNvPr id="3" name="Content Placeholder 2">
            <a:extLst>
              <a:ext uri="{FF2B5EF4-FFF2-40B4-BE49-F238E27FC236}">
                <a16:creationId xmlns:a16="http://schemas.microsoft.com/office/drawing/2014/main" id="{2A614FF7-3B3A-47F8-9E87-7D92154FFC2D}"/>
              </a:ext>
            </a:extLst>
          </p:cNvPr>
          <p:cNvSpPr>
            <a:spLocks noGrp="1"/>
          </p:cNvSpPr>
          <p:nvPr>
            <p:ph idx="1"/>
          </p:nvPr>
        </p:nvSpPr>
        <p:spPr/>
        <p:txBody>
          <a:bodyPr>
            <a:normAutofit/>
          </a:bodyPr>
          <a:lstStyle/>
          <a:p>
            <a:pPr marL="457200" indent="-457200">
              <a:buFont typeface="+mj-lt"/>
              <a:buAutoNum type="arabicPeriod"/>
            </a:pPr>
            <a:r>
              <a:rPr lang="en-US" sz="2400" dirty="0" err="1">
                <a:latin typeface="Times New Roman" panose="02020603050405020304" pitchFamily="18" charset="0"/>
                <a:cs typeface="Times New Roman" panose="02020603050405020304" pitchFamily="18" charset="0"/>
              </a:rPr>
              <a:t>Khái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endParaRPr lang="en-US" sz="2400" dirty="0">
              <a:latin typeface="Times New Roman" panose="02020603050405020304" pitchFamily="18" charset="0"/>
              <a:cs typeface="Times New Roman" panose="02020603050405020304" pitchFamily="18" charset="0"/>
            </a:endParaRPr>
          </a:p>
          <a:p>
            <a:pPr marL="781200" lvl="1" indent="-457200">
              <a:buFont typeface="+mj-lt"/>
              <a:buAutoNum type="alphaLcParenR" startAt="3"/>
            </a:pPr>
            <a:r>
              <a:rPr lang="en-US" sz="2200" dirty="0" err="1">
                <a:latin typeface="Times New Roman" panose="02020603050405020304" pitchFamily="18" charset="0"/>
                <a:cs typeface="Times New Roman" panose="02020603050405020304" pitchFamily="18" charset="0"/>
              </a:rPr>
              <a:t>Mức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xám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endParaRPr lang="en-US" sz="2200" dirty="0">
              <a:latin typeface="Times New Roman" panose="02020603050405020304" pitchFamily="18" charset="0"/>
              <a:cs typeface="Times New Roman" panose="02020603050405020304" pitchFamily="18" charset="0"/>
            </a:endParaRPr>
          </a:p>
          <a:p>
            <a:pPr marL="324000" lvl="1" indent="0" algn="just">
              <a:buNone/>
            </a:pPr>
            <a:r>
              <a:rPr lang="en-US" sz="2200" dirty="0" err="1">
                <a:latin typeface="Times New Roman" panose="02020603050405020304" pitchFamily="18" charset="0"/>
                <a:cs typeface="Times New Roman" panose="02020603050405020304" pitchFamily="18" charset="0"/>
              </a:rPr>
              <a:t>Định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nghĩa</a:t>
            </a:r>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Mức xám của điểm ảnh là cường độ sáng của nó được gán bằng giá trị số tại điểm đó.</a:t>
            </a:r>
            <a:endParaRPr lang="en-US" sz="2200" dirty="0">
              <a:latin typeface="Times New Roman" panose="02020603050405020304" pitchFamily="18" charset="0"/>
              <a:cs typeface="Times New Roman" panose="02020603050405020304" pitchFamily="18" charset="0"/>
            </a:endParaRPr>
          </a:p>
          <a:p>
            <a:pPr marL="324000" lvl="1" indent="0" algn="just">
              <a:buNone/>
            </a:pPr>
            <a:endParaRPr lang="vi-VN" sz="2200" dirty="0">
              <a:latin typeface="Times New Roman" panose="02020603050405020304" pitchFamily="18" charset="0"/>
              <a:cs typeface="Times New Roman" panose="02020603050405020304" pitchFamily="18" charset="0"/>
            </a:endParaRPr>
          </a:p>
          <a:p>
            <a:pPr marL="324000" lvl="1" indent="0">
              <a:buNone/>
            </a:pPr>
            <a:endParaRPr lang="en-US" sz="2200" dirty="0">
              <a:latin typeface="Times New Roman" panose="02020603050405020304" pitchFamily="18" charset="0"/>
              <a:cs typeface="Times New Roman" panose="02020603050405020304" pitchFamily="18" charset="0"/>
            </a:endParaRPr>
          </a:p>
          <a:p>
            <a:pPr marL="324000" lvl="1" indent="0">
              <a:buNone/>
            </a:pPr>
            <a:endParaRPr lang="en-US" sz="2200" dirty="0">
              <a:latin typeface="Times New Roman" panose="02020603050405020304" pitchFamily="18" charset="0"/>
              <a:cs typeface="Times New Roman" panose="02020603050405020304" pitchFamily="18" charset="0"/>
            </a:endParaRPr>
          </a:p>
        </p:txBody>
      </p:sp>
      <p:pic>
        <p:nvPicPr>
          <p:cNvPr id="6" name="Picture 5" descr="Káº¿t quáº£ hÃ¬nh áº£nh cho binary image">
            <a:extLst>
              <a:ext uri="{FF2B5EF4-FFF2-40B4-BE49-F238E27FC236}">
                <a16:creationId xmlns:a16="http://schemas.microsoft.com/office/drawing/2014/main" id="{889DABA5-5494-451B-A924-E030E096074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335" y="4343400"/>
            <a:ext cx="3250579" cy="2343758"/>
          </a:xfrm>
          <a:prstGeom prst="rect">
            <a:avLst/>
          </a:prstGeom>
          <a:noFill/>
          <a:ln>
            <a:noFill/>
          </a:ln>
        </p:spPr>
      </p:pic>
      <p:pic>
        <p:nvPicPr>
          <p:cNvPr id="7" name="Picture 6">
            <a:extLst>
              <a:ext uri="{FF2B5EF4-FFF2-40B4-BE49-F238E27FC236}">
                <a16:creationId xmlns:a16="http://schemas.microsoft.com/office/drawing/2014/main" id="{7FDC1DE7-CCA7-45A3-91AB-6EDB49ACA006}"/>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50679" y="4577343"/>
            <a:ext cx="2816181" cy="1919213"/>
          </a:xfrm>
          <a:prstGeom prst="rect">
            <a:avLst/>
          </a:prstGeom>
          <a:noFill/>
          <a:ln>
            <a:noFill/>
          </a:ln>
        </p:spPr>
      </p:pic>
      <p:pic>
        <p:nvPicPr>
          <p:cNvPr id="8" name="Picture 7" descr="Káº¿t quáº£ hÃ¬nh áº£nh cho chim canh cut">
            <a:extLst>
              <a:ext uri="{FF2B5EF4-FFF2-40B4-BE49-F238E27FC236}">
                <a16:creationId xmlns:a16="http://schemas.microsoft.com/office/drawing/2014/main" id="{94419191-A02D-4536-B2D2-B5DA1A8ADE12}"/>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04188" y="4561577"/>
            <a:ext cx="1993447" cy="2125579"/>
          </a:xfrm>
          <a:prstGeom prst="rect">
            <a:avLst/>
          </a:prstGeom>
          <a:noFill/>
          <a:ln>
            <a:noFill/>
          </a:ln>
        </p:spPr>
      </p:pic>
    </p:spTree>
    <p:extLst>
      <p:ext uri="{BB962C8B-B14F-4D97-AF65-F5344CB8AC3E}">
        <p14:creationId xmlns:p14="http://schemas.microsoft.com/office/powerpoint/2010/main" val="2448541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3B34-94DF-4CA6-9123-983C74F81A06}"/>
              </a:ext>
            </a:extLst>
          </p:cNvPr>
          <p:cNvSpPr>
            <a:spLocks noGrp="1"/>
          </p:cNvSpPr>
          <p:nvPr>
            <p:ph type="title"/>
          </p:nvPr>
        </p:nvSpPr>
        <p:spPr/>
        <p:txBody>
          <a:bodyPr anchor="ctr">
            <a:normAutofit/>
          </a:bodyPr>
          <a:lstStyle/>
          <a:p>
            <a:pPr marL="514350" indent="-514350">
              <a:buFont typeface="+mj-lt"/>
              <a:buAutoNum type="romanUcPeriod"/>
            </a:pPr>
            <a:r>
              <a:rPr lang="en-US" sz="2200" b="1" dirty="0">
                <a:latin typeface="Times New Roman" panose="02020603050405020304" pitchFamily="18" charset="0"/>
                <a:cs typeface="Times New Roman" panose="02020603050405020304" pitchFamily="18" charset="0"/>
              </a:rPr>
              <a:t>TỔNG QUAN VỀ XỬ LÝ ẢNH VÀ BÀI TOÁN NHẬN DẠNG KHUÔN MẶT</a:t>
            </a:r>
          </a:p>
        </p:txBody>
      </p:sp>
      <p:sp>
        <p:nvSpPr>
          <p:cNvPr id="3" name="Content Placeholder 2">
            <a:extLst>
              <a:ext uri="{FF2B5EF4-FFF2-40B4-BE49-F238E27FC236}">
                <a16:creationId xmlns:a16="http://schemas.microsoft.com/office/drawing/2014/main" id="{2A614FF7-3B3A-47F8-9E87-7D92154FFC2D}"/>
              </a:ext>
            </a:extLst>
          </p:cNvPr>
          <p:cNvSpPr>
            <a:spLocks noGrp="1"/>
          </p:cNvSpPr>
          <p:nvPr>
            <p:ph idx="1"/>
          </p:nvPr>
        </p:nvSpPr>
        <p:spPr/>
        <p:txBody>
          <a:bodyPr>
            <a:normAutofit/>
          </a:bodyPr>
          <a:lstStyle/>
          <a:p>
            <a:pPr marL="457200" indent="-457200">
              <a:buFont typeface="+mj-lt"/>
              <a:buAutoNum type="arabicPeriod" startAt="2"/>
            </a:pP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startAt="2"/>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324000" lvl="1" indent="0" algn="just">
              <a:buNone/>
            </a:pPr>
            <a:endParaRPr lang="vi-VN" sz="2200" dirty="0">
              <a:latin typeface="Times New Roman" panose="02020603050405020304" pitchFamily="18" charset="0"/>
              <a:cs typeface="Times New Roman" panose="02020603050405020304" pitchFamily="18" charset="0"/>
            </a:endParaRPr>
          </a:p>
          <a:p>
            <a:pPr marL="324000" lvl="1" indent="0">
              <a:buNone/>
            </a:pPr>
            <a:endParaRPr lang="en-US" sz="2200" dirty="0">
              <a:latin typeface="Times New Roman" panose="02020603050405020304" pitchFamily="18" charset="0"/>
              <a:cs typeface="Times New Roman" panose="02020603050405020304" pitchFamily="18" charset="0"/>
            </a:endParaRPr>
          </a:p>
          <a:p>
            <a:pPr marL="324000" lvl="1" indent="0">
              <a:buNone/>
            </a:pPr>
            <a:endParaRPr lang="en-US" sz="2200" dirty="0">
              <a:latin typeface="Times New Roman" panose="02020603050405020304" pitchFamily="18" charset="0"/>
              <a:cs typeface="Times New Roman" panose="02020603050405020304" pitchFamily="18" charset="0"/>
            </a:endParaRPr>
          </a:p>
        </p:txBody>
      </p:sp>
      <p:grpSp>
        <p:nvGrpSpPr>
          <p:cNvPr id="22" name="Group 21">
            <a:extLst>
              <a:ext uri="{FF2B5EF4-FFF2-40B4-BE49-F238E27FC236}">
                <a16:creationId xmlns:a16="http://schemas.microsoft.com/office/drawing/2014/main" id="{FB1F2990-504D-41A1-83AD-0E044A9DDE9B}"/>
              </a:ext>
            </a:extLst>
          </p:cNvPr>
          <p:cNvGrpSpPr/>
          <p:nvPr/>
        </p:nvGrpSpPr>
        <p:grpSpPr>
          <a:xfrm>
            <a:off x="1238866" y="3672346"/>
            <a:ext cx="9301314" cy="1592828"/>
            <a:chOff x="581192" y="3569107"/>
            <a:chExt cx="8572639" cy="1047137"/>
          </a:xfrm>
        </p:grpSpPr>
        <p:sp>
          <p:nvSpPr>
            <p:cNvPr id="12" name="Rectangle 11">
              <a:extLst>
                <a:ext uri="{FF2B5EF4-FFF2-40B4-BE49-F238E27FC236}">
                  <a16:creationId xmlns:a16="http://schemas.microsoft.com/office/drawing/2014/main" id="{7FA02B89-7E3A-4083-8C72-A3783FEAF9C1}"/>
                </a:ext>
              </a:extLst>
            </p:cNvPr>
            <p:cNvSpPr/>
            <p:nvPr/>
          </p:nvSpPr>
          <p:spPr>
            <a:xfrm>
              <a:off x="581192" y="3569108"/>
              <a:ext cx="1209368" cy="1047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Times New Roman" panose="02020603050405020304" pitchFamily="18" charset="0"/>
                  <a:cs typeface="Times New Roman" panose="02020603050405020304" pitchFamily="18" charset="0"/>
                </a:rPr>
                <a:t>Thu </a:t>
              </a: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endParaRPr lang="en-US" sz="22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965DD529-BD52-4B11-BE00-3328D7E987D0}"/>
                </a:ext>
              </a:extLst>
            </p:cNvPr>
            <p:cNvSpPr/>
            <p:nvPr/>
          </p:nvSpPr>
          <p:spPr>
            <a:xfrm>
              <a:off x="2429656" y="3569109"/>
              <a:ext cx="1209368" cy="1047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latin typeface="Times New Roman" panose="02020603050405020304" pitchFamily="18" charset="0"/>
                  <a:cs typeface="Times New Roman" panose="02020603050405020304" pitchFamily="18" charset="0"/>
                </a:rPr>
                <a:t>Tiền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endParaRPr lang="en-US" sz="22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B12C5553-F8FA-4EF2-A3D3-3BD3FE7A6F5C}"/>
                </a:ext>
              </a:extLst>
            </p:cNvPr>
            <p:cNvSpPr/>
            <p:nvPr/>
          </p:nvSpPr>
          <p:spPr>
            <a:xfrm>
              <a:off x="4278120" y="3569109"/>
              <a:ext cx="1209368" cy="1047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đoạn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endParaRPr lang="en-US" sz="22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70F83018-CE03-4D10-91D9-EC4DF7DBECBE}"/>
                </a:ext>
              </a:extLst>
            </p:cNvPr>
            <p:cNvSpPr/>
            <p:nvPr/>
          </p:nvSpPr>
          <p:spPr>
            <a:xfrm>
              <a:off x="6130411" y="3569107"/>
              <a:ext cx="1209368" cy="1047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latin typeface="Times New Roman" panose="02020603050405020304" pitchFamily="18" charset="0"/>
                  <a:cs typeface="Times New Roman" panose="02020603050405020304" pitchFamily="18" charset="0"/>
                </a:rPr>
                <a:t>Trích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chọn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đặc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điểm</a:t>
              </a:r>
              <a:endParaRPr lang="en-US" sz="22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86AAC5A2-462F-4660-AB9F-228C8727FFFC}"/>
                </a:ext>
              </a:extLst>
            </p:cNvPr>
            <p:cNvSpPr/>
            <p:nvPr/>
          </p:nvSpPr>
          <p:spPr>
            <a:xfrm>
              <a:off x="7944463" y="3569107"/>
              <a:ext cx="1209368" cy="1047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dạng</a:t>
              </a:r>
              <a:endParaRPr lang="en-US" sz="2200" dirty="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319E92DA-E9D0-4E5B-8A0A-674A95F6CF38}"/>
                </a:ext>
              </a:extLst>
            </p:cNvPr>
            <p:cNvCxnSpPr>
              <a:stCxn id="12" idx="3"/>
              <a:endCxn id="13" idx="1"/>
            </p:cNvCxnSpPr>
            <p:nvPr/>
          </p:nvCxnSpPr>
          <p:spPr>
            <a:xfrm>
              <a:off x="1790560" y="4092677"/>
              <a:ext cx="639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6EDD1D-235B-475C-8974-77D1CC2605C6}"/>
                </a:ext>
              </a:extLst>
            </p:cNvPr>
            <p:cNvCxnSpPr/>
            <p:nvPr/>
          </p:nvCxnSpPr>
          <p:spPr>
            <a:xfrm>
              <a:off x="3639024" y="4060719"/>
              <a:ext cx="639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0E07688-B3E3-4CD5-8669-5C7568D35646}"/>
                </a:ext>
              </a:extLst>
            </p:cNvPr>
            <p:cNvCxnSpPr/>
            <p:nvPr/>
          </p:nvCxnSpPr>
          <p:spPr>
            <a:xfrm>
              <a:off x="5456903" y="4060719"/>
              <a:ext cx="639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CE841B5-A046-4620-A5D2-CDA6B35BFE6A}"/>
                </a:ext>
              </a:extLst>
            </p:cNvPr>
            <p:cNvCxnSpPr/>
            <p:nvPr/>
          </p:nvCxnSpPr>
          <p:spPr>
            <a:xfrm>
              <a:off x="7305367" y="4024560"/>
              <a:ext cx="639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2912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3B34-94DF-4CA6-9123-983C74F81A06}"/>
              </a:ext>
            </a:extLst>
          </p:cNvPr>
          <p:cNvSpPr>
            <a:spLocks noGrp="1"/>
          </p:cNvSpPr>
          <p:nvPr>
            <p:ph type="title"/>
          </p:nvPr>
        </p:nvSpPr>
        <p:spPr/>
        <p:txBody>
          <a:bodyPr anchor="ctr">
            <a:normAutofit/>
          </a:bodyPr>
          <a:lstStyle/>
          <a:p>
            <a:pPr marL="514350" indent="-514350">
              <a:buFont typeface="+mj-lt"/>
              <a:buAutoNum type="romanUcPeriod"/>
            </a:pPr>
            <a:r>
              <a:rPr lang="en-US" sz="2200" b="1" dirty="0">
                <a:latin typeface="Times New Roman" panose="02020603050405020304" pitchFamily="18" charset="0"/>
                <a:cs typeface="Times New Roman" panose="02020603050405020304" pitchFamily="18" charset="0"/>
              </a:rPr>
              <a:t>TỔNG QUAN VỀ XỬ LÝ ẢNH VÀ BÀI TOÁN NHẬN DẠNG KHUÔN MẶT</a:t>
            </a:r>
          </a:p>
        </p:txBody>
      </p:sp>
      <p:sp>
        <p:nvSpPr>
          <p:cNvPr id="3" name="Content Placeholder 2">
            <a:extLst>
              <a:ext uri="{FF2B5EF4-FFF2-40B4-BE49-F238E27FC236}">
                <a16:creationId xmlns:a16="http://schemas.microsoft.com/office/drawing/2014/main" id="{2A614FF7-3B3A-47F8-9E87-7D92154FFC2D}"/>
              </a:ext>
            </a:extLst>
          </p:cNvPr>
          <p:cNvSpPr>
            <a:spLocks noGrp="1"/>
          </p:cNvSpPr>
          <p:nvPr>
            <p:ph idx="1"/>
          </p:nvPr>
        </p:nvSpPr>
        <p:spPr>
          <a:xfrm>
            <a:off x="581193" y="2021306"/>
            <a:ext cx="11029615" cy="4607514"/>
          </a:xfrm>
        </p:spPr>
        <p:txBody>
          <a:bodyPr>
            <a:normAutofit/>
          </a:bodyPr>
          <a:lstStyle/>
          <a:p>
            <a:pPr marL="457200" indent="-457200">
              <a:buFont typeface="+mj-lt"/>
              <a:buAutoNum type="arabicPeriod" startAt="3"/>
            </a:pP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khuôn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mặt</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những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vấn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đề</a:t>
            </a:r>
            <a:r>
              <a:rPr lang="en-US" sz="2200" dirty="0">
                <a:latin typeface="Times New Roman" panose="02020603050405020304" pitchFamily="18" charset="0"/>
                <a:cs typeface="Times New Roman" panose="02020603050405020304" pitchFamily="18" charset="0"/>
              </a:rPr>
              <a:t> đ</a:t>
            </a:r>
            <a:r>
              <a:rPr lang="vi-VN" sz="2200" dirty="0">
                <a:latin typeface="Times New Roman" panose="02020603050405020304" pitchFamily="18" charset="0"/>
                <a:cs typeface="Times New Roman" panose="02020603050405020304" pitchFamily="18" charset="0"/>
              </a:rPr>
              <a:t>ư</a:t>
            </a:r>
            <a:r>
              <a:rPr lang="en-US" sz="2200" dirty="0" err="1">
                <a:latin typeface="Times New Roman" panose="02020603050405020304" pitchFamily="18" charset="0"/>
                <a:cs typeface="Times New Roman" panose="02020603050405020304" pitchFamily="18" charset="0"/>
              </a:rPr>
              <a:t>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cứu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rộng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áp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lĩnh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vực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nhau</a:t>
            </a:r>
            <a:r>
              <a:rPr lang="en-US" sz="2200" dirty="0">
                <a:latin typeface="Times New Roman" panose="02020603050405020304" pitchFamily="18" charset="0"/>
                <a:cs typeface="Times New Roman" panose="02020603050405020304" pitchFamily="18" charset="0"/>
              </a:rPr>
              <a:t> có </a:t>
            </a:r>
            <a:r>
              <a:rPr lang="en-US" sz="2200" dirty="0" err="1">
                <a:latin typeface="Times New Roman" panose="02020603050405020304" pitchFamily="18" charset="0"/>
                <a:cs typeface="Times New Roman" panose="02020603050405020304" pitchFamily="18" charset="0"/>
              </a:rPr>
              <a:t>thể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a:t>
            </a:r>
            <a:r>
              <a:rPr lang="vi-VN" sz="2200" dirty="0">
                <a:latin typeface="Times New Roman" panose="02020603050405020304" pitchFamily="18" charset="0"/>
                <a:cs typeface="Times New Roman" panose="02020603050405020304" pitchFamily="18" charset="0"/>
              </a:rPr>
              <a:t>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phát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tội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phạm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theo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dõi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sự</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tổ</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tìm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kiếm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thông</a:t>
            </a:r>
            <a:r>
              <a:rPr lang="en-US" sz="2200" dirty="0">
                <a:latin typeface="Times New Roman" panose="02020603050405020304" pitchFamily="18" charset="0"/>
                <a:cs typeface="Times New Roman" panose="02020603050405020304" pitchFamily="18" charset="0"/>
              </a:rPr>
              <a:t> tin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 video </a:t>
            </a:r>
            <a:r>
              <a:rPr lang="en-US" sz="2200" dirty="0" err="1">
                <a:latin typeface="Times New Roman" panose="02020603050405020304" pitchFamily="18" charset="0"/>
                <a:cs typeface="Times New Roman" panose="02020603050405020304" pitchFamily="18" charset="0"/>
              </a:rPr>
              <a:t>dựa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nội</a:t>
            </a:r>
            <a:r>
              <a:rPr lang="en-US" sz="2200" dirty="0">
                <a:latin typeface="Times New Roman" panose="02020603050405020304" pitchFamily="18" charset="0"/>
                <a:cs typeface="Times New Roman" panose="02020603050405020304" pitchFamily="18" charset="0"/>
              </a:rPr>
              <a:t> dung, … </a:t>
            </a:r>
          </a:p>
          <a:p>
            <a:pPr marL="0" indent="0" algn="just">
              <a:buNone/>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Tuy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cũng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gặp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khăn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điển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vấn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đề</a:t>
            </a:r>
            <a:r>
              <a:rPr lang="en-US" sz="2200" dirty="0">
                <a:latin typeface="Times New Roman" panose="02020603050405020304" pitchFamily="18" charset="0"/>
                <a:cs typeface="Times New Roman" panose="02020603050405020304" pitchFamily="18" charset="0"/>
              </a:rPr>
              <a:t> d</a:t>
            </a:r>
            <a:r>
              <a:rPr lang="vi-VN" sz="2200" dirty="0">
                <a:latin typeface="Times New Roman" panose="02020603050405020304" pitchFamily="18" charset="0"/>
                <a:cs typeface="Times New Roman" panose="02020603050405020304" pitchFamily="18" charset="0"/>
              </a:rPr>
              <a:t>ư</a:t>
            </a:r>
            <a:r>
              <a:rPr lang="en-US" sz="2200" dirty="0" err="1">
                <a:latin typeface="Times New Roman" panose="02020603050405020304" pitchFamily="18" charset="0"/>
                <a:cs typeface="Times New Roman" panose="02020603050405020304" pitchFamily="18" charset="0"/>
              </a:rPr>
              <a:t>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đây</a:t>
            </a:r>
            <a:r>
              <a:rPr lang="en-US" sz="2200" dirty="0">
                <a:latin typeface="Times New Roman" panose="02020603050405020304" pitchFamily="18" charset="0"/>
                <a:cs typeface="Times New Roman" panose="02020603050405020304" pitchFamily="18" charset="0"/>
              </a:rPr>
              <a:t>:</a:t>
            </a:r>
          </a:p>
          <a:p>
            <a:pPr lvl="2" algn="just"/>
            <a:r>
              <a:rPr lang="vi-VN" sz="2200" dirty="0">
                <a:latin typeface="Times New Roman" panose="02020603050405020304" pitchFamily="18" charset="0"/>
                <a:cs typeface="Times New Roman" panose="02020603050405020304" pitchFamily="18" charset="0"/>
              </a:rPr>
              <a:t>Vấn đề về hướng (pose variations)</a:t>
            </a:r>
            <a:endParaRPr lang="en-US" sz="2200" dirty="0">
              <a:latin typeface="Times New Roman" panose="02020603050405020304" pitchFamily="18" charset="0"/>
              <a:cs typeface="Times New Roman" panose="02020603050405020304" pitchFamily="18" charset="0"/>
            </a:endParaRPr>
          </a:p>
          <a:p>
            <a:pPr lvl="2" algn="just"/>
            <a:r>
              <a:rPr lang="en-US" sz="2200" dirty="0" err="1">
                <a:latin typeface="Times New Roman" panose="02020603050405020304" pitchFamily="18" charset="0"/>
                <a:cs typeface="Times New Roman" panose="02020603050405020304" pitchFamily="18" charset="0"/>
              </a:rPr>
              <a:t>Vấn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có </a:t>
            </a:r>
            <a:r>
              <a:rPr lang="en-US" sz="2200" dirty="0" err="1">
                <a:latin typeface="Times New Roman" panose="02020603050405020304" pitchFamily="18" charset="0"/>
                <a:cs typeface="Times New Roman" panose="02020603050405020304" pitchFamily="18" charset="0"/>
              </a:rPr>
              <a:t>độ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thấp</a:t>
            </a:r>
            <a:r>
              <a:rPr lang="en-US" sz="2200" dirty="0">
                <a:latin typeface="Times New Roman" panose="02020603050405020304" pitchFamily="18" charset="0"/>
                <a:cs typeface="Times New Roman" panose="02020603050405020304" pitchFamily="18" charset="0"/>
              </a:rPr>
              <a:t> (low resolution)</a:t>
            </a:r>
          </a:p>
          <a:p>
            <a:pPr lvl="2" algn="just"/>
            <a:r>
              <a:rPr lang="en-US" sz="2200" dirty="0" err="1">
                <a:latin typeface="Times New Roman" panose="02020603050405020304" pitchFamily="18" charset="0"/>
                <a:cs typeface="Times New Roman" panose="02020603050405020304" pitchFamily="18" charset="0"/>
              </a:rPr>
              <a:t>Làm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việc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video (video based face recognition)</a:t>
            </a:r>
          </a:p>
          <a:p>
            <a:pPr lvl="2" algn="just"/>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lớn</a:t>
            </a:r>
            <a:r>
              <a:rPr lang="en-US" sz="2200" dirty="0">
                <a:latin typeface="Times New Roman" panose="02020603050405020304" pitchFamily="18" charset="0"/>
                <a:cs typeface="Times New Roman" panose="02020603050405020304" pitchFamily="18" charset="0"/>
              </a:rPr>
              <a:t> (very large scale systems)</a:t>
            </a:r>
          </a:p>
          <a:p>
            <a:pPr marL="324000" lvl="1"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937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3B34-94DF-4CA6-9123-983C74F81A06}"/>
              </a:ext>
            </a:extLst>
          </p:cNvPr>
          <p:cNvSpPr>
            <a:spLocks noGrp="1"/>
          </p:cNvSpPr>
          <p:nvPr>
            <p:ph type="title"/>
          </p:nvPr>
        </p:nvSpPr>
        <p:spPr/>
        <p:txBody>
          <a:bodyPr anchor="ctr">
            <a:normAutofit/>
          </a:bodyPr>
          <a:lstStyle/>
          <a:p>
            <a:pPr marL="514350" indent="-514350">
              <a:buFont typeface="+mj-lt"/>
              <a:buAutoNum type="romanUcPeriod"/>
            </a:pPr>
            <a:r>
              <a:rPr lang="en-US" sz="2200" b="1" dirty="0">
                <a:latin typeface="Times New Roman" panose="02020603050405020304" pitchFamily="18" charset="0"/>
                <a:cs typeface="Times New Roman" panose="02020603050405020304" pitchFamily="18" charset="0"/>
              </a:rPr>
              <a:t>TỔNG QUAN VỀ XỬ LÝ ẢNH VÀ BÀI TOÁN NHẬN DẠNG KHUÔN MẶT</a:t>
            </a:r>
          </a:p>
        </p:txBody>
      </p:sp>
      <p:sp>
        <p:nvSpPr>
          <p:cNvPr id="3" name="Content Placeholder 2">
            <a:extLst>
              <a:ext uri="{FF2B5EF4-FFF2-40B4-BE49-F238E27FC236}">
                <a16:creationId xmlns:a16="http://schemas.microsoft.com/office/drawing/2014/main" id="{2A614FF7-3B3A-47F8-9E87-7D92154FFC2D}"/>
              </a:ext>
            </a:extLst>
          </p:cNvPr>
          <p:cNvSpPr>
            <a:spLocks noGrp="1"/>
          </p:cNvSpPr>
          <p:nvPr>
            <p:ph idx="1"/>
          </p:nvPr>
        </p:nvSpPr>
        <p:spPr>
          <a:xfrm>
            <a:off x="581193" y="1941096"/>
            <a:ext cx="11029615" cy="4687724"/>
          </a:xfrm>
        </p:spPr>
        <p:txBody>
          <a:bodyPr>
            <a:normAutofit fontScale="77500" lnSpcReduction="20000"/>
          </a:bodyPr>
          <a:lstStyle/>
          <a:p>
            <a:pPr marL="457200" indent="-457200">
              <a:buFont typeface="+mj-lt"/>
              <a:buAutoNum type="arabicPeriod" startAt="3"/>
            </a:pPr>
            <a:r>
              <a:rPr lang="en-US" sz="3100" dirty="0" err="1">
                <a:latin typeface="Times New Roman" panose="02020603050405020304" pitchFamily="18" charset="0"/>
                <a:cs typeface="Times New Roman" panose="02020603050405020304" pitchFamily="18" charset="0"/>
              </a:rPr>
              <a:t>Bài</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toán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nhận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diện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khuôn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mặt</a:t>
            </a:r>
            <a:endParaRPr lang="en-US" sz="3100" dirty="0">
              <a:latin typeface="Times New Roman" panose="02020603050405020304" pitchFamily="18" charset="0"/>
              <a:cs typeface="Times New Roman" panose="02020603050405020304" pitchFamily="18" charset="0"/>
            </a:endParaRPr>
          </a:p>
          <a:p>
            <a:pPr marL="0" indent="0" algn="just">
              <a:buNone/>
            </a:pP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Quy</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trình</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trong</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một</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hệ</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thống</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nhận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dạng</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khuôn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mặt</a:t>
            </a:r>
            <a:endParaRPr lang="en-US" sz="3100" dirty="0">
              <a:latin typeface="Times New Roman" panose="02020603050405020304" pitchFamily="18" charset="0"/>
              <a:cs typeface="Times New Roman" panose="02020603050405020304" pitchFamily="18" charset="0"/>
            </a:endParaRPr>
          </a:p>
          <a:p>
            <a:pPr lvl="2" algn="just"/>
            <a:r>
              <a:rPr lang="en-US" sz="3100" dirty="0" err="1">
                <a:latin typeface="Times New Roman" panose="02020603050405020304" pitchFamily="18" charset="0"/>
                <a:cs typeface="Times New Roman" panose="02020603050405020304" pitchFamily="18" charset="0"/>
              </a:rPr>
              <a:t>Tiền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xử</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lý</a:t>
            </a:r>
            <a:endParaRPr lang="en-US" sz="3100" dirty="0">
              <a:latin typeface="Times New Roman" panose="02020603050405020304" pitchFamily="18" charset="0"/>
              <a:cs typeface="Times New Roman" panose="02020603050405020304" pitchFamily="18" charset="0"/>
            </a:endParaRPr>
          </a:p>
          <a:p>
            <a:pPr lvl="2" algn="just"/>
            <a:r>
              <a:rPr lang="en-US" sz="3100" dirty="0" err="1">
                <a:latin typeface="Times New Roman" panose="02020603050405020304" pitchFamily="18" charset="0"/>
                <a:cs typeface="Times New Roman" panose="02020603050405020304" pitchFamily="18" charset="0"/>
              </a:rPr>
              <a:t>Phát</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hiện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khuôn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mặt</a:t>
            </a:r>
            <a:endParaRPr lang="en-US" sz="3100" dirty="0">
              <a:latin typeface="Times New Roman" panose="02020603050405020304" pitchFamily="18" charset="0"/>
              <a:cs typeface="Times New Roman" panose="02020603050405020304" pitchFamily="18" charset="0"/>
            </a:endParaRPr>
          </a:p>
          <a:p>
            <a:pPr lvl="3" algn="just"/>
            <a:r>
              <a:rPr lang="vi-VN" sz="3100" dirty="0">
                <a:latin typeface="Times New Roman" panose="02020603050405020304" pitchFamily="18" charset="0"/>
                <a:cs typeface="Times New Roman" panose="02020603050405020304" pitchFamily="18" charset="0"/>
              </a:rPr>
              <a:t>Hướng tiếp cận dựa trên tri thức</a:t>
            </a:r>
            <a:endParaRPr lang="en-US" sz="3100" dirty="0">
              <a:latin typeface="Times New Roman" panose="02020603050405020304" pitchFamily="18" charset="0"/>
              <a:cs typeface="Times New Roman" panose="02020603050405020304" pitchFamily="18" charset="0"/>
            </a:endParaRPr>
          </a:p>
          <a:p>
            <a:pPr lvl="3" algn="just"/>
            <a:r>
              <a:rPr lang="vi-VN" sz="3100" dirty="0">
                <a:latin typeface="Times New Roman" panose="02020603050405020304" pitchFamily="18" charset="0"/>
                <a:cs typeface="Times New Roman" panose="02020603050405020304" pitchFamily="18" charset="0"/>
              </a:rPr>
              <a:t>Hướng tiếp cận dựa trên đặc trưng không thay đổi</a:t>
            </a:r>
            <a:endParaRPr lang="en-US" sz="3100" dirty="0">
              <a:latin typeface="Times New Roman" panose="02020603050405020304" pitchFamily="18" charset="0"/>
              <a:cs typeface="Times New Roman" panose="02020603050405020304" pitchFamily="18" charset="0"/>
            </a:endParaRPr>
          </a:p>
          <a:p>
            <a:pPr lvl="3" algn="just"/>
            <a:r>
              <a:rPr lang="vi-VN" sz="3100" dirty="0">
                <a:latin typeface="Times New Roman" panose="02020603050405020304" pitchFamily="18" charset="0"/>
                <a:cs typeface="Times New Roman" panose="02020603050405020304" pitchFamily="18" charset="0"/>
              </a:rPr>
              <a:t>Hướng tiếp cận dựa trên so khớp mẫu</a:t>
            </a:r>
            <a:endParaRPr lang="en-US" sz="3100" dirty="0">
              <a:latin typeface="Times New Roman" panose="02020603050405020304" pitchFamily="18" charset="0"/>
              <a:cs typeface="Times New Roman" panose="02020603050405020304" pitchFamily="18" charset="0"/>
            </a:endParaRPr>
          </a:p>
          <a:p>
            <a:pPr lvl="3" algn="just"/>
            <a:r>
              <a:rPr lang="vi-VN" sz="3100" dirty="0">
                <a:latin typeface="Times New Roman" panose="02020603050405020304" pitchFamily="18" charset="0"/>
                <a:cs typeface="Times New Roman" panose="02020603050405020304" pitchFamily="18" charset="0"/>
              </a:rPr>
              <a:t>Hướng tiếp cận dựa trên diện mạo</a:t>
            </a:r>
            <a:endParaRPr lang="en-US" sz="3100" dirty="0">
              <a:latin typeface="Times New Roman" panose="02020603050405020304" pitchFamily="18" charset="0"/>
              <a:cs typeface="Times New Roman" panose="02020603050405020304" pitchFamily="18" charset="0"/>
            </a:endParaRPr>
          </a:p>
          <a:p>
            <a:pPr lvl="2" algn="just"/>
            <a:r>
              <a:rPr lang="en-US" sz="3100" dirty="0" err="1">
                <a:latin typeface="Times New Roman" panose="02020603050405020304" pitchFamily="18" charset="0"/>
                <a:cs typeface="Times New Roman" panose="02020603050405020304" pitchFamily="18" charset="0"/>
              </a:rPr>
              <a:t>Trích</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chọn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đặc</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trưng</a:t>
            </a:r>
            <a:r>
              <a:rPr lang="en-US" sz="3100" dirty="0">
                <a:latin typeface="Times New Roman" panose="02020603050405020304" pitchFamily="18" charset="0"/>
                <a:cs typeface="Times New Roman" panose="02020603050405020304" pitchFamily="18" charset="0"/>
              </a:rPr>
              <a:t> </a:t>
            </a:r>
          </a:p>
          <a:p>
            <a:pPr lvl="2" algn="just"/>
            <a:r>
              <a:rPr lang="en-US" sz="3100" dirty="0" err="1">
                <a:latin typeface="Times New Roman" panose="02020603050405020304" pitchFamily="18" charset="0"/>
                <a:cs typeface="Times New Roman" panose="02020603050405020304" pitchFamily="18" charset="0"/>
              </a:rPr>
              <a:t>Nhận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dạng</a:t>
            </a:r>
            <a:endParaRPr lang="en-US" sz="3100" dirty="0">
              <a:latin typeface="Times New Roman" panose="02020603050405020304" pitchFamily="18" charset="0"/>
              <a:cs typeface="Times New Roman" panose="02020603050405020304" pitchFamily="18" charset="0"/>
            </a:endParaRPr>
          </a:p>
          <a:p>
            <a:pPr marL="324000" lvl="1"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7358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3B34-94DF-4CA6-9123-983C74F81A06}"/>
              </a:ext>
            </a:extLst>
          </p:cNvPr>
          <p:cNvSpPr>
            <a:spLocks noGrp="1"/>
          </p:cNvSpPr>
          <p:nvPr>
            <p:ph type="title"/>
          </p:nvPr>
        </p:nvSpPr>
        <p:spPr/>
        <p:txBody>
          <a:bodyPr anchor="ctr">
            <a:normAutofit/>
          </a:bodyPr>
          <a:lstStyle/>
          <a:p>
            <a:pPr marL="514350" indent="-514350">
              <a:buFont typeface="+mj-lt"/>
              <a:buAutoNum type="romanUcPeriod"/>
            </a:pPr>
            <a:r>
              <a:rPr lang="en-US" sz="2200" b="1" dirty="0">
                <a:latin typeface="Times New Roman" panose="02020603050405020304" pitchFamily="18" charset="0"/>
                <a:cs typeface="Times New Roman" panose="02020603050405020304" pitchFamily="18" charset="0"/>
              </a:rPr>
              <a:t>TỔNG QUAN VỀ XỬ LÝ ẢNH VÀ BÀI TOÁN NHẬN DẠNG KHUÔN MẶT</a:t>
            </a:r>
          </a:p>
        </p:txBody>
      </p:sp>
      <p:sp>
        <p:nvSpPr>
          <p:cNvPr id="3" name="Content Placeholder 2">
            <a:extLst>
              <a:ext uri="{FF2B5EF4-FFF2-40B4-BE49-F238E27FC236}">
                <a16:creationId xmlns:a16="http://schemas.microsoft.com/office/drawing/2014/main" id="{2A614FF7-3B3A-47F8-9E87-7D92154FFC2D}"/>
              </a:ext>
            </a:extLst>
          </p:cNvPr>
          <p:cNvSpPr>
            <a:spLocks noGrp="1"/>
          </p:cNvSpPr>
          <p:nvPr>
            <p:ph idx="1"/>
          </p:nvPr>
        </p:nvSpPr>
        <p:spPr>
          <a:xfrm>
            <a:off x="581193" y="1941096"/>
            <a:ext cx="11029615" cy="4687724"/>
          </a:xfrm>
        </p:spPr>
        <p:txBody>
          <a:bodyPr>
            <a:normAutofit/>
          </a:bodyPr>
          <a:lstStyle/>
          <a:p>
            <a:pPr marL="457200" indent="-457200">
              <a:buFont typeface="+mj-lt"/>
              <a:buAutoNum type="arabicPeriod" startAt="4"/>
            </a:pP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khuôn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nay</a:t>
            </a:r>
          </a:p>
          <a:p>
            <a:pPr lvl="1"/>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đặc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trưng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khuôn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mặt</a:t>
            </a:r>
            <a:r>
              <a:rPr lang="en-US" sz="2200" dirty="0">
                <a:latin typeface="Times New Roman" panose="02020603050405020304" pitchFamily="18" charset="0"/>
                <a:cs typeface="Times New Roman" panose="02020603050405020304" pitchFamily="18" charset="0"/>
              </a:rPr>
              <a:t> (Feature based face recognition)</a:t>
            </a:r>
          </a:p>
          <a:p>
            <a:pPr lvl="1"/>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xét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tổng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khuôn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mặt</a:t>
            </a:r>
            <a:r>
              <a:rPr lang="en-US" sz="2200" dirty="0">
                <a:latin typeface="Times New Roman" panose="02020603050405020304" pitchFamily="18" charset="0"/>
                <a:cs typeface="Times New Roman" panose="02020603050405020304" pitchFamily="18" charset="0"/>
              </a:rPr>
              <a:t> (Appearance based face recognition)</a:t>
            </a:r>
          </a:p>
          <a:p>
            <a:pPr lvl="1"/>
            <a:endParaRPr lang="en-US" sz="2900" dirty="0">
              <a:latin typeface="Times New Roman" panose="02020603050405020304" pitchFamily="18" charset="0"/>
              <a:cs typeface="Times New Roman" panose="02020603050405020304" pitchFamily="18" charset="0"/>
            </a:endParaRPr>
          </a:p>
          <a:p>
            <a:pPr marL="0" indent="0" algn="just">
              <a:buNone/>
            </a:pPr>
            <a:r>
              <a:rPr lang="en-US" sz="3100" dirty="0">
                <a:latin typeface="Times New Roman" panose="02020603050405020304" pitchFamily="18" charset="0"/>
                <a:cs typeface="Times New Roman" panose="02020603050405020304" pitchFamily="18" charset="0"/>
              </a:rPr>
              <a:t>	</a:t>
            </a:r>
          </a:p>
          <a:p>
            <a:pPr marL="324000" lvl="1"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8597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3235</TotalTime>
  <Words>1466</Words>
  <Application>Microsoft Office PowerPoint</Application>
  <PresentationFormat>Widescreen</PresentationFormat>
  <Paragraphs>195</Paragraphs>
  <Slides>23</Slides>
  <Notes>7</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23</vt:i4>
      </vt:variant>
    </vt:vector>
  </HeadingPairs>
  <TitlesOfParts>
    <vt:vector size="36" baseType="lpstr">
      <vt:lpstr>Arial</vt:lpstr>
      <vt:lpstr>Calibri</vt:lpstr>
      <vt:lpstr>Calibri Light</vt:lpstr>
      <vt:lpstr>Cambria Math</vt:lpstr>
      <vt:lpstr>Gill Sans MT</vt:lpstr>
      <vt:lpstr>Symbol</vt:lpstr>
      <vt:lpstr>Tahoma</vt:lpstr>
      <vt:lpstr>Times New Roman</vt:lpstr>
      <vt:lpstr>TimesNewRomanPS-BoldMT</vt:lpstr>
      <vt:lpstr>Wingdings</vt:lpstr>
      <vt:lpstr>Wingdings 2</vt:lpstr>
      <vt:lpstr>Dividend</vt:lpstr>
      <vt:lpstr>Office Theme</vt:lpstr>
      <vt:lpstr> ĐẠI HỌC QUỐC GIA HÀ NỘI TRƯỜNG ĐẠI HỌC KHOA HỌC TỰ NHIÊN          KHÓA LUẬN TỐT NGHIỆP SỬ DỤNG PHƯƠNG PHÁP BIỂU DIỄN THƯA TRONG BÀI TOÁN NHẬN DẠNG KHUÔN MẶT            Giáo viên hướng dẫn: TS Nguyễn Thị Bích Thủy                     Sinh viên: Đặng Khắc Toàn</vt:lpstr>
      <vt:lpstr>Nội dung báo cáo</vt:lpstr>
      <vt:lpstr>TỔNG QUAN VỀ XỬ LÝ ẢNH VÀ BÀI TOÁN NHẬN DẠNG KHUÔN MẶT</vt:lpstr>
      <vt:lpstr>TỔNG QUAN VỀ XỬ LÝ ẢNH VÀ BÀI TOÁN NHẬN DẠNG KHUÔN MẶT</vt:lpstr>
      <vt:lpstr>TỔNG QUAN VỀ XỬ LÝ ẢNH VÀ BÀI TOÁN NHẬN DẠNG KHUÔN MẶT</vt:lpstr>
      <vt:lpstr>TỔNG QUAN VỀ XỬ LÝ ẢNH VÀ BÀI TOÁN NHẬN DẠNG KHUÔN MẶT</vt:lpstr>
      <vt:lpstr>TỔNG QUAN VỀ XỬ LÝ ẢNH VÀ BÀI TOÁN NHẬN DẠNG KHUÔN MẶT</vt:lpstr>
      <vt:lpstr>TỔNG QUAN VỀ XỬ LÝ ẢNH VÀ BÀI TOÁN NHẬN DẠNG KHUÔN MẶT</vt:lpstr>
      <vt:lpstr>TỔNG QUAN VỀ XỬ LÝ ẢNH VÀ BÀI TOÁN NHẬN DẠNG KHUÔN MẶT</vt:lpstr>
      <vt:lpstr>NHẬN DIỆN KHUÔN MẶT DỰA VÀO PHƯƠNG PHÁP BIỂU DIỄN THƯA</vt:lpstr>
      <vt:lpstr>NHẬN DIỆN KHUÔN MẶT DỰA VÀO PHƯƠNG PHÁP BIỂU DIỄN THƯA</vt:lpstr>
      <vt:lpstr>NHẬN DIỆN KHUÔN MẶT DỰA VÀO PHƯƠNG PHÁP BIỂU DIỄN THƯA</vt:lpstr>
      <vt:lpstr>NHẬN DIỆN KHUÔN MẶT DỰA VÀO PHƯƠNG PHÁP BIỂU DIỄN THƯA</vt:lpstr>
      <vt:lpstr>THỰC NGHIỆM BÀI TOÁN</vt:lpstr>
      <vt:lpstr>THỰC NGHIỆM BÀI TOÁN</vt:lpstr>
      <vt:lpstr>THỰC NGHIỆM BÀI TOÁN</vt:lpstr>
      <vt:lpstr>THỰC NGHIỆM BÀI TOÁN</vt:lpstr>
      <vt:lpstr>THỰC NGHIỆM BÀI TOÁN</vt:lpstr>
      <vt:lpstr>THỰC NGHIỆM BÀI TOÁN</vt:lpstr>
      <vt:lpstr>THỰC NGHIỆM BÀI TOÁN</vt:lpstr>
      <vt:lpstr>THỰC NGHIỆM BÀI TOÁN</vt:lpstr>
      <vt:lpstr>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ĐẠI HỌC QUỐC GIA HÀ NỘI TRƯỜNG ĐẠI HỌC KHOA HỌC TỰ NHIÊN      Tiểu luận khoa học Ứng dụng của phương pháp biểu diễn thưa trong bài toán nhận dạng khuôn mặt             Giáo viên hương dẫn: TS Nguyễn Thị Bích Thủy       Sinh viên: Đặng Khắc Toàn</dc:title>
  <dc:creator>Toan Dang</dc:creator>
  <cp:lastModifiedBy>Toan Dang</cp:lastModifiedBy>
  <cp:revision>215</cp:revision>
  <dcterms:created xsi:type="dcterms:W3CDTF">2018-04-11T13:35:15Z</dcterms:created>
  <dcterms:modified xsi:type="dcterms:W3CDTF">2018-05-28T14:57:36Z</dcterms:modified>
</cp:coreProperties>
</file>