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Nunito SemiBold"/>
      <p:regular r:id="rId36"/>
      <p:bold r:id="rId37"/>
      <p:italic r:id="rId38"/>
      <p:boldItalic r:id="rId39"/>
    </p:embeddedFont>
    <p:embeddedFont>
      <p:font typeface="Roboto"/>
      <p:regular r:id="rId40"/>
      <p:bold r:id="rId41"/>
      <p:italic r:id="rId42"/>
      <p:boldItalic r:id="rId43"/>
    </p:embeddedFont>
    <p:embeddedFont>
      <p:font typeface="Nunito"/>
      <p:regular r:id="rId44"/>
      <p:bold r:id="rId45"/>
      <p:italic r:id="rId46"/>
      <p:boldItalic r:id="rId47"/>
    </p:embeddedFont>
    <p:embeddedFont>
      <p:font typeface="Nunito ExtraBold"/>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0" roundtripDataSignature="AMtx7mh0Ifixa00DSwrUZKK9iLG6Juev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DCD173-5E8D-43D3-A481-34DA25C0D3C6}">
  <a:tblStyle styleId="{6CDCD173-5E8D-43D3-A481-34DA25C0D3C6}"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5B9BD5">
              <a:alpha val="20000"/>
            </a:srgbClr>
          </a:solidFill>
        </a:fill>
      </a:tcStyle>
    </a:band1H>
    <a:band2H>
      <a:tcTxStyle b="off" i="off"/>
    </a:band2H>
    <a:band1V>
      <a:tcTxStyle b="off" i="off"/>
      <a:tcStyle>
        <a:fill>
          <a:solidFill>
            <a:srgbClr val="5B9BD5">
              <a:alpha val="20000"/>
            </a:srgbClr>
          </a:solidFill>
        </a:fill>
      </a:tcStyle>
    </a:band1V>
    <a:band2V>
      <a:tcTxStyle b="off" i="off"/>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Nunito-regular.fntdata"/><Relationship Id="rId43" Type="http://schemas.openxmlformats.org/officeDocument/2006/relationships/font" Target="fonts/Roboto-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NunitoExtraBold-bold.fntdata"/><Relationship Id="rId47" Type="http://schemas.openxmlformats.org/officeDocument/2006/relationships/font" Target="fonts/Nunito-boldItalic.fntdata"/><Relationship Id="rId49" Type="http://schemas.openxmlformats.org/officeDocument/2006/relationships/font" Target="fonts/NunitoExtra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NunitoSemiBold-bold.fntdata"/><Relationship Id="rId36" Type="http://schemas.openxmlformats.org/officeDocument/2006/relationships/font" Target="fonts/NunitoSemiBold-regular.fntdata"/><Relationship Id="rId39" Type="http://schemas.openxmlformats.org/officeDocument/2006/relationships/font" Target="fonts/NunitoSemiBold-boldItalic.fntdata"/><Relationship Id="rId38" Type="http://schemas.openxmlformats.org/officeDocument/2006/relationships/font" Target="fonts/NunitoSemi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de3b2ad0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de3b2ad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de3b2ad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de3b2ad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de3b2ad0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de3b2ad0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de3b2ad0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de3b2ad0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de3b2ad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de3b2ad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de3b2ad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de3b2ad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de3b2ad0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de3b2ad0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de3b2ad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de3b2ad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de3b2ad0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de3b2ad0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de3b2ad0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de3b2ad0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de3b2ad0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de3b2ad0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de3b2ad0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de3b2ad0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de3b2ad0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de3b2ad0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de3b2ad0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de3b2ad0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de3b2ad0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de3b2ad0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de3b2ad0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de3b2ad0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82" name="Google Shape;282;p1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Proprietary content. ©Great Learning. All Rights Reserved. Unauthorized use or distribution prohibited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de3b2ad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de3b2ad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de3b2ad0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de3b2ad0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de3b2ad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de3b2ad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2"/>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p12"/>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23"/>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23"/>
          <p:cNvPicPr preferRelativeResize="0"/>
          <p:nvPr/>
        </p:nvPicPr>
        <p:blipFill rotWithShape="1">
          <a:blip r:embed="rId2">
            <a:alphaModFix/>
          </a:blip>
          <a:srcRect b="19149" l="42816" r="37294" t="18358"/>
          <a:stretch/>
        </p:blipFill>
        <p:spPr>
          <a:xfrm>
            <a:off x="6052536" y="514443"/>
            <a:ext cx="2095112" cy="3703320"/>
          </a:xfrm>
          <a:prstGeom prst="rect">
            <a:avLst/>
          </a:prstGeom>
          <a:noFill/>
          <a:ln>
            <a:noFill/>
          </a:ln>
        </p:spPr>
      </p:pic>
      <p:sp>
        <p:nvSpPr>
          <p:cNvPr id="50" name="Google Shape;50;p23"/>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23"/>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52" name="Google Shape;52;p23"/>
          <p:cNvPicPr preferRelativeResize="0"/>
          <p:nvPr/>
        </p:nvPicPr>
        <p:blipFill rotWithShape="1">
          <a:blip r:embed="rId3">
            <a:alphaModFix/>
          </a:blip>
          <a:srcRect b="0" l="0" r="0" t="0"/>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62" name="Shape 62"/>
        <p:cNvGrpSpPr/>
        <p:nvPr/>
      </p:nvGrpSpPr>
      <p:grpSpPr>
        <a:xfrm>
          <a:off x="0" y="0"/>
          <a:ext cx="0" cy="0"/>
          <a:chOff x="0" y="0"/>
          <a:chExt cx="0" cy="0"/>
        </a:xfrm>
      </p:grpSpPr>
      <p:sp>
        <p:nvSpPr>
          <p:cNvPr id="63" name="Google Shape;63;p15"/>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64" name="Google Shape;64;p15"/>
          <p:cNvPicPr preferRelativeResize="0"/>
          <p:nvPr/>
        </p:nvPicPr>
        <p:blipFill rotWithShape="1">
          <a:blip r:embed="rId2">
            <a:alphaModFix/>
          </a:blip>
          <a:srcRect b="19149" l="42816" r="37294" t="18358"/>
          <a:stretch/>
        </p:blipFill>
        <p:spPr>
          <a:xfrm>
            <a:off x="6052536" y="514443"/>
            <a:ext cx="2095112" cy="3703320"/>
          </a:xfrm>
          <a:prstGeom prst="rect">
            <a:avLst/>
          </a:prstGeom>
          <a:noFill/>
          <a:ln>
            <a:noFill/>
          </a:ln>
        </p:spPr>
      </p:pic>
      <p:sp>
        <p:nvSpPr>
          <p:cNvPr id="65" name="Google Shape;65;p1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66" name="Google Shape;66;p15"/>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b="0" i="0" lang="en" sz="3300" u="none" cap="none" strike="noStrike">
                <a:solidFill>
                  <a:schemeClr val="lt1"/>
                </a:solidFill>
                <a:latin typeface="Nunito ExtraBold"/>
                <a:ea typeface="Nunito ExtraBold"/>
                <a:cs typeface="Nunito ExtraBold"/>
                <a:sym typeface="Nunito ExtraBold"/>
              </a:rPr>
              <a:t>Happy Learning !</a:t>
            </a:r>
            <a:endParaRPr b="0" i="0" sz="3300" u="none" cap="none" strike="noStrike">
              <a:solidFill>
                <a:schemeClr val="lt1"/>
              </a:solidFill>
              <a:latin typeface="Nunito ExtraBold"/>
              <a:ea typeface="Nunito ExtraBold"/>
              <a:cs typeface="Nunito ExtraBold"/>
              <a:sym typeface="Nunito ExtraBold"/>
            </a:endParaRPr>
          </a:p>
        </p:txBody>
      </p:sp>
      <p:pic>
        <p:nvPicPr>
          <p:cNvPr id="67" name="Google Shape;67;p15"/>
          <p:cNvPicPr preferRelativeResize="0"/>
          <p:nvPr/>
        </p:nvPicPr>
        <p:blipFill rotWithShape="1">
          <a:blip r:embed="rId3">
            <a:alphaModFix/>
          </a:blip>
          <a:srcRect b="0" l="0" r="0" t="0"/>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24"/>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p24"/>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p2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2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p26"/>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p2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8" name="Shape 78"/>
        <p:cNvGrpSpPr/>
        <p:nvPr/>
      </p:nvGrpSpPr>
      <p:grpSpPr>
        <a:xfrm>
          <a:off x="0" y="0"/>
          <a:ext cx="0" cy="0"/>
          <a:chOff x="0" y="0"/>
          <a:chExt cx="0" cy="0"/>
        </a:xfrm>
      </p:grpSpPr>
      <p:sp>
        <p:nvSpPr>
          <p:cNvPr id="79" name="Google Shape;79;p27"/>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p27"/>
          <p:cNvGraphicFramePr/>
          <p:nvPr/>
        </p:nvGraphicFramePr>
        <p:xfrm>
          <a:off x="201942" y="833662"/>
          <a:ext cx="3000000" cy="3000000"/>
        </p:xfrm>
        <a:graphic>
          <a:graphicData uri="http://schemas.openxmlformats.org/drawingml/2006/table">
            <a:tbl>
              <a:tblPr bandRow="1" firstRow="1">
                <a:noFill/>
                <a:tableStyleId>{6CDCD173-5E8D-43D3-A481-34DA25C0D3C6}</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81" name="Google Shape;81;p2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2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2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p2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3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98" name="Google Shape;98;p3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p1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p13"/>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3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p16"/>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17"/>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p17"/>
          <p:cNvGraphicFramePr/>
          <p:nvPr/>
        </p:nvGraphicFramePr>
        <p:xfrm>
          <a:off x="201942" y="833662"/>
          <a:ext cx="3000000" cy="3000000"/>
        </p:xfrm>
        <a:graphic>
          <a:graphicData uri="http://schemas.openxmlformats.org/drawingml/2006/table">
            <a:tbl>
              <a:tblPr bandRow="1" firstRow="1">
                <a:noFill/>
                <a:tableStyleId>{6CDCD173-5E8D-43D3-A481-34DA25C0D3C6}</a:tableStyleId>
              </a:tblPr>
              <a:tblGrid>
                <a:gridCol w="883125"/>
                <a:gridCol w="3886050"/>
                <a:gridCol w="3886050"/>
              </a:tblGrid>
              <a:tr h="67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a:t>
                      </a:r>
                      <a:endParaRPr sz="14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Cluster Profile </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Nunito"/>
                          <a:ea typeface="Nunito"/>
                          <a:cs typeface="Nunito"/>
                          <a:sym typeface="Nunito"/>
                        </a:rPr>
                        <a:t>Business Insights for Marketing Team</a:t>
                      </a:r>
                      <a:endParaRPr sz="14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High value customers who have many credit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Engage Online – Set up priority calling in lines – Upsell and Cross sell premium products</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baseline="30000"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3</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1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8"/>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9"/>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p1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15000"/>
              </a:lnSpc>
              <a:spcBef>
                <a:spcPts val="0"/>
              </a:spcBef>
              <a:spcAft>
                <a:spcPts val="0"/>
              </a:spcAft>
              <a:buSzPts val="1500"/>
              <a:buChar char="●"/>
              <a:defRPr/>
            </a:lvl1pPr>
            <a:lvl2pPr indent="-311150" lvl="1" marL="914400" algn="l">
              <a:lnSpc>
                <a:spcPct val="115000"/>
              </a:lnSpc>
              <a:spcBef>
                <a:spcPts val="1600"/>
              </a:spcBef>
              <a:spcAft>
                <a:spcPts val="0"/>
              </a:spcAft>
              <a:buSzPts val="1300"/>
              <a:buChar char="○"/>
              <a:defRPr/>
            </a:lvl2pPr>
            <a:lvl3pPr indent="-304800" lvl="2" marL="1371600" algn="l">
              <a:lnSpc>
                <a:spcPct val="115000"/>
              </a:lnSpc>
              <a:spcBef>
                <a:spcPts val="1600"/>
              </a:spcBef>
              <a:spcAft>
                <a:spcPts val="0"/>
              </a:spcAft>
              <a:buSzPts val="1200"/>
              <a:buChar char="■"/>
              <a:defRPr/>
            </a:lvl3pPr>
            <a:lvl4pPr indent="-298450" lvl="3" marL="1828800" algn="l">
              <a:lnSpc>
                <a:spcPct val="115000"/>
              </a:lnSpc>
              <a:spcBef>
                <a:spcPts val="1600"/>
              </a:spcBef>
              <a:spcAft>
                <a:spcPts val="0"/>
              </a:spcAft>
              <a:buSzPts val="1100"/>
              <a:buChar char="●"/>
              <a:defRPr/>
            </a:lvl4pPr>
            <a:lvl5pPr indent="-292100" lvl="4" marL="2286000" algn="l">
              <a:lnSpc>
                <a:spcPct val="115000"/>
              </a:lnSpc>
              <a:spcBef>
                <a:spcPts val="1600"/>
              </a:spcBef>
              <a:spcAft>
                <a:spcPts val="0"/>
              </a:spcAft>
              <a:buSzPts val="1000"/>
              <a:buChar char="○"/>
              <a:defRPr/>
            </a:lvl5pPr>
            <a:lvl6pPr indent="-285750" lvl="5" marL="2743200" algn="l">
              <a:lnSpc>
                <a:spcPct val="115000"/>
              </a:lnSpc>
              <a:spcBef>
                <a:spcPts val="1600"/>
              </a:spcBef>
              <a:spcAft>
                <a:spcPts val="0"/>
              </a:spcAft>
              <a:buSzPts val="900"/>
              <a:buChar char="■"/>
              <a:defRPr/>
            </a:lvl6pPr>
            <a:lvl7pPr indent="-279400" lvl="6" marL="3200400" algn="l">
              <a:lnSpc>
                <a:spcPct val="115000"/>
              </a:lnSpc>
              <a:spcBef>
                <a:spcPts val="1600"/>
              </a:spcBef>
              <a:spcAft>
                <a:spcPts val="0"/>
              </a:spcAft>
              <a:buSzPts val="800"/>
              <a:buChar char="●"/>
              <a:defRPr/>
            </a:lvl7pPr>
            <a:lvl8pPr indent="-273050" lvl="7" marL="3657600" algn="l">
              <a:lnSpc>
                <a:spcPct val="115000"/>
              </a:lnSpc>
              <a:spcBef>
                <a:spcPts val="1600"/>
              </a:spcBef>
              <a:spcAft>
                <a:spcPts val="0"/>
              </a:spcAft>
              <a:buSzPts val="700"/>
              <a:buChar char="○"/>
              <a:defRPr/>
            </a:lvl8pPr>
            <a:lvl9pPr indent="-266700" lvl="8" marL="4114800" algn="l">
              <a:lnSpc>
                <a:spcPct val="115000"/>
              </a:lnSpc>
              <a:spcBef>
                <a:spcPts val="1600"/>
              </a:spcBef>
              <a:spcAft>
                <a:spcPts val="1600"/>
              </a:spcAft>
              <a:buSzPts val="600"/>
              <a:buChar char="■"/>
              <a:defRPr/>
            </a:lvl9pPr>
          </a:lstStyle>
          <a:p/>
        </p:txBody>
      </p:sp>
      <p:sp>
        <p:nvSpPr>
          <p:cNvPr id="44" name="Google Shape;44;p2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7" name="Google Shape;7;p11"/>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p11"/>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p1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1"/>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11" name="Google Shape;11;p11"/>
          <p:cNvGrpSpPr/>
          <p:nvPr/>
        </p:nvGrpSpPr>
        <p:grpSpPr>
          <a:xfrm>
            <a:off x="6593" y="10"/>
            <a:ext cx="175500" cy="709221"/>
            <a:chOff x="6593" y="10"/>
            <a:chExt cx="175500" cy="709221"/>
          </a:xfrm>
        </p:grpSpPr>
        <p:sp>
          <p:nvSpPr>
            <p:cNvPr id="12" name="Google Shape;12;p11"/>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55" name="Google Shape;55;p14"/>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56" name="Google Shape;56;p14"/>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Great Learning.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57" name="Google Shape;57;p14"/>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4"/>
          <p:cNvPicPr preferRelativeResize="0"/>
          <p:nvPr/>
        </p:nvPicPr>
        <p:blipFill rotWithShape="1">
          <a:blip r:embed="rId1">
            <a:alphaModFix/>
          </a:blip>
          <a:srcRect b="0" l="0" r="0" t="0"/>
          <a:stretch/>
        </p:blipFill>
        <p:spPr>
          <a:xfrm>
            <a:off x="7669500" y="68264"/>
            <a:ext cx="1395476" cy="572701"/>
          </a:xfrm>
          <a:prstGeom prst="rect">
            <a:avLst/>
          </a:prstGeom>
          <a:noFill/>
          <a:ln>
            <a:noFill/>
          </a:ln>
        </p:spPr>
      </p:pic>
      <p:grpSp>
        <p:nvGrpSpPr>
          <p:cNvPr id="59" name="Google Shape;59;p14"/>
          <p:cNvGrpSpPr/>
          <p:nvPr/>
        </p:nvGrpSpPr>
        <p:grpSpPr>
          <a:xfrm>
            <a:off x="6593" y="10"/>
            <a:ext cx="175500" cy="709221"/>
            <a:chOff x="6593" y="10"/>
            <a:chExt cx="175500" cy="709221"/>
          </a:xfrm>
        </p:grpSpPr>
        <p:sp>
          <p:nvSpPr>
            <p:cNvPr id="60" name="Google Shape;60;p14"/>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drive.google.com/file/d/1TJbbjKFjjt81VDF43mR8QHnO9UfKVHci/view?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653275" y="255575"/>
            <a:ext cx="5295300" cy="87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t/>
            </a:r>
            <a:endParaRPr sz="3600"/>
          </a:p>
          <a:p>
            <a:pPr indent="0" lvl="0" marL="0" rtl="0" algn="l">
              <a:lnSpc>
                <a:spcPct val="100000"/>
              </a:lnSpc>
              <a:spcBef>
                <a:spcPts val="0"/>
              </a:spcBef>
              <a:spcAft>
                <a:spcPts val="0"/>
              </a:spcAft>
              <a:buSzPts val="4800"/>
              <a:buNone/>
            </a:pPr>
            <a:r>
              <a:t/>
            </a:r>
            <a:endParaRPr sz="3600"/>
          </a:p>
          <a:p>
            <a:pPr indent="0" lvl="0" marL="0" rtl="0" algn="l">
              <a:lnSpc>
                <a:spcPct val="115000"/>
              </a:lnSpc>
              <a:spcBef>
                <a:spcPts val="1200"/>
              </a:spcBef>
              <a:spcAft>
                <a:spcPts val="0"/>
              </a:spcAft>
              <a:buNone/>
            </a:pPr>
            <a:r>
              <a:t/>
            </a:r>
            <a:endParaRPr sz="1800">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4800"/>
              <a:buNone/>
            </a:pPr>
            <a:r>
              <a:rPr lang="en" sz="3600"/>
              <a:t>FoodHub Data Analysis</a:t>
            </a:r>
            <a:endParaRPr sz="3600"/>
          </a:p>
        </p:txBody>
      </p:sp>
      <p:sp>
        <p:nvSpPr>
          <p:cNvPr id="106" name="Google Shape;106;p1"/>
          <p:cNvSpPr txBox="1"/>
          <p:nvPr>
            <p:ph type="ctrTitle"/>
          </p:nvPr>
        </p:nvSpPr>
        <p:spPr>
          <a:xfrm>
            <a:off x="1704050" y="1323925"/>
            <a:ext cx="4728300" cy="870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0" sz="1950">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800">
                <a:solidFill>
                  <a:srgbClr val="212121"/>
                </a:solidFill>
                <a:highlight>
                  <a:srgbClr val="FFFFFF"/>
                </a:highlight>
                <a:latin typeface="Roboto"/>
                <a:ea typeface="Roboto"/>
                <a:cs typeface="Roboto"/>
                <a:sym typeface="Roboto"/>
              </a:rPr>
              <a:t>Data Science and Business Analytics</a:t>
            </a:r>
            <a:endParaRPr sz="1800">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rgbClr val="212121"/>
              </a:solidFill>
              <a:highlight>
                <a:srgbClr val="FFFFFF"/>
              </a:highlight>
              <a:latin typeface="Roboto"/>
              <a:ea typeface="Roboto"/>
              <a:cs typeface="Roboto"/>
              <a:sym typeface="Roboto"/>
            </a:endParaRPr>
          </a:p>
        </p:txBody>
      </p:sp>
      <p:sp>
        <p:nvSpPr>
          <p:cNvPr id="107" name="Google Shape;107;p1"/>
          <p:cNvSpPr txBox="1"/>
          <p:nvPr>
            <p:ph type="ctrTitle"/>
          </p:nvPr>
        </p:nvSpPr>
        <p:spPr>
          <a:xfrm>
            <a:off x="1158150" y="3164100"/>
            <a:ext cx="6827700" cy="4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0" lang="en" sz="1600"/>
              <a:t>Date: 4/19/2024					Khadidiatou Ndiaye</a:t>
            </a:r>
            <a:endParaRPr b="0"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cde3b2ad09_0_4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1350">
                <a:solidFill>
                  <a:srgbClr val="212121"/>
                </a:solidFill>
                <a:highlight>
                  <a:srgbClr val="FFFFFF"/>
                </a:highlight>
                <a:latin typeface="Roboto"/>
                <a:ea typeface="Roboto"/>
                <a:cs typeface="Roboto"/>
                <a:sym typeface="Roboto"/>
              </a:rPr>
              <a:t>Delivery time</a:t>
            </a:r>
            <a:endParaRPr b="0" sz="13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sp>
        <p:nvSpPr>
          <p:cNvPr id="164" name="Google Shape;164;g2cde3b2ad09_0_45"/>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We can </a:t>
            </a:r>
            <a:r>
              <a:rPr i="1" lang="en" sz="1200">
                <a:solidFill>
                  <a:srgbClr val="212121"/>
                </a:solidFill>
                <a:highlight>
                  <a:srgbClr val="FFFFFF"/>
                </a:highlight>
                <a:latin typeface="Roboto"/>
                <a:ea typeface="Roboto"/>
                <a:cs typeface="Roboto"/>
                <a:sym typeface="Roboto"/>
              </a:rPr>
              <a:t>observe</a:t>
            </a:r>
            <a:r>
              <a:rPr i="1" lang="en" sz="1200">
                <a:solidFill>
                  <a:srgbClr val="212121"/>
                </a:solidFill>
                <a:highlight>
                  <a:srgbClr val="FFFFFF"/>
                </a:highlight>
                <a:latin typeface="Roboto"/>
                <a:ea typeface="Roboto"/>
                <a:cs typeface="Roboto"/>
                <a:sym typeface="Roboto"/>
              </a:rPr>
              <a:t> that the </a:t>
            </a:r>
            <a:r>
              <a:rPr i="1" lang="en" sz="1200">
                <a:solidFill>
                  <a:srgbClr val="212121"/>
                </a:solidFill>
                <a:highlight>
                  <a:srgbClr val="FFFFFF"/>
                </a:highlight>
                <a:latin typeface="Roboto"/>
                <a:ea typeface="Roboto"/>
                <a:cs typeface="Roboto"/>
                <a:sym typeface="Roboto"/>
              </a:rPr>
              <a:t>distribution </a:t>
            </a:r>
            <a:r>
              <a:rPr i="1" lang="en" sz="1200">
                <a:solidFill>
                  <a:srgbClr val="212121"/>
                </a:solidFill>
                <a:highlight>
                  <a:srgbClr val="FFFFFF"/>
                </a:highlight>
                <a:latin typeface="Roboto"/>
                <a:ea typeface="Roboto"/>
                <a:cs typeface="Roboto"/>
                <a:sym typeface="Roboto"/>
              </a:rPr>
              <a:t> is left skewed and the median delivery time is about 25 minutes.</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From the histplot we can determine that most orders take between 25 and 28 minutes to be delivered.</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165" name="Google Shape;165;g2cde3b2ad09_0_45"/>
          <p:cNvPicPr preferRelativeResize="0"/>
          <p:nvPr/>
        </p:nvPicPr>
        <p:blipFill>
          <a:blip r:embed="rId3">
            <a:alphaModFix/>
          </a:blip>
          <a:stretch>
            <a:fillRect/>
          </a:stretch>
        </p:blipFill>
        <p:spPr>
          <a:xfrm>
            <a:off x="1214000" y="1781050"/>
            <a:ext cx="5294700" cy="253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de3b2ad09_0_5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 of the </a:t>
            </a:r>
            <a:r>
              <a:rPr lang="en"/>
              <a:t>delivery</a:t>
            </a:r>
            <a:r>
              <a:rPr lang="en"/>
              <a:t> time</a:t>
            </a:r>
            <a:endParaRPr/>
          </a:p>
        </p:txBody>
      </p:sp>
      <p:sp>
        <p:nvSpPr>
          <p:cNvPr id="171" name="Google Shape;171;g2cde3b2ad09_0_53"/>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g2cde3b2ad09_0_53"/>
          <p:cNvPicPr preferRelativeResize="0"/>
          <p:nvPr/>
        </p:nvPicPr>
        <p:blipFill>
          <a:blip r:embed="rId3">
            <a:alphaModFix/>
          </a:blip>
          <a:stretch>
            <a:fillRect/>
          </a:stretch>
        </p:blipFill>
        <p:spPr>
          <a:xfrm>
            <a:off x="1847900" y="1099347"/>
            <a:ext cx="4953000" cy="316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cde3b2ad09_0_5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top 5 restaurant in term of number of orders</a:t>
            </a:r>
            <a:endParaRPr/>
          </a:p>
        </p:txBody>
      </p:sp>
      <p:sp>
        <p:nvSpPr>
          <p:cNvPr id="178" name="Google Shape;178;g2cde3b2ad09_0_59"/>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00000"/>
              </a:solidFill>
              <a:highlight>
                <a:srgbClr val="F7F7F7"/>
              </a:highlight>
              <a:latin typeface="Courier New"/>
              <a:ea typeface="Courier New"/>
              <a:cs typeface="Courier New"/>
              <a:sym typeface="Courier New"/>
            </a:endParaRPr>
          </a:p>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Shake Shack with 219 orders</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Meatball Shop with 132 orders</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Blue Ribbon Sushi with 119 orders</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Blue Ribbon Fried Chicken with 96 orders</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Parm with 68 orders</a:t>
            </a:r>
            <a:endParaRPr i="1" sz="1200">
              <a:solidFill>
                <a:srgbClr val="212121"/>
              </a:solidFill>
              <a:highlight>
                <a:srgbClr val="FFFFFF"/>
              </a:highlight>
              <a:latin typeface="Roboto"/>
              <a:ea typeface="Roboto"/>
              <a:cs typeface="Roboto"/>
              <a:sym typeface="Roboto"/>
            </a:endParaRPr>
          </a:p>
          <a:p>
            <a:pPr indent="0" lvl="0" marL="0" rtl="0" algn="l">
              <a:lnSpc>
                <a:spcPct val="135714"/>
              </a:lnSpc>
              <a:spcBef>
                <a:spcPts val="500"/>
              </a:spcBef>
              <a:spcAft>
                <a:spcPts val="0"/>
              </a:spcAft>
              <a:buNone/>
            </a:pPr>
            <a:r>
              <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cde3b2ad09_0_6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popular cuisine on weekend</a:t>
            </a:r>
            <a:endParaRPr/>
          </a:p>
        </p:txBody>
      </p:sp>
      <p:sp>
        <p:nvSpPr>
          <p:cNvPr id="184" name="Google Shape;184;g2cde3b2ad09_0_66"/>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American Cuisine Type is the most popular during the weekends with a count of 415 orders.</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cde3b2ad09_0_74"/>
          <p:cNvSpPr txBox="1"/>
          <p:nvPr>
            <p:ph type="title"/>
          </p:nvPr>
        </p:nvSpPr>
        <p:spPr>
          <a:xfrm>
            <a:off x="202550" y="289274"/>
            <a:ext cx="8520600" cy="7251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lang="en" sz="1800">
                <a:solidFill>
                  <a:srgbClr val="212121"/>
                </a:solidFill>
                <a:highlight>
                  <a:srgbClr val="FFFFFF"/>
                </a:highlight>
                <a:latin typeface="Roboto"/>
                <a:ea typeface="Roboto"/>
                <a:cs typeface="Roboto"/>
                <a:sym typeface="Roboto"/>
              </a:rPr>
              <a:t>percentage of the orders cost more than 20 dollars &amp; the mean order delivery time</a:t>
            </a:r>
            <a:endParaRPr sz="1800">
              <a:solidFill>
                <a:srgbClr val="212121"/>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t/>
            </a:r>
            <a:endParaRPr b="0" sz="1500">
              <a:solidFill>
                <a:srgbClr val="21212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b="0" i="1" sz="1200">
              <a:solidFill>
                <a:srgbClr val="212121"/>
              </a:solidFill>
              <a:highlight>
                <a:srgbClr val="FFFFFF"/>
              </a:highlight>
              <a:latin typeface="Roboto"/>
              <a:ea typeface="Roboto"/>
              <a:cs typeface="Roboto"/>
              <a:sym typeface="Roboto"/>
            </a:endParaRPr>
          </a:p>
        </p:txBody>
      </p:sp>
      <p:sp>
        <p:nvSpPr>
          <p:cNvPr id="190" name="Google Shape;190;g2cde3b2ad09_0_74"/>
          <p:cNvSpPr txBox="1"/>
          <p:nvPr>
            <p:ph idx="1" type="body"/>
          </p:nvPr>
        </p:nvSpPr>
        <p:spPr>
          <a:xfrm>
            <a:off x="257100" y="1014375"/>
            <a:ext cx="8629800" cy="34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304800" lvl="0" marL="457200" marR="38100" rtl="0" algn="l">
              <a:spcBef>
                <a:spcPts val="60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The number of total orders that cost above 20 dollars is: 555.</a:t>
            </a:r>
            <a:endParaRPr i="1" sz="1200">
              <a:solidFill>
                <a:srgbClr val="212121"/>
              </a:solidFill>
              <a:latin typeface="Roboto"/>
              <a:ea typeface="Roboto"/>
              <a:cs typeface="Roboto"/>
              <a:sym typeface="Roboto"/>
            </a:endParaRPr>
          </a:p>
          <a:p>
            <a:pPr indent="-304800" lvl="0" marL="457200" marR="38100" rtl="0" algn="l">
              <a:spcBef>
                <a:spcPts val="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Percentage of orders above 20 dollars: 29.24 %.</a:t>
            </a:r>
            <a:endParaRPr sz="1050">
              <a:solidFill>
                <a:srgbClr val="212121"/>
              </a:solidFill>
              <a:highlight>
                <a:srgbClr val="FFFFFF"/>
              </a:highlight>
              <a:latin typeface="Courier New"/>
              <a:ea typeface="Courier New"/>
              <a:cs typeface="Courier New"/>
              <a:sym typeface="Courier New"/>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 The average delivery time for this dataset is 24.16 minutes</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cde3b2ad09_0_85"/>
          <p:cNvSpPr txBox="1"/>
          <p:nvPr>
            <p:ph type="title"/>
          </p:nvPr>
        </p:nvSpPr>
        <p:spPr>
          <a:xfrm>
            <a:off x="257150" y="800429"/>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lang="en" sz="1500">
                <a:solidFill>
                  <a:srgbClr val="212121"/>
                </a:solidFill>
                <a:highlight>
                  <a:srgbClr val="FFFFFF"/>
                </a:highlight>
                <a:latin typeface="Roboto"/>
                <a:ea typeface="Roboto"/>
                <a:cs typeface="Roboto"/>
                <a:sym typeface="Roboto"/>
              </a:rPr>
              <a:t>The company has decided to give 20% discount vouchers to the top 3 most frequent customers</a:t>
            </a:r>
            <a:r>
              <a:rPr b="0" lang="en" sz="1500">
                <a:solidFill>
                  <a:srgbClr val="212121"/>
                </a:solidFill>
                <a:highlight>
                  <a:srgbClr val="FFFFFF"/>
                </a:highlight>
                <a:latin typeface="Roboto"/>
                <a:ea typeface="Roboto"/>
                <a:cs typeface="Roboto"/>
                <a:sym typeface="Roboto"/>
              </a:rPr>
              <a:t>.</a:t>
            </a:r>
            <a:endParaRPr b="0" sz="1500">
              <a:solidFill>
                <a:srgbClr val="21212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b="0"/>
          </a:p>
        </p:txBody>
      </p:sp>
      <p:sp>
        <p:nvSpPr>
          <p:cNvPr id="196" name="Google Shape;196;g2cde3b2ad09_0_85"/>
          <p:cNvSpPr txBox="1"/>
          <p:nvPr>
            <p:ph idx="1" type="body"/>
          </p:nvPr>
        </p:nvSpPr>
        <p:spPr>
          <a:xfrm>
            <a:off x="0" y="1524900"/>
            <a:ext cx="8629800" cy="3706800"/>
          </a:xfrm>
          <a:prstGeom prst="rect">
            <a:avLst/>
          </a:prstGeom>
        </p:spPr>
        <p:txBody>
          <a:bodyPr anchorCtr="0" anchor="t" bIns="91425" lIns="91425" spcFirstLastPara="1" rIns="91425" wrap="square" tIns="91425">
            <a:noAutofit/>
          </a:bodyPr>
          <a:lstStyle/>
          <a:p>
            <a:pPr indent="0" lvl="0" marL="0" marR="38100" rtl="0" algn="l">
              <a:spcBef>
                <a:spcPts val="600"/>
              </a:spcBef>
              <a:spcAft>
                <a:spcPts val="0"/>
              </a:spcAft>
              <a:buNone/>
            </a:pPr>
            <a:r>
              <a:t/>
            </a:r>
            <a:endParaRPr i="1" sz="1200">
              <a:solidFill>
                <a:srgbClr val="212121"/>
              </a:solidFill>
              <a:latin typeface="Roboto"/>
              <a:ea typeface="Roboto"/>
              <a:cs typeface="Roboto"/>
              <a:sym typeface="Roboto"/>
            </a:endParaRPr>
          </a:p>
          <a:p>
            <a:pPr indent="0" lvl="0" marL="0" marR="38100" rtl="0" algn="l">
              <a:spcBef>
                <a:spcPts val="600"/>
              </a:spcBef>
              <a:spcAft>
                <a:spcPts val="0"/>
              </a:spcAft>
              <a:buNone/>
            </a:pPr>
            <a:r>
              <a:t/>
            </a:r>
            <a:endParaRPr i="1" sz="1200">
              <a:solidFill>
                <a:srgbClr val="212121"/>
              </a:solidFill>
              <a:latin typeface="Roboto"/>
              <a:ea typeface="Roboto"/>
              <a:cs typeface="Roboto"/>
              <a:sym typeface="Roboto"/>
            </a:endParaRPr>
          </a:p>
          <a:p>
            <a:pPr indent="-304800" lvl="0" marL="533400" marR="38100" rtl="0" algn="l">
              <a:spcBef>
                <a:spcPts val="60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customer with id number 52832</a:t>
            </a:r>
            <a:endParaRPr i="1" sz="1200">
              <a:solidFill>
                <a:srgbClr val="212121"/>
              </a:solidFill>
              <a:latin typeface="Roboto"/>
              <a:ea typeface="Roboto"/>
              <a:cs typeface="Roboto"/>
              <a:sym typeface="Roboto"/>
            </a:endParaRPr>
          </a:p>
          <a:p>
            <a:pPr indent="-304800" lvl="0" marL="533400" marR="38100" rtl="0" algn="l">
              <a:spcBef>
                <a:spcPts val="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customer with id number 47440</a:t>
            </a:r>
            <a:endParaRPr i="1" sz="1200">
              <a:solidFill>
                <a:srgbClr val="212121"/>
              </a:solidFill>
              <a:latin typeface="Roboto"/>
              <a:ea typeface="Roboto"/>
              <a:cs typeface="Roboto"/>
              <a:sym typeface="Roboto"/>
            </a:endParaRPr>
          </a:p>
          <a:p>
            <a:pPr indent="-304800" lvl="0" marL="533400" marR="38100" rtl="0" algn="l">
              <a:spcBef>
                <a:spcPts val="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customer with id number 83287</a:t>
            </a:r>
            <a:endParaRPr i="1" sz="1200">
              <a:solidFill>
                <a:srgbClr val="212121"/>
              </a:solidFill>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202" name="Google Shape;202;p7"/>
          <p:cNvSpPr txBox="1"/>
          <p:nvPr>
            <p:ph idx="1" type="body"/>
          </p:nvPr>
        </p:nvSpPr>
        <p:spPr>
          <a:xfrm>
            <a:off x="257100" y="11895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The</a:t>
            </a:r>
            <a:r>
              <a:rPr i="1" lang="en" sz="1200">
                <a:solidFill>
                  <a:srgbClr val="212121"/>
                </a:solidFill>
                <a:highlight>
                  <a:srgbClr val="FFFFFF"/>
                </a:highlight>
                <a:latin typeface="Roboto"/>
                <a:ea typeface="Roboto"/>
                <a:cs typeface="Roboto"/>
                <a:sym typeface="Roboto"/>
              </a:rPr>
              <a:t> median cost of order for the differents cuisines type </a:t>
            </a:r>
            <a:r>
              <a:rPr i="1" lang="en" sz="1200">
                <a:solidFill>
                  <a:srgbClr val="212121"/>
                </a:solidFill>
                <a:highlight>
                  <a:srgbClr val="FFFFFF"/>
                </a:highlight>
                <a:latin typeface="Roboto"/>
                <a:ea typeface="Roboto"/>
                <a:cs typeface="Roboto"/>
                <a:sym typeface="Roboto"/>
              </a:rPr>
              <a:t>vary</a:t>
            </a:r>
            <a:r>
              <a:rPr i="1" lang="en" sz="1200">
                <a:solidFill>
                  <a:srgbClr val="212121"/>
                </a:solidFill>
                <a:highlight>
                  <a:srgbClr val="FFFFFF"/>
                </a:highlight>
                <a:latin typeface="Roboto"/>
                <a:ea typeface="Roboto"/>
                <a:cs typeface="Roboto"/>
                <a:sym typeface="Roboto"/>
              </a:rPr>
              <a:t> between 13 to 17 dollard with a few having outliers such as Korean, Mediterranean and Vietnamese cuisines.</a:t>
            </a:r>
            <a:endParaRPr i="1" sz="1200">
              <a:solidFill>
                <a:srgbClr val="212121"/>
              </a:solidFill>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1000"/>
              </a:spcBef>
              <a:spcAft>
                <a:spcPts val="0"/>
              </a:spcAft>
              <a:buSzPts val="1500"/>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pic>
        <p:nvPicPr>
          <p:cNvPr id="203" name="Google Shape;203;p7"/>
          <p:cNvPicPr preferRelativeResize="0"/>
          <p:nvPr/>
        </p:nvPicPr>
        <p:blipFill>
          <a:blip r:embed="rId3">
            <a:alphaModFix/>
          </a:blip>
          <a:stretch>
            <a:fillRect/>
          </a:stretch>
        </p:blipFill>
        <p:spPr>
          <a:xfrm>
            <a:off x="1868900" y="2451950"/>
            <a:ext cx="6093950" cy="2444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cde3b2ad09_0_9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 sz="1050">
                <a:solidFill>
                  <a:srgbClr val="008000"/>
                </a:solidFill>
                <a:highlight>
                  <a:srgbClr val="F7F7F7"/>
                </a:highlight>
                <a:latin typeface="Courier New"/>
                <a:ea typeface="Courier New"/>
                <a:cs typeface="Courier New"/>
                <a:sym typeface="Courier New"/>
              </a:rPr>
              <a:t>Relationship between food preparation time and cuisine type</a:t>
            </a:r>
            <a:endParaRPr b="0"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09" name="Google Shape;209;g2cde3b2ad09_0_96"/>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04800" lvl="0" marL="533400" marR="38100" rtl="0" algn="l">
              <a:spcBef>
                <a:spcPts val="60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Most cuisine types have more or less the same average preparation time.</a:t>
            </a:r>
            <a:endParaRPr i="1" sz="1200">
              <a:solidFill>
                <a:srgbClr val="212121"/>
              </a:solidFill>
              <a:latin typeface="Roboto"/>
              <a:ea typeface="Roboto"/>
              <a:cs typeface="Roboto"/>
              <a:sym typeface="Roboto"/>
            </a:endParaRPr>
          </a:p>
          <a:p>
            <a:pPr indent="0" lvl="0" marL="76200" marR="76200" rtl="0" algn="l">
              <a:spcBef>
                <a:spcPts val="500"/>
              </a:spcBef>
              <a:spcAft>
                <a:spcPts val="0"/>
              </a:spcAft>
              <a:buNone/>
            </a:pPr>
            <a:r>
              <a:t/>
            </a:r>
            <a:endParaRPr sz="10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pic>
        <p:nvPicPr>
          <p:cNvPr id="210" name="Google Shape;210;g2cde3b2ad09_0_96"/>
          <p:cNvPicPr preferRelativeResize="0"/>
          <p:nvPr/>
        </p:nvPicPr>
        <p:blipFill>
          <a:blip r:embed="rId3">
            <a:alphaModFix/>
          </a:blip>
          <a:stretch>
            <a:fillRect/>
          </a:stretch>
        </p:blipFill>
        <p:spPr>
          <a:xfrm>
            <a:off x="1253950" y="1445600"/>
            <a:ext cx="5982099" cy="3498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cde3b2ad09_0_10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 sz="1050">
                <a:solidFill>
                  <a:srgbClr val="008000"/>
                </a:solidFill>
                <a:highlight>
                  <a:srgbClr val="F7F7F7"/>
                </a:highlight>
                <a:latin typeface="Courier New"/>
                <a:ea typeface="Courier New"/>
                <a:cs typeface="Courier New"/>
                <a:sym typeface="Courier New"/>
              </a:rPr>
              <a:t># Relationship between day of the week and delivery time</a:t>
            </a:r>
            <a:endParaRPr b="0"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16" name="Google Shape;216;g2cde3b2ad09_0_104"/>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delivery time on weekend is shorter than the week day with a median of around 22 minutes on weekend and 27 minutes of week day.</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050">
              <a:solidFill>
                <a:srgbClr val="008000"/>
              </a:solidFill>
              <a:highlight>
                <a:srgbClr val="F7F7F7"/>
              </a:highlight>
              <a:latin typeface="Courier New"/>
              <a:ea typeface="Courier New"/>
              <a:cs typeface="Courier New"/>
              <a:sym typeface="Courier New"/>
            </a:endParaRPr>
          </a:p>
        </p:txBody>
      </p:sp>
      <p:pic>
        <p:nvPicPr>
          <p:cNvPr id="217" name="Google Shape;217;g2cde3b2ad09_0_104"/>
          <p:cNvPicPr preferRelativeResize="0"/>
          <p:nvPr/>
        </p:nvPicPr>
        <p:blipFill>
          <a:blip r:embed="rId3">
            <a:alphaModFix/>
          </a:blip>
          <a:stretch>
            <a:fillRect/>
          </a:stretch>
        </p:blipFill>
        <p:spPr>
          <a:xfrm>
            <a:off x="905175" y="1461575"/>
            <a:ext cx="7115350" cy="3286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cde3b2ad09_0_11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1350">
                <a:solidFill>
                  <a:srgbClr val="212121"/>
                </a:solidFill>
                <a:highlight>
                  <a:srgbClr val="FFFFFF"/>
                </a:highlight>
                <a:latin typeface="Roboto"/>
                <a:ea typeface="Roboto"/>
                <a:cs typeface="Roboto"/>
                <a:sym typeface="Roboto"/>
              </a:rPr>
              <a:t>Revenue generated by each restaurant.</a:t>
            </a:r>
            <a:endParaRPr b="0" sz="13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sp>
        <p:nvSpPr>
          <p:cNvPr id="223" name="Google Shape;223;g2cde3b2ad09_0_114"/>
          <p:cNvSpPr txBox="1"/>
          <p:nvPr>
            <p:ph idx="1" type="body"/>
          </p:nvPr>
        </p:nvSpPr>
        <p:spPr>
          <a:xfrm>
            <a:off x="202550" y="814050"/>
            <a:ext cx="8629800" cy="48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g2cde3b2ad09_0_114"/>
          <p:cNvPicPr preferRelativeResize="0"/>
          <p:nvPr/>
        </p:nvPicPr>
        <p:blipFill>
          <a:blip r:embed="rId3">
            <a:alphaModFix/>
          </a:blip>
          <a:stretch>
            <a:fillRect/>
          </a:stretch>
        </p:blipFill>
        <p:spPr>
          <a:xfrm>
            <a:off x="1705125" y="919125"/>
            <a:ext cx="6022549" cy="417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indent="0" lvl="0" marL="0" rtl="0" algn="l">
              <a:lnSpc>
                <a:spcPct val="115000"/>
              </a:lnSpc>
              <a:spcBef>
                <a:spcPts val="1000"/>
              </a:spcBef>
              <a:spcAft>
                <a:spcPts val="1000"/>
              </a:spcAft>
              <a:buSzPts val="1500"/>
              <a:buNone/>
            </a:pPr>
            <a:r>
              <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cde3b2ad09_0_122"/>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cde3b2ad09_0_122"/>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As we can see 5 restaurants more than $1000 revenu</a:t>
            </a:r>
            <a:endParaRPr sz="1200">
              <a:solidFill>
                <a:srgbClr val="212121"/>
              </a:solidFill>
              <a:highlight>
                <a:srgbClr val="FFFFFF"/>
              </a:highlight>
              <a:latin typeface="Roboto"/>
              <a:ea typeface="Roboto"/>
              <a:cs typeface="Roboto"/>
              <a:sym typeface="Roboto"/>
            </a:endParaRPr>
          </a:p>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Shake Shack with more than $3500</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Meatball Shop with more than $2000 </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Blue Ribbon Sushi with around $2000 </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Blue Ribbon Fried Chicken around $1700 </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Parm more than $1000 </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rest of the restaurant make less than $1000 </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cde3b2ad09_0_128"/>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lang="en" sz="1350">
                <a:solidFill>
                  <a:srgbClr val="212121"/>
                </a:solidFill>
                <a:highlight>
                  <a:srgbClr val="FFFFFF"/>
                </a:highlight>
                <a:latin typeface="Roboto"/>
                <a:ea typeface="Roboto"/>
                <a:cs typeface="Roboto"/>
                <a:sym typeface="Roboto"/>
              </a:rPr>
              <a:t>Rating vs Food preparation time</a:t>
            </a:r>
            <a:endParaRPr b="0" sz="13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sp>
        <p:nvSpPr>
          <p:cNvPr id="236" name="Google Shape;236;g2cde3b2ad09_0_128"/>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average food preparation is almost the same</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237" name="Google Shape;237;g2cde3b2ad09_0_128"/>
          <p:cNvPicPr preferRelativeResize="0"/>
          <p:nvPr/>
        </p:nvPicPr>
        <p:blipFill>
          <a:blip r:embed="rId3">
            <a:alphaModFix/>
          </a:blip>
          <a:stretch>
            <a:fillRect/>
          </a:stretch>
        </p:blipFill>
        <p:spPr>
          <a:xfrm>
            <a:off x="0" y="758751"/>
            <a:ext cx="9144001" cy="4029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cde3b2ad09_0_136"/>
          <p:cNvSpPr txBox="1"/>
          <p:nvPr>
            <p:ph type="title"/>
          </p:nvPr>
        </p:nvSpPr>
        <p:spPr>
          <a:xfrm>
            <a:off x="191875" y="105579"/>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 sz="1050">
                <a:solidFill>
                  <a:srgbClr val="008000"/>
                </a:solidFill>
                <a:highlight>
                  <a:srgbClr val="F7F7F7"/>
                </a:highlight>
                <a:latin typeface="Courier New"/>
                <a:ea typeface="Courier New"/>
                <a:cs typeface="Courier New"/>
                <a:sym typeface="Courier New"/>
              </a:rPr>
              <a:t>Relationship between rating and cost of the order</a:t>
            </a:r>
            <a:endParaRPr b="0"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43" name="Google Shape;243;g2cde3b2ad09_0_136"/>
          <p:cNvSpPr txBox="1"/>
          <p:nvPr>
            <p:ph idx="1" type="body"/>
          </p:nvPr>
        </p:nvSpPr>
        <p:spPr>
          <a:xfrm>
            <a:off x="137275" y="1436700"/>
            <a:ext cx="8629800" cy="3706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cost of orders is higher with the customers rating 5 and 4</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244" name="Google Shape;244;g2cde3b2ad09_0_136"/>
          <p:cNvPicPr preferRelativeResize="0"/>
          <p:nvPr/>
        </p:nvPicPr>
        <p:blipFill rotWithShape="1">
          <a:blip r:embed="rId3">
            <a:alphaModFix/>
          </a:blip>
          <a:srcRect b="2130" l="-3410" r="3410" t="-33640"/>
          <a:stretch/>
        </p:blipFill>
        <p:spPr>
          <a:xfrm>
            <a:off x="0" y="767325"/>
            <a:ext cx="8298274" cy="40167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cde3b2ad09_0_14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 sz="1050">
                <a:solidFill>
                  <a:srgbClr val="008000"/>
                </a:solidFill>
                <a:highlight>
                  <a:srgbClr val="F7F7F7"/>
                </a:highlight>
                <a:latin typeface="Courier New"/>
                <a:ea typeface="Courier New"/>
                <a:cs typeface="Courier New"/>
                <a:sym typeface="Courier New"/>
              </a:rPr>
              <a:t> Plot the heatmap</a:t>
            </a:r>
            <a:endParaRPr b="0"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50" name="Google Shape;250;g2cde3b2ad09_0_144"/>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heatmap shows very weak correlation between the cost of order, the delivery time and the preparation time.</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pic>
        <p:nvPicPr>
          <p:cNvPr id="251" name="Google Shape;251;g2cde3b2ad09_0_144"/>
          <p:cNvPicPr preferRelativeResize="0"/>
          <p:nvPr/>
        </p:nvPicPr>
        <p:blipFill>
          <a:blip r:embed="rId3">
            <a:alphaModFix/>
          </a:blip>
          <a:stretch>
            <a:fillRect/>
          </a:stretch>
        </p:blipFill>
        <p:spPr>
          <a:xfrm>
            <a:off x="1126150" y="1437625"/>
            <a:ext cx="6692925" cy="355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cde3b2ad09_0_152"/>
          <p:cNvSpPr txBox="1"/>
          <p:nvPr>
            <p:ph type="title"/>
          </p:nvPr>
        </p:nvSpPr>
        <p:spPr>
          <a:xfrm>
            <a:off x="202550" y="145498"/>
            <a:ext cx="8520600" cy="884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0" lang="en" sz="1500">
                <a:solidFill>
                  <a:srgbClr val="212121"/>
                </a:solidFill>
                <a:highlight>
                  <a:srgbClr val="FFFFFF"/>
                </a:highlight>
                <a:latin typeface="Roboto"/>
                <a:ea typeface="Roboto"/>
                <a:cs typeface="Roboto"/>
                <a:sym typeface="Roboto"/>
              </a:rPr>
              <a:t>The company wants to provide a promotional offer in the advertisement of the restaurants. The condition to get the offer is that the restaurants must have a rating count of more than 50 and the average rating should be greater than 4.</a:t>
            </a:r>
            <a:endParaRPr b="0" sz="1500">
              <a:solidFill>
                <a:srgbClr val="21212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a:p>
        </p:txBody>
      </p:sp>
      <p:sp>
        <p:nvSpPr>
          <p:cNvPr id="257" name="Google Shape;257;g2cde3b2ad09_0_152"/>
          <p:cNvSpPr txBox="1"/>
          <p:nvPr>
            <p:ph idx="1" type="body"/>
          </p:nvPr>
        </p:nvSpPr>
        <p:spPr>
          <a:xfrm>
            <a:off x="257100" y="1301250"/>
            <a:ext cx="86298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g2cde3b2ad09_0_152"/>
          <p:cNvPicPr preferRelativeResize="0"/>
          <p:nvPr/>
        </p:nvPicPr>
        <p:blipFill>
          <a:blip r:embed="rId3">
            <a:alphaModFix/>
          </a:blip>
          <a:stretch>
            <a:fillRect/>
          </a:stretch>
        </p:blipFill>
        <p:spPr>
          <a:xfrm>
            <a:off x="1234425" y="1382325"/>
            <a:ext cx="3105150" cy="354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cde3b2ad09_0_16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top 5 restaurants with a rating greater than 4</a:t>
            </a:r>
            <a:endParaRPr/>
          </a:p>
        </p:txBody>
      </p:sp>
      <p:sp>
        <p:nvSpPr>
          <p:cNvPr id="264" name="Google Shape;264;g2cde3b2ad09_0_163"/>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g2cde3b2ad09_0_163"/>
          <p:cNvPicPr preferRelativeResize="0"/>
          <p:nvPr/>
        </p:nvPicPr>
        <p:blipFill>
          <a:blip r:embed="rId3">
            <a:alphaModFix/>
          </a:blip>
          <a:stretch>
            <a:fillRect/>
          </a:stretch>
        </p:blipFill>
        <p:spPr>
          <a:xfrm>
            <a:off x="3024188" y="1771650"/>
            <a:ext cx="3095625" cy="160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cde3b2ad09_0_16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0" lang="en" sz="1500">
                <a:solidFill>
                  <a:srgbClr val="212121"/>
                </a:solidFill>
                <a:highlight>
                  <a:srgbClr val="FFFFFF"/>
                </a:highlight>
                <a:latin typeface="Roboto"/>
                <a:ea typeface="Roboto"/>
                <a:cs typeface="Roboto"/>
                <a:sym typeface="Roboto"/>
              </a:rPr>
              <a:t>the net revenue generated by the company across all orders.</a:t>
            </a:r>
            <a:endParaRPr b="0" sz="1500">
              <a:solidFill>
                <a:srgbClr val="21212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a:p>
        </p:txBody>
      </p:sp>
      <p:sp>
        <p:nvSpPr>
          <p:cNvPr id="271" name="Google Shape;271;g2cde3b2ad09_0_169"/>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a:solidFill>
                  <a:srgbClr val="212121"/>
                </a:solidFill>
                <a:highlight>
                  <a:srgbClr val="FFFFFF"/>
                </a:highlight>
                <a:latin typeface="Roboto"/>
                <a:ea typeface="Roboto"/>
                <a:cs typeface="Roboto"/>
                <a:sym typeface="Roboto"/>
              </a:rPr>
              <a:t> The company charges the restaurant 25% on the orders having cost greater than 20 dollars and 15% on the orders having cost greater than 5 dollars</a:t>
            </a:r>
            <a:endParaRPr>
              <a:solidFill>
                <a:srgbClr val="212121"/>
              </a:solidFill>
              <a:highlight>
                <a:srgbClr val="FFFFFF"/>
              </a:highlight>
              <a:latin typeface="Roboto"/>
              <a:ea typeface="Roboto"/>
              <a:cs typeface="Roboto"/>
              <a:sym typeface="Roboto"/>
            </a:endParaRPr>
          </a:p>
          <a:p>
            <a:pPr indent="-304800" lvl="0" marL="457200" rtl="0" algn="l">
              <a:spcBef>
                <a:spcPts val="7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total revenue of the company is </a:t>
            </a:r>
            <a:r>
              <a:rPr b="1" i="1" lang="en" sz="1200">
                <a:solidFill>
                  <a:srgbClr val="212121"/>
                </a:solidFill>
                <a:highlight>
                  <a:srgbClr val="FFFFFF"/>
                </a:highlight>
                <a:latin typeface="Roboto"/>
                <a:ea typeface="Roboto"/>
                <a:cs typeface="Roboto"/>
                <a:sym typeface="Roboto"/>
              </a:rPr>
              <a:t>$6166.3</a:t>
            </a:r>
            <a:r>
              <a:rPr i="1" lang="en" sz="1200">
                <a:solidFill>
                  <a:srgbClr val="212121"/>
                </a:solidFill>
                <a:highlight>
                  <a:srgbClr val="FFFFFF"/>
                </a:highlight>
                <a:latin typeface="Roboto"/>
                <a:ea typeface="Roboto"/>
                <a:cs typeface="Roboto"/>
                <a:sym typeface="Roboto"/>
              </a:rPr>
              <a:t>.</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8"/>
          <p:cNvSpPr txBox="1"/>
          <p:nvPr>
            <p:ph type="ctrTitle"/>
          </p:nvPr>
        </p:nvSpPr>
        <p:spPr>
          <a:xfrm>
            <a:off x="-76125" y="1060800"/>
            <a:ext cx="9144000" cy="581700"/>
          </a:xfrm>
          <a:prstGeom prst="rect">
            <a:avLst/>
          </a:prstGeom>
          <a:solidFill>
            <a:srgbClr val="0000FF"/>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
        <p:nvSpPr>
          <p:cNvPr id="277" name="Google Shape;277;p8"/>
          <p:cNvSpPr txBox="1"/>
          <p:nvPr/>
        </p:nvSpPr>
        <p:spPr>
          <a:xfrm>
            <a:off x="568500" y="2295975"/>
            <a:ext cx="74700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Link  to google colab project foodHub: </a:t>
            </a:r>
            <a:r>
              <a:rPr b="1" lang="en" sz="1800" u="sng">
                <a:solidFill>
                  <a:schemeClr val="hlink"/>
                </a:solidFill>
                <a:latin typeface="Nunito"/>
                <a:ea typeface="Nunito"/>
                <a:cs typeface="Nunito"/>
                <a:sym typeface="Nunito"/>
                <a:hlinkClick r:id="rId3"/>
              </a:rPr>
              <a:t>https://drive.google.com/file/d/1TJbbjKFjjt81VDF43mR8QHnO9UfKVHci/view?usp=sharing</a:t>
            </a:r>
            <a:endParaRPr b="1" sz="1800">
              <a:solidFill>
                <a:schemeClr val="lt2"/>
              </a:solidFill>
              <a:latin typeface="Nunito"/>
              <a:ea typeface="Nunito"/>
              <a:cs typeface="Nunito"/>
              <a:sym typeface="Nunito"/>
            </a:endParaRPr>
          </a:p>
          <a:p>
            <a:pPr indent="0" lvl="0" marL="0" rtl="0" algn="l">
              <a:spcBef>
                <a:spcPts val="0"/>
              </a:spcBef>
              <a:spcAft>
                <a:spcPts val="0"/>
              </a:spcAft>
              <a:buNone/>
            </a:pPr>
            <a:r>
              <a:t/>
            </a:r>
            <a:endParaRPr b="1" sz="1800">
              <a:solidFill>
                <a:schemeClr val="lt2"/>
              </a:solidFill>
              <a:latin typeface="Nunito"/>
              <a:ea typeface="Nunito"/>
              <a:cs typeface="Nunito"/>
              <a:sym typeface="Nunito"/>
            </a:endParaRPr>
          </a:p>
          <a:p>
            <a:pPr indent="0" lvl="0" marL="0" rtl="0" algn="l">
              <a:spcBef>
                <a:spcPts val="0"/>
              </a:spcBef>
              <a:spcAft>
                <a:spcPts val="0"/>
              </a:spcAft>
              <a:buNone/>
            </a:pPr>
            <a:r>
              <a:t/>
            </a:r>
            <a:endParaRPr sz="1500">
              <a:solidFill>
                <a:schemeClr val="dk2"/>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0"/>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SzPts val="2200"/>
              <a:buNone/>
            </a:pPr>
            <a:r>
              <a:t/>
            </a:r>
            <a:endParaRPr/>
          </a:p>
        </p:txBody>
      </p:sp>
      <p:sp>
        <p:nvSpPr>
          <p:cNvPr id="285" name="Google Shape;285;p10"/>
          <p:cNvSpPr txBox="1"/>
          <p:nvPr>
            <p:ph idx="4294967295"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19" name="Google Shape;119;p3"/>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000000"/>
              </a:buClr>
              <a:buSzPts val="1400"/>
              <a:buChar char="●"/>
            </a:pPr>
            <a:r>
              <a:rPr lang="en" sz="1200">
                <a:solidFill>
                  <a:srgbClr val="212121"/>
                </a:solidFill>
                <a:highlight>
                  <a:srgbClr val="FFFFFF"/>
                </a:highlight>
                <a:latin typeface="Roboto"/>
                <a:ea typeface="Roboto"/>
                <a:cs typeface="Roboto"/>
                <a:sym typeface="Roboto"/>
              </a:rPr>
              <a:t>The food aggregator company has stored the data of the different orders made by the registered customers in their online portal. They want to analyze the data to get a fair idea about the demand of different restaurants which will help them in enhancing their customer experience.</a:t>
            </a:r>
            <a:endParaRPr sz="12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000000"/>
              </a:buClr>
              <a:buSzPts val="1400"/>
              <a:buChar char="●"/>
            </a:pPr>
            <a:r>
              <a:rPr lang="en" sz="1200">
                <a:solidFill>
                  <a:srgbClr val="212121"/>
                </a:solidFill>
                <a:highlight>
                  <a:srgbClr val="FFFFFF"/>
                </a:highlight>
                <a:latin typeface="Roboto"/>
                <a:ea typeface="Roboto"/>
                <a:cs typeface="Roboto"/>
                <a:sym typeface="Roboto"/>
              </a:rPr>
              <a:t>As a Data Scientist, we performed the data analysis to find answers to these questions that will help the company to improve the business model.</a:t>
            </a:r>
            <a:r>
              <a:rPr i="1" lang="en" sz="1200">
                <a:solidFill>
                  <a:srgbClr val="000000"/>
                </a:solidFill>
              </a:rPr>
              <a:t> </a:t>
            </a:r>
            <a:endParaRPr sz="1400">
              <a:solidFill>
                <a:srgbClr val="000000"/>
              </a:solidFill>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More than 700 </a:t>
            </a:r>
            <a:r>
              <a:rPr lang="en" sz="1200">
                <a:solidFill>
                  <a:srgbClr val="212121"/>
                </a:solidFill>
                <a:highlight>
                  <a:srgbClr val="FFFFFF"/>
                </a:highlight>
                <a:latin typeface="Roboto"/>
                <a:ea typeface="Roboto"/>
                <a:cs typeface="Roboto"/>
                <a:sym typeface="Roboto"/>
              </a:rPr>
              <a:t>customers</a:t>
            </a:r>
            <a:r>
              <a:rPr lang="en" sz="1200">
                <a:solidFill>
                  <a:srgbClr val="212121"/>
                </a:solidFill>
                <a:highlight>
                  <a:srgbClr val="FFFFFF"/>
                </a:highlight>
                <a:latin typeface="Roboto"/>
                <a:ea typeface="Roboto"/>
                <a:cs typeface="Roboto"/>
                <a:sym typeface="Roboto"/>
              </a:rPr>
              <a:t> did not give a review for their order and most the </a:t>
            </a:r>
            <a:r>
              <a:rPr lang="en" sz="1200">
                <a:solidFill>
                  <a:srgbClr val="212121"/>
                </a:solidFill>
                <a:highlight>
                  <a:srgbClr val="FFFFFF"/>
                </a:highlight>
                <a:latin typeface="Roboto"/>
                <a:ea typeface="Roboto"/>
                <a:cs typeface="Roboto"/>
                <a:sym typeface="Roboto"/>
              </a:rPr>
              <a:t>customers</a:t>
            </a:r>
            <a:r>
              <a:rPr lang="en" sz="1200">
                <a:solidFill>
                  <a:srgbClr val="212121"/>
                </a:solidFill>
                <a:highlight>
                  <a:srgbClr val="FFFFFF"/>
                </a:highlight>
                <a:latin typeface="Roboto"/>
                <a:ea typeface="Roboto"/>
                <a:cs typeface="Roboto"/>
                <a:sym typeface="Roboto"/>
              </a:rPr>
              <a:t> who gave a review gave a 5 or 4 rating.</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restaurant with an average </a:t>
            </a:r>
            <a:r>
              <a:rPr lang="en" sz="1200">
                <a:solidFill>
                  <a:srgbClr val="212121"/>
                </a:solidFill>
                <a:highlight>
                  <a:srgbClr val="FFFFFF"/>
                </a:highlight>
                <a:latin typeface="Roboto"/>
                <a:ea typeface="Roboto"/>
                <a:cs typeface="Roboto"/>
                <a:sym typeface="Roboto"/>
              </a:rPr>
              <a:t>higher</a:t>
            </a:r>
            <a:r>
              <a:rPr lang="en" sz="1200">
                <a:solidFill>
                  <a:srgbClr val="212121"/>
                </a:solidFill>
                <a:highlight>
                  <a:srgbClr val="FFFFFF"/>
                </a:highlight>
                <a:latin typeface="Roboto"/>
                <a:ea typeface="Roboto"/>
                <a:cs typeface="Roboto"/>
                <a:sym typeface="Roboto"/>
              </a:rPr>
              <a:t> review have more orders like Shake Shack, The Meatball Shop, Blue Ribbon Sushi and Blue Ribbon Fried Chicken. Also, the costumers with the rating is 5 or 4 are the one who put mostly a rating. So it is possible that mostly the very satisfied customers are the one rating the service. </a:t>
            </a:r>
            <a:r>
              <a:rPr lang="en" sz="1200">
                <a:solidFill>
                  <a:srgbClr val="212121"/>
                </a:solidFill>
                <a:highlight>
                  <a:srgbClr val="FFFFFF"/>
                </a:highlight>
                <a:latin typeface="Roboto"/>
                <a:ea typeface="Roboto"/>
                <a:cs typeface="Roboto"/>
                <a:sym typeface="Roboto"/>
              </a:rPr>
              <a:t>Maybe</a:t>
            </a:r>
            <a:r>
              <a:rPr lang="en" sz="1200">
                <a:solidFill>
                  <a:srgbClr val="212121"/>
                </a:solidFill>
                <a:highlight>
                  <a:srgbClr val="FFFFFF"/>
                </a:highlight>
                <a:latin typeface="Roboto"/>
                <a:ea typeface="Roboto"/>
                <a:cs typeface="Roboto"/>
                <a:sym typeface="Roboto"/>
              </a:rPr>
              <a:t> we should dig on the 'no rating </a:t>
            </a:r>
            <a:r>
              <a:rPr lang="en" sz="1200">
                <a:solidFill>
                  <a:srgbClr val="212121"/>
                </a:solidFill>
                <a:highlight>
                  <a:srgbClr val="FFFFFF"/>
                </a:highlight>
                <a:latin typeface="Roboto"/>
                <a:ea typeface="Roboto"/>
                <a:cs typeface="Roboto"/>
                <a:sym typeface="Roboto"/>
              </a:rPr>
              <a:t>customers</a:t>
            </a:r>
            <a:r>
              <a:rPr lang="en" sz="1200">
                <a:solidFill>
                  <a:srgbClr val="212121"/>
                </a:solidFill>
                <a:highlight>
                  <a:srgbClr val="FFFFFF"/>
                </a:highlight>
                <a:latin typeface="Roboto"/>
                <a:ea typeface="Roboto"/>
                <a:cs typeface="Roboto"/>
                <a:sym typeface="Roboto"/>
              </a:rPr>
              <a:t>' to see why they are not </a:t>
            </a:r>
            <a:r>
              <a:rPr lang="en" sz="1200">
                <a:solidFill>
                  <a:srgbClr val="212121"/>
                </a:solidFill>
                <a:highlight>
                  <a:srgbClr val="FFFFFF"/>
                </a:highlight>
                <a:latin typeface="Roboto"/>
                <a:ea typeface="Roboto"/>
                <a:cs typeface="Roboto"/>
                <a:sym typeface="Roboto"/>
              </a:rPr>
              <a:t>putting</a:t>
            </a:r>
            <a:r>
              <a:rPr lang="en" sz="1200">
                <a:solidFill>
                  <a:srgbClr val="212121"/>
                </a:solidFill>
                <a:highlight>
                  <a:srgbClr val="FFFFFF"/>
                </a:highlight>
                <a:latin typeface="Roboto"/>
                <a:ea typeface="Roboto"/>
                <a:cs typeface="Roboto"/>
                <a:sym typeface="Roboto"/>
              </a:rPr>
              <a:t> a rating. Is that they are unsatisfied or not.</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preparation time is relatively consistent compared to the delivery time, meaning that the delivery time is the significant variable in total preparation time (total time between order and delivery to customer).</a:t>
            </a:r>
            <a:endParaRPr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The average cost of orders is higher with the customers rating 5 and 4 whereas the delivery time of </a:t>
            </a:r>
            <a:r>
              <a:rPr lang="en" sz="1200">
                <a:solidFill>
                  <a:srgbClr val="212121"/>
                </a:solidFill>
                <a:highlight>
                  <a:srgbClr val="FFFFFF"/>
                </a:highlight>
                <a:latin typeface="Roboto"/>
                <a:ea typeface="Roboto"/>
                <a:cs typeface="Roboto"/>
                <a:sym typeface="Roboto"/>
              </a:rPr>
              <a:t>customer</a:t>
            </a:r>
            <a:r>
              <a:rPr lang="en" sz="1200">
                <a:solidFill>
                  <a:srgbClr val="212121"/>
                </a:solidFill>
                <a:highlight>
                  <a:srgbClr val="FFFFFF"/>
                </a:highlight>
                <a:latin typeface="Roboto"/>
                <a:ea typeface="Roboto"/>
                <a:cs typeface="Roboto"/>
                <a:sym typeface="Roboto"/>
              </a:rPr>
              <a:t> rating 3 is high compare the others.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de3b2ad09_0_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279400" marR="76200" rtl="0" algn="l">
              <a:lnSpc>
                <a:spcPct val="160000"/>
              </a:lnSpc>
              <a:spcBef>
                <a:spcPts val="1100"/>
              </a:spcBef>
              <a:spcAft>
                <a:spcPts val="1000"/>
              </a:spcAft>
              <a:buNone/>
            </a:pPr>
            <a:r>
              <a:rPr lang="en" sz="1500">
                <a:solidFill>
                  <a:srgbClr val="212121"/>
                </a:solidFill>
                <a:highlight>
                  <a:srgbClr val="FFFFFF"/>
                </a:highlight>
                <a:latin typeface="Roboto"/>
                <a:ea typeface="Roboto"/>
                <a:cs typeface="Roboto"/>
                <a:sym typeface="Roboto"/>
              </a:rPr>
              <a:t>Recommendations:</a:t>
            </a:r>
            <a:endParaRPr>
              <a:latin typeface="Roboto"/>
              <a:ea typeface="Roboto"/>
              <a:cs typeface="Roboto"/>
              <a:sym typeface="Roboto"/>
            </a:endParaRPr>
          </a:p>
        </p:txBody>
      </p:sp>
      <p:sp>
        <p:nvSpPr>
          <p:cNvPr id="125" name="Google Shape;125;g2cde3b2ad09_0_3"/>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0" lvl="0" marL="279400" marR="76200" rtl="0" algn="l">
              <a:lnSpc>
                <a:spcPct val="160000"/>
              </a:lnSpc>
              <a:spcBef>
                <a:spcPts val="1100"/>
              </a:spcBef>
              <a:spcAft>
                <a:spcPts val="0"/>
              </a:spcAft>
              <a:buNone/>
            </a:pPr>
            <a:r>
              <a:t/>
            </a:r>
            <a:endParaRPr>
              <a:solidFill>
                <a:srgbClr val="212121"/>
              </a:solidFill>
              <a:highlight>
                <a:srgbClr val="FFFFFF"/>
              </a:highlight>
              <a:latin typeface="Roboto"/>
              <a:ea typeface="Roboto"/>
              <a:cs typeface="Roboto"/>
              <a:sym typeface="Roboto"/>
            </a:endParaRPr>
          </a:p>
          <a:p>
            <a:pPr indent="-304800" lvl="0" marL="736600" marR="76200" rtl="0" algn="l">
              <a:spcBef>
                <a:spcPts val="1100"/>
              </a:spcBef>
              <a:spcAft>
                <a:spcPts val="0"/>
              </a:spcAft>
              <a:buClr>
                <a:srgbClr val="212121"/>
              </a:buClr>
              <a:buSzPts val="1200"/>
              <a:buFont typeface="Roboto"/>
              <a:buAutoNum type="arabicPeriod"/>
            </a:pPr>
            <a:r>
              <a:rPr lang="en" sz="1200">
                <a:solidFill>
                  <a:srgbClr val="212121"/>
                </a:solidFill>
                <a:highlight>
                  <a:srgbClr val="FFFFFF"/>
                </a:highlight>
                <a:latin typeface="Roboto"/>
                <a:ea typeface="Roboto"/>
                <a:cs typeface="Roboto"/>
                <a:sym typeface="Roboto"/>
              </a:rPr>
              <a:t>The company should focus on </a:t>
            </a:r>
            <a:r>
              <a:rPr lang="en" sz="1200">
                <a:solidFill>
                  <a:srgbClr val="212121"/>
                </a:solidFill>
                <a:highlight>
                  <a:srgbClr val="FFFFFF"/>
                </a:highlight>
                <a:latin typeface="Roboto"/>
                <a:ea typeface="Roboto"/>
                <a:cs typeface="Roboto"/>
                <a:sym typeface="Roboto"/>
              </a:rPr>
              <a:t>customer</a:t>
            </a:r>
            <a:r>
              <a:rPr lang="en" sz="1200">
                <a:solidFill>
                  <a:srgbClr val="212121"/>
                </a:solidFill>
                <a:highlight>
                  <a:srgbClr val="FFFFFF"/>
                </a:highlight>
                <a:latin typeface="Roboto"/>
                <a:ea typeface="Roboto"/>
                <a:cs typeface="Roboto"/>
                <a:sym typeface="Roboto"/>
              </a:rPr>
              <a:t> satisfaction because more than 700 </a:t>
            </a:r>
            <a:r>
              <a:rPr lang="en" sz="1200">
                <a:solidFill>
                  <a:srgbClr val="212121"/>
                </a:solidFill>
                <a:highlight>
                  <a:srgbClr val="FFFFFF"/>
                </a:highlight>
                <a:latin typeface="Roboto"/>
                <a:ea typeface="Roboto"/>
                <a:cs typeface="Roboto"/>
                <a:sym typeface="Roboto"/>
              </a:rPr>
              <a:t>customers</a:t>
            </a:r>
            <a:r>
              <a:rPr lang="en" sz="1200">
                <a:solidFill>
                  <a:srgbClr val="212121"/>
                </a:solidFill>
                <a:highlight>
                  <a:srgbClr val="FFFFFF"/>
                </a:highlight>
                <a:latin typeface="Roboto"/>
                <a:ea typeface="Roboto"/>
                <a:cs typeface="Roboto"/>
                <a:sym typeface="Roboto"/>
              </a:rPr>
              <a:t> did not give a rating and if we have more rating that may change the distribution we have and help also improve some aspect of the service. So can come up with something to push </a:t>
            </a:r>
            <a:r>
              <a:rPr lang="en" sz="1200">
                <a:solidFill>
                  <a:srgbClr val="212121"/>
                </a:solidFill>
                <a:highlight>
                  <a:srgbClr val="FFFFFF"/>
                </a:highlight>
                <a:latin typeface="Roboto"/>
                <a:ea typeface="Roboto"/>
                <a:cs typeface="Roboto"/>
                <a:sym typeface="Roboto"/>
              </a:rPr>
              <a:t>customers</a:t>
            </a:r>
            <a:r>
              <a:rPr lang="en" sz="1200">
                <a:solidFill>
                  <a:srgbClr val="212121"/>
                </a:solidFill>
                <a:highlight>
                  <a:srgbClr val="FFFFFF"/>
                </a:highlight>
                <a:latin typeface="Roboto"/>
                <a:ea typeface="Roboto"/>
                <a:cs typeface="Roboto"/>
                <a:sym typeface="Roboto"/>
              </a:rPr>
              <a:t> to give a rating, for example a promotional offers or discount.</a:t>
            </a:r>
            <a:endParaRPr sz="1200">
              <a:solidFill>
                <a:srgbClr val="212121"/>
              </a:solidFill>
              <a:highlight>
                <a:srgbClr val="FFFFFF"/>
              </a:highlight>
              <a:latin typeface="Roboto"/>
              <a:ea typeface="Roboto"/>
              <a:cs typeface="Roboto"/>
              <a:sym typeface="Roboto"/>
            </a:endParaRPr>
          </a:p>
          <a:p>
            <a:pPr indent="-304800" lvl="0" marL="736600" marR="76200" rtl="0" algn="l">
              <a:spcBef>
                <a:spcPts val="0"/>
              </a:spcBef>
              <a:spcAft>
                <a:spcPts val="0"/>
              </a:spcAft>
              <a:buClr>
                <a:srgbClr val="212121"/>
              </a:buClr>
              <a:buSzPts val="1200"/>
              <a:buFont typeface="Roboto"/>
              <a:buAutoNum type="arabicPeriod"/>
            </a:pPr>
            <a:r>
              <a:rPr lang="en" sz="1200">
                <a:solidFill>
                  <a:srgbClr val="212121"/>
                </a:solidFill>
                <a:highlight>
                  <a:srgbClr val="FFFFFF"/>
                </a:highlight>
                <a:latin typeface="Roboto"/>
                <a:ea typeface="Roboto"/>
                <a:cs typeface="Roboto"/>
                <a:sym typeface="Roboto"/>
              </a:rPr>
              <a:t>The company should try to improve on total order time by improving the delivery time. Also a </a:t>
            </a:r>
            <a:r>
              <a:rPr lang="en" sz="1200">
                <a:solidFill>
                  <a:srgbClr val="212121"/>
                </a:solidFill>
                <a:highlight>
                  <a:srgbClr val="FFFFFF"/>
                </a:highlight>
                <a:latin typeface="Roboto"/>
                <a:ea typeface="Roboto"/>
                <a:cs typeface="Roboto"/>
                <a:sym typeface="Roboto"/>
              </a:rPr>
              <a:t>high</a:t>
            </a:r>
            <a:r>
              <a:rPr lang="en" sz="1200">
                <a:solidFill>
                  <a:srgbClr val="212121"/>
                </a:solidFill>
                <a:highlight>
                  <a:srgbClr val="FFFFFF"/>
                </a:highlight>
                <a:latin typeface="Roboto"/>
                <a:ea typeface="Roboto"/>
                <a:cs typeface="Roboto"/>
                <a:sym typeface="Roboto"/>
              </a:rPr>
              <a:t> </a:t>
            </a:r>
            <a:r>
              <a:rPr lang="en" sz="1200">
                <a:solidFill>
                  <a:srgbClr val="212121"/>
                </a:solidFill>
                <a:highlight>
                  <a:srgbClr val="FFFFFF"/>
                </a:highlight>
                <a:latin typeface="Roboto"/>
                <a:ea typeface="Roboto"/>
                <a:cs typeface="Roboto"/>
                <a:sym typeface="Roboto"/>
              </a:rPr>
              <a:t>delivery</a:t>
            </a:r>
            <a:r>
              <a:rPr lang="en" sz="1200">
                <a:solidFill>
                  <a:srgbClr val="212121"/>
                </a:solidFill>
                <a:highlight>
                  <a:srgbClr val="FFFFFF"/>
                </a:highlight>
                <a:latin typeface="Roboto"/>
                <a:ea typeface="Roboto"/>
                <a:cs typeface="Roboto"/>
                <a:sym typeface="Roboto"/>
              </a:rPr>
              <a:t> time may be reason on certain review and the low orders during </a:t>
            </a:r>
            <a:r>
              <a:rPr lang="en" sz="1200">
                <a:solidFill>
                  <a:srgbClr val="212121"/>
                </a:solidFill>
                <a:highlight>
                  <a:srgbClr val="FFFFFF"/>
                </a:highlight>
                <a:latin typeface="Roboto"/>
                <a:ea typeface="Roboto"/>
                <a:cs typeface="Roboto"/>
                <a:sym typeface="Roboto"/>
              </a:rPr>
              <a:t>weekdays</a:t>
            </a:r>
            <a:r>
              <a:rPr lang="en" sz="1200">
                <a:solidFill>
                  <a:srgbClr val="212121"/>
                </a:solidFill>
                <a:highlight>
                  <a:srgbClr val="FFFFFF"/>
                </a:highlight>
                <a:latin typeface="Roboto"/>
                <a:ea typeface="Roboto"/>
                <a:cs typeface="Roboto"/>
                <a:sym typeface="Roboto"/>
              </a:rPr>
              <a:t>, We know </a:t>
            </a:r>
            <a:r>
              <a:rPr lang="en" sz="1200">
                <a:solidFill>
                  <a:srgbClr val="212121"/>
                </a:solidFill>
                <a:highlight>
                  <a:srgbClr val="FFFFFF"/>
                </a:highlight>
                <a:latin typeface="Roboto"/>
                <a:ea typeface="Roboto"/>
                <a:cs typeface="Roboto"/>
                <a:sym typeface="Roboto"/>
              </a:rPr>
              <a:t>weekdays</a:t>
            </a:r>
            <a:r>
              <a:rPr lang="en" sz="1200">
                <a:solidFill>
                  <a:srgbClr val="212121"/>
                </a:solidFill>
                <a:highlight>
                  <a:srgbClr val="FFFFFF"/>
                </a:highlight>
                <a:latin typeface="Roboto"/>
                <a:ea typeface="Roboto"/>
                <a:cs typeface="Roboto"/>
                <a:sym typeface="Roboto"/>
              </a:rPr>
              <a:t> we have traffic, so further analysis a </a:t>
            </a:r>
            <a:r>
              <a:rPr lang="en" sz="1200">
                <a:solidFill>
                  <a:srgbClr val="212121"/>
                </a:solidFill>
                <a:highlight>
                  <a:srgbClr val="FFFFFF"/>
                </a:highlight>
                <a:latin typeface="Roboto"/>
                <a:ea typeface="Roboto"/>
                <a:cs typeface="Roboto"/>
                <a:sym typeface="Roboto"/>
              </a:rPr>
              <a:t>necessary</a:t>
            </a:r>
            <a:r>
              <a:rPr lang="en" sz="1200">
                <a:solidFill>
                  <a:srgbClr val="212121"/>
                </a:solidFill>
                <a:highlight>
                  <a:srgbClr val="FFFFFF"/>
                </a:highlight>
                <a:latin typeface="Roboto"/>
                <a:ea typeface="Roboto"/>
                <a:cs typeface="Roboto"/>
                <a:sym typeface="Roboto"/>
              </a:rPr>
              <a:t> to see how can we do to improve the delivery.</a:t>
            </a:r>
            <a:endParaRPr sz="1200">
              <a:solidFill>
                <a:srgbClr val="212121"/>
              </a:solidFill>
              <a:highlight>
                <a:srgbClr val="FFFFFF"/>
              </a:highlight>
              <a:latin typeface="Roboto"/>
              <a:ea typeface="Roboto"/>
              <a:cs typeface="Roboto"/>
              <a:sym typeface="Roboto"/>
            </a:endParaRPr>
          </a:p>
          <a:p>
            <a:pPr indent="-304800" lvl="0" marL="736600" marR="76200" rtl="0" algn="l">
              <a:spcBef>
                <a:spcPts val="0"/>
              </a:spcBef>
              <a:spcAft>
                <a:spcPts val="0"/>
              </a:spcAft>
              <a:buClr>
                <a:srgbClr val="212121"/>
              </a:buClr>
              <a:buSzPts val="1200"/>
              <a:buFont typeface="Roboto"/>
              <a:buAutoNum type="arabicPeriod"/>
            </a:pPr>
            <a:r>
              <a:rPr lang="en" sz="1200">
                <a:solidFill>
                  <a:srgbClr val="212121"/>
                </a:solidFill>
                <a:highlight>
                  <a:srgbClr val="FFFFFF"/>
                </a:highlight>
                <a:latin typeface="Roboto"/>
                <a:ea typeface="Roboto"/>
                <a:cs typeface="Roboto"/>
                <a:sym typeface="Roboto"/>
              </a:rPr>
              <a:t>To increase the Revenue, we should drawn a target segment market and </a:t>
            </a:r>
            <a:r>
              <a:rPr lang="en" sz="1200">
                <a:solidFill>
                  <a:srgbClr val="212121"/>
                </a:solidFill>
                <a:highlight>
                  <a:srgbClr val="FFFFFF"/>
                </a:highlight>
                <a:latin typeface="Roboto"/>
                <a:ea typeface="Roboto"/>
                <a:cs typeface="Roboto"/>
                <a:sym typeface="Roboto"/>
              </a:rPr>
              <a:t>differentiate</a:t>
            </a:r>
            <a:r>
              <a:rPr lang="en" sz="1200">
                <a:solidFill>
                  <a:srgbClr val="212121"/>
                </a:solidFill>
                <a:highlight>
                  <a:srgbClr val="FFFFFF"/>
                </a:highlight>
                <a:latin typeface="Roboto"/>
                <a:ea typeface="Roboto"/>
                <a:cs typeface="Roboto"/>
                <a:sym typeface="Roboto"/>
              </a:rPr>
              <a:t> the area where we have a higher concentration of students and a higher concentration of professionals. And depend of the demographic area we can launch </a:t>
            </a:r>
            <a:r>
              <a:rPr lang="en" sz="1200">
                <a:solidFill>
                  <a:srgbClr val="212121"/>
                </a:solidFill>
                <a:highlight>
                  <a:srgbClr val="FFFFFF"/>
                </a:highlight>
                <a:latin typeface="Roboto"/>
                <a:ea typeface="Roboto"/>
                <a:cs typeface="Roboto"/>
                <a:sym typeface="Roboto"/>
              </a:rPr>
              <a:t>specific</a:t>
            </a:r>
            <a:r>
              <a:rPr lang="en" sz="1200">
                <a:solidFill>
                  <a:srgbClr val="212121"/>
                </a:solidFill>
                <a:highlight>
                  <a:srgbClr val="FFFFFF"/>
                </a:highlight>
                <a:latin typeface="Roboto"/>
                <a:ea typeface="Roboto"/>
                <a:cs typeface="Roboto"/>
                <a:sym typeface="Roboto"/>
              </a:rPr>
              <a:t> marketing </a:t>
            </a:r>
            <a:r>
              <a:rPr lang="en" sz="1200">
                <a:solidFill>
                  <a:srgbClr val="212121"/>
                </a:solidFill>
                <a:highlight>
                  <a:srgbClr val="FFFFFF"/>
                </a:highlight>
                <a:latin typeface="Roboto"/>
                <a:ea typeface="Roboto"/>
                <a:cs typeface="Roboto"/>
                <a:sym typeface="Roboto"/>
              </a:rPr>
              <a:t>program</a:t>
            </a:r>
            <a:r>
              <a:rPr lang="en" sz="1200">
                <a:solidFill>
                  <a:srgbClr val="212121"/>
                </a:solidFill>
                <a:highlight>
                  <a:srgbClr val="FFFFFF"/>
                </a:highlight>
                <a:latin typeface="Roboto"/>
                <a:ea typeface="Roboto"/>
                <a:cs typeface="Roboto"/>
                <a:sym typeface="Roboto"/>
              </a:rPr>
              <a:t>. Further analysis of the customers demographics is needed for that,</a:t>
            </a:r>
            <a:endParaRPr sz="1200">
              <a:solidFill>
                <a:srgbClr val="212121"/>
              </a:solidFill>
              <a:highlight>
                <a:srgbClr val="FFFFFF"/>
              </a:highlight>
              <a:latin typeface="Roboto"/>
              <a:ea typeface="Roboto"/>
              <a:cs typeface="Roboto"/>
              <a:sym typeface="Roboto"/>
            </a:endParaRPr>
          </a:p>
          <a:p>
            <a:pPr indent="-304800" lvl="0" marL="736600" marR="76200" rtl="0" algn="l">
              <a:spcBef>
                <a:spcPts val="0"/>
              </a:spcBef>
              <a:spcAft>
                <a:spcPts val="0"/>
              </a:spcAft>
              <a:buClr>
                <a:srgbClr val="212121"/>
              </a:buClr>
              <a:buSzPts val="1200"/>
              <a:buFont typeface="Roboto"/>
              <a:buAutoNum type="arabicPeriod"/>
            </a:pPr>
            <a:r>
              <a:rPr lang="en" sz="1200">
                <a:solidFill>
                  <a:srgbClr val="212121"/>
                </a:solidFill>
                <a:highlight>
                  <a:srgbClr val="FFFFFF"/>
                </a:highlight>
                <a:latin typeface="Roboto"/>
                <a:ea typeface="Roboto"/>
                <a:cs typeface="Roboto"/>
                <a:sym typeface="Roboto"/>
              </a:rPr>
              <a:t>A better marketing can be created to boost the orders for example a reward program. Also a discount program for </a:t>
            </a:r>
            <a:r>
              <a:rPr lang="en" sz="1200">
                <a:solidFill>
                  <a:srgbClr val="212121"/>
                </a:solidFill>
                <a:highlight>
                  <a:srgbClr val="FFFFFF"/>
                </a:highlight>
                <a:latin typeface="Roboto"/>
                <a:ea typeface="Roboto"/>
                <a:cs typeface="Roboto"/>
                <a:sym typeface="Roboto"/>
              </a:rPr>
              <a:t>least</a:t>
            </a:r>
            <a:r>
              <a:rPr lang="en" sz="1200">
                <a:solidFill>
                  <a:srgbClr val="212121"/>
                </a:solidFill>
                <a:highlight>
                  <a:srgbClr val="FFFFFF"/>
                </a:highlight>
                <a:latin typeface="Roboto"/>
                <a:ea typeface="Roboto"/>
                <a:cs typeface="Roboto"/>
                <a:sym typeface="Roboto"/>
              </a:rPr>
              <a:t> popular cuisines,.</a:t>
            </a:r>
            <a:endParaRPr sz="1200">
              <a:solidFill>
                <a:srgbClr val="212121"/>
              </a:solidFill>
              <a:highlight>
                <a:srgbClr val="FFFFFF"/>
              </a:highlight>
              <a:latin typeface="Roboto"/>
              <a:ea typeface="Roboto"/>
              <a:cs typeface="Roboto"/>
              <a:sym typeface="Roboto"/>
            </a:endParaRPr>
          </a:p>
          <a:p>
            <a:pPr indent="0" lvl="0" marL="203200" marR="38100" rtl="0" algn="l">
              <a:spcBef>
                <a:spcPts val="1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279400" marR="76200" rtl="0" algn="l">
              <a:lnSpc>
                <a:spcPct val="160000"/>
              </a:lnSpc>
              <a:spcBef>
                <a:spcPts val="5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203200" marR="38100" rtl="0" algn="l">
              <a:spcBef>
                <a:spcPts val="5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31" name="Google Shape;131;p4"/>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200">
                <a:solidFill>
                  <a:srgbClr val="212121"/>
                </a:solidFill>
                <a:highlight>
                  <a:srgbClr val="FFFFFF"/>
                </a:highlight>
                <a:latin typeface="Roboto"/>
                <a:ea typeface="Roboto"/>
                <a:cs typeface="Roboto"/>
                <a:sym typeface="Roboto"/>
              </a:rPr>
              <a:t>The food aggregator company has stored the data of the different orders made by the registered customers in their online portal. They want to analyze the data to get a fair idea about the demand of different restaurants which will help them in enhancing their customer experience.</a:t>
            </a:r>
            <a:endParaRPr sz="1200">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Char char="●"/>
            </a:pPr>
            <a:r>
              <a:rPr lang="en" sz="1200">
                <a:solidFill>
                  <a:srgbClr val="212121"/>
                </a:solidFill>
                <a:highlight>
                  <a:srgbClr val="FFFFFF"/>
                </a:highlight>
                <a:latin typeface="Roboto"/>
                <a:ea typeface="Roboto"/>
                <a:cs typeface="Roboto"/>
                <a:sym typeface="Roboto"/>
              </a:rPr>
              <a:t>As a Data Scientist, we will perform the data analysis to find answers to these questions that will help the company to improve the business model.</a:t>
            </a:r>
            <a:r>
              <a:rPr i="1" lang="en" sz="1200">
                <a:solidFill>
                  <a:srgbClr val="000000"/>
                </a:solidFill>
              </a:rPr>
              <a:t>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7" name="Google Shape;137;p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We will work on data set with 1898 rows and 9 columns.</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There are no missing values so no need to do any treatment for missing values</a:t>
            </a:r>
            <a:endParaRPr i="1" sz="1200">
              <a:solidFill>
                <a:srgbClr val="212121"/>
              </a:solidFill>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We can observe that the average cost of orders is around 16.49, and 50% of orders is 14.14 and below. 75% of orders cost more than $22 and the maximum cost of order is around 35.</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Most of orders are placed on the weekend</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Most customers did not submit a review,</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The average and median food preparation time are almost the same around 27mn but we have small difference for the median and the average delivery time which are 25mn and 24mn.</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As we can see 736 of the rating are not giving. And most of given rating are rating 5, 588 are rating 5.</a:t>
            </a:r>
            <a:endParaRPr i="1"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solidFill>
                <a:schemeClr val="dk1"/>
              </a:solidFill>
            </a:endParaRPr>
          </a:p>
          <a:p>
            <a:pPr indent="-304800" lvl="0" marL="457200" rtl="0" algn="l">
              <a:spcBef>
                <a:spcPts val="600"/>
              </a:spcBef>
              <a:spcAft>
                <a:spcPts val="0"/>
              </a:spcAft>
              <a:buClr>
                <a:srgbClr val="212121"/>
              </a:buClr>
              <a:buSzPts val="1200"/>
              <a:buFont typeface="Roboto"/>
              <a:buChar char="●"/>
            </a:pPr>
            <a:r>
              <a:t/>
            </a:r>
            <a:endParaRPr i="1"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i="1" sz="1200">
              <a:solidFill>
                <a:srgbClr val="212121"/>
              </a:solidFill>
              <a:highlight>
                <a:srgbClr val="FFFFFF"/>
              </a:highlight>
              <a:latin typeface="Roboto"/>
              <a:ea typeface="Roboto"/>
              <a:cs typeface="Roboto"/>
              <a:sym typeface="Roboto"/>
            </a:endParaRPr>
          </a:p>
          <a:p>
            <a:pPr indent="0" lvl="0" marL="457200" rtl="0" algn="l">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000"/>
              </a:spcBef>
              <a:spcAft>
                <a:spcPts val="1000"/>
              </a:spcAft>
              <a:buClr>
                <a:srgbClr val="000000"/>
              </a:buClr>
              <a:buSzPts val="1500"/>
              <a:buFont typeface="Arial"/>
              <a:buNone/>
            </a:pPr>
            <a:r>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43" name="Google Shape;143;p6"/>
          <p:cNvSpPr txBox="1"/>
          <p:nvPr>
            <p:ph idx="1" type="body"/>
          </p:nvPr>
        </p:nvSpPr>
        <p:spPr>
          <a:xfrm>
            <a:off x="202550" y="861975"/>
            <a:ext cx="8629800" cy="4107300"/>
          </a:xfrm>
          <a:prstGeom prst="rect">
            <a:avLst/>
          </a:prstGeom>
          <a:noFill/>
          <a:ln>
            <a:noFill/>
          </a:ln>
        </p:spPr>
        <p:txBody>
          <a:bodyPr anchorCtr="0" anchor="t" bIns="91425" lIns="91425" spcFirstLastPara="1" rIns="91425" wrap="square" tIns="91425">
            <a:noAutofit/>
          </a:bodyPr>
          <a:lstStyle/>
          <a:p>
            <a:pPr indent="-304800" lvl="0" marL="533400" marR="38100" rtl="0" algn="l">
              <a:spcBef>
                <a:spcPts val="600"/>
              </a:spcBef>
              <a:spcAft>
                <a:spcPts val="0"/>
              </a:spcAft>
              <a:buClr>
                <a:srgbClr val="212121"/>
              </a:buClr>
              <a:buSzPts val="1200"/>
              <a:buFont typeface="Roboto"/>
              <a:buChar char="●"/>
            </a:pPr>
            <a:r>
              <a:rPr i="1" lang="en" sz="1200">
                <a:solidFill>
                  <a:srgbClr val="212121"/>
                </a:solidFill>
                <a:latin typeface="Roboto"/>
                <a:ea typeface="Roboto"/>
                <a:cs typeface="Roboto"/>
                <a:sym typeface="Roboto"/>
              </a:rPr>
              <a:t>We have 178 restaurants present in the system</a:t>
            </a:r>
            <a:endParaRPr sz="1050">
              <a:solidFill>
                <a:srgbClr val="000000"/>
              </a:solidFill>
              <a:highlight>
                <a:srgbClr val="F7F7F7"/>
              </a:highlight>
              <a:latin typeface="Courier New"/>
              <a:ea typeface="Courier New"/>
              <a:cs typeface="Courier New"/>
              <a:sym typeface="Courier New"/>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We have 14 differents type of menu</a:t>
            </a:r>
            <a:endParaRPr i="1" sz="1200">
              <a:solidFill>
                <a:srgbClr val="212121"/>
              </a:solidFill>
              <a:highlight>
                <a:srgbClr val="FFFFFF"/>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i="1" lang="en" sz="1200">
                <a:solidFill>
                  <a:srgbClr val="212121"/>
                </a:solidFill>
                <a:highlight>
                  <a:srgbClr val="FFFFFF"/>
                </a:highlight>
                <a:latin typeface="Roboto"/>
                <a:ea typeface="Roboto"/>
                <a:cs typeface="Roboto"/>
                <a:sym typeface="Roboto"/>
              </a:rPr>
              <a:t>Customers order most of the time American, Japanese, Italian and Chinese food, and on the weekend.</a:t>
            </a:r>
            <a:endParaRPr i="1"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i="1" sz="1200">
              <a:solidFill>
                <a:srgbClr val="212121"/>
              </a:solidFill>
              <a:highlight>
                <a:srgbClr val="FFFFFF"/>
              </a:highlight>
              <a:latin typeface="Roboto"/>
              <a:ea typeface="Roboto"/>
              <a:cs typeface="Roboto"/>
              <a:sym typeface="Roboto"/>
            </a:endParaRPr>
          </a:p>
          <a:p>
            <a:pPr indent="0" lvl="0" marL="76200" marR="38100" rtl="0" algn="l">
              <a:lnSpc>
                <a:spcPct val="160000"/>
              </a:lnSpc>
              <a:spcBef>
                <a:spcPts val="500"/>
              </a:spcBef>
              <a:spcAft>
                <a:spcPts val="0"/>
              </a:spcAft>
              <a:buNone/>
            </a:pPr>
            <a:r>
              <a:t/>
            </a:r>
            <a:endParaRPr sz="1350">
              <a:solidFill>
                <a:srgbClr val="212121"/>
              </a:solidFill>
              <a:latin typeface="Roboto"/>
              <a:ea typeface="Roboto"/>
              <a:cs typeface="Roboto"/>
              <a:sym typeface="Roboto"/>
            </a:endParaRPr>
          </a:p>
          <a:p>
            <a:pPr indent="0" lvl="0" marL="76200" marR="38100" rtl="0" algn="l">
              <a:lnSpc>
                <a:spcPct val="160000"/>
              </a:lnSpc>
              <a:spcBef>
                <a:spcPts val="500"/>
              </a:spcBef>
              <a:spcAft>
                <a:spcPts val="0"/>
              </a:spcAft>
              <a:buNone/>
            </a:pPr>
            <a:r>
              <a:t/>
            </a:r>
            <a:endParaRPr sz="1350">
              <a:solidFill>
                <a:srgbClr val="212121"/>
              </a:solidFill>
              <a:latin typeface="Roboto"/>
              <a:ea typeface="Roboto"/>
              <a:cs typeface="Roboto"/>
              <a:sym typeface="Roboto"/>
            </a:endParaRPr>
          </a:p>
          <a:p>
            <a:pPr indent="0" lvl="0" marL="76200" marR="38100" rtl="0" algn="l">
              <a:lnSpc>
                <a:spcPct val="160000"/>
              </a:lnSpc>
              <a:spcBef>
                <a:spcPts val="500"/>
              </a:spcBef>
              <a:spcAft>
                <a:spcPts val="500"/>
              </a:spcAft>
              <a:buNone/>
            </a:pPr>
            <a:r>
              <a:t/>
            </a:r>
            <a:endParaRPr i="1" sz="1200">
              <a:solidFill>
                <a:srgbClr val="212121"/>
              </a:solidFill>
              <a:highlight>
                <a:srgbClr val="FFFFFF"/>
              </a:highlight>
              <a:latin typeface="Roboto"/>
              <a:ea typeface="Roboto"/>
              <a:cs typeface="Roboto"/>
              <a:sym typeface="Roboto"/>
            </a:endParaRPr>
          </a:p>
        </p:txBody>
      </p:sp>
      <p:pic>
        <p:nvPicPr>
          <p:cNvPr id="144" name="Google Shape;144;p6"/>
          <p:cNvPicPr preferRelativeResize="0"/>
          <p:nvPr/>
        </p:nvPicPr>
        <p:blipFill>
          <a:blip r:embed="rId3">
            <a:alphaModFix/>
          </a:blip>
          <a:stretch>
            <a:fillRect/>
          </a:stretch>
        </p:blipFill>
        <p:spPr>
          <a:xfrm>
            <a:off x="-177675" y="2025250"/>
            <a:ext cx="9144001" cy="3004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cde3b2ad09_0_3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cde3b2ad09_0_31"/>
          <p:cNvSpPr txBox="1"/>
          <p:nvPr>
            <p:ph idx="1" type="body"/>
          </p:nvPr>
        </p:nvSpPr>
        <p:spPr>
          <a:xfrm>
            <a:off x="202550" y="861975"/>
            <a:ext cx="8629800" cy="436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rgbClr val="212121"/>
                </a:solidFill>
                <a:highlight>
                  <a:srgbClr val="FFFFFF"/>
                </a:highlight>
                <a:latin typeface="Roboto"/>
                <a:ea typeface="Roboto"/>
                <a:cs typeface="Roboto"/>
                <a:sym typeface="Roboto"/>
              </a:rPr>
              <a:t>Food Preparation time</a:t>
            </a:r>
            <a:endParaRPr sz="13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i="1" lang="en" sz="1200">
                <a:solidFill>
                  <a:srgbClr val="212121"/>
                </a:solidFill>
                <a:highlight>
                  <a:srgbClr val="FFFFFF"/>
                </a:highlight>
                <a:latin typeface="Roboto"/>
                <a:ea typeface="Roboto"/>
                <a:cs typeface="Roboto"/>
                <a:sym typeface="Roboto"/>
              </a:rPr>
              <a:t>We can observe a fairly even distribution of the time it takes to prepare the dish between 20 minutes and 36 minutes and median around 27 minutes.</a:t>
            </a:r>
            <a:endParaRPr i="1"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3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3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35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pic>
        <p:nvPicPr>
          <p:cNvPr id="151" name="Google Shape;151;g2cde3b2ad09_0_31"/>
          <p:cNvPicPr preferRelativeResize="0"/>
          <p:nvPr/>
        </p:nvPicPr>
        <p:blipFill>
          <a:blip r:embed="rId3">
            <a:alphaModFix/>
          </a:blip>
          <a:stretch>
            <a:fillRect/>
          </a:stretch>
        </p:blipFill>
        <p:spPr>
          <a:xfrm>
            <a:off x="1791375" y="2130950"/>
            <a:ext cx="5045300" cy="285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de3b2ad09_0_3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 of the food preparation time</a:t>
            </a:r>
            <a:endParaRPr/>
          </a:p>
        </p:txBody>
      </p:sp>
      <p:sp>
        <p:nvSpPr>
          <p:cNvPr id="157" name="Google Shape;157;g2cde3b2ad09_0_39"/>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g2cde3b2ad09_0_39"/>
          <p:cNvPicPr preferRelativeResize="0"/>
          <p:nvPr/>
        </p:nvPicPr>
        <p:blipFill>
          <a:blip r:embed="rId3">
            <a:alphaModFix/>
          </a:blip>
          <a:stretch>
            <a:fillRect/>
          </a:stretch>
        </p:blipFill>
        <p:spPr>
          <a:xfrm>
            <a:off x="2095500" y="1190025"/>
            <a:ext cx="4653350" cy="289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