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7"/>
  </p:notesMasterIdLst>
  <p:sldIdLst>
    <p:sldId id="258" r:id="rId3"/>
    <p:sldId id="271" r:id="rId4"/>
    <p:sldId id="277" r:id="rId5"/>
    <p:sldId id="276" r:id="rId6"/>
    <p:sldId id="264" r:id="rId7"/>
    <p:sldId id="275" r:id="rId8"/>
    <p:sldId id="274" r:id="rId9"/>
    <p:sldId id="267" r:id="rId10"/>
    <p:sldId id="268" r:id="rId11"/>
    <p:sldId id="269" r:id="rId12"/>
    <p:sldId id="270" r:id="rId13"/>
    <p:sldId id="272" r:id="rId14"/>
    <p:sldId id="273" r:id="rId15"/>
    <p:sldId id="278" r:id="rId16"/>
  </p:sldIdLst>
  <p:sldSz cx="12192000" cy="6858000"/>
  <p:notesSz cx="6858000" cy="12192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lay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453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Пустой слайд">
  <p:cSld name="13_Пустой слайд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9210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l="20280" t="33333" r="20788" b="33333"/>
          <a:stretch/>
        </p:blipFill>
        <p:spPr>
          <a:xfrm>
            <a:off x="685800" y="685800"/>
            <a:ext cx="1676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0" y="422656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/>
          <p:nvPr/>
        </p:nvSpPr>
        <p:spPr>
          <a:xfrm rot="10800000"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2">
            <a:alphaModFix/>
          </a:blip>
          <a:srcRect l="29244" t="29959" r="23998" b="14574"/>
          <a:stretch/>
        </p:blipFill>
        <p:spPr>
          <a:xfrm rot="427144" flipH="1">
            <a:off x="525582" y="-542919"/>
            <a:ext cx="12670191" cy="846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1560575" y="0"/>
            <a:ext cx="10628376" cy="16916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704443" y="257555"/>
            <a:ext cx="1078311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1">
            <a:off x="-310445" y="310446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0558" y="911677"/>
            <a:ext cx="2991442" cy="57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758" y="530677"/>
            <a:ext cx="2991442" cy="57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912" y="711770"/>
            <a:ext cx="4135483" cy="564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4282" y="1226799"/>
            <a:ext cx="8126494" cy="462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0"/>
            <a:ext cx="12188952" cy="165506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open-machine-learning-course/open-machine-learning-course-topic-9-time-series-analysis-in-python-a270cb05e0b3" TargetMode="External"/><Relationship Id="rId3" Type="http://schemas.openxmlformats.org/officeDocument/2006/relationships/hyperlink" Target="https://en.wikipedia.org/wiki/Dickey%E2%80%93Fuller_test" TargetMode="External"/><Relationship Id="rId7" Type="http://schemas.openxmlformats.org/officeDocument/2006/relationships/hyperlink" Target="https://habr.com/ru/companies/ods/articles/327242/" TargetMode="External"/><Relationship Id="rId2" Type="http://schemas.openxmlformats.org/officeDocument/2006/relationships/hyperlink" Target="https://www.kaggle.com/competitions/g-research-crypto-forecasting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ru/time-series-forecasting-methods-in-python-cheat-sheet/" TargetMode="External"/><Relationship Id="rId5" Type="http://schemas.openxmlformats.org/officeDocument/2006/relationships/hyperlink" Target="https://classroom.google.com/c/NTg1MTI3MjQ1MzM5/m/NjAwNTc3MjExMjMx/details" TargetMode="External"/><Relationship Id="rId4" Type="http://schemas.openxmlformats.org/officeDocument/2006/relationships/hyperlink" Target="http://www.nniiem.ru/file/news/2016/stl-statistical-model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625415" y="1395887"/>
            <a:ext cx="10810800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endParaRPr lang="en-US" sz="3200" i="0" u="none" strike="noStrike" cap="none" dirty="0">
              <a:solidFill>
                <a:srgbClr val="333F48"/>
              </a:solidFill>
              <a:latin typeface="Arial" panose="020B0604020202020204" pitchFamily="34" charset="0"/>
              <a:ea typeface="Play"/>
              <a:cs typeface="Arial" panose="020B0604020202020204" pitchFamily="34" charset="0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endParaRPr lang="ru-RU" sz="3200" i="0" u="none" strike="noStrike" cap="none" dirty="0">
              <a:solidFill>
                <a:srgbClr val="333F48"/>
              </a:solidFill>
              <a:latin typeface="Arial" panose="020B0604020202020204" pitchFamily="34" charset="0"/>
              <a:ea typeface="Play"/>
              <a:cs typeface="Arial" panose="020B0604020202020204" pitchFamily="34" charset="0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en-US" sz="3200" i="0" u="none" strike="noStrike" cap="none" dirty="0" err="1">
                <a:solidFill>
                  <a:srgbClr val="333F48"/>
                </a:solidFill>
                <a:latin typeface="Arial" panose="020B0604020202020204" pitchFamily="34" charset="0"/>
                <a:ea typeface="Play"/>
                <a:cs typeface="Arial" panose="020B0604020202020204" pitchFamily="34" charset="0"/>
                <a:sym typeface="Play"/>
              </a:rPr>
              <a:t>Дипломный</a:t>
            </a:r>
            <a:r>
              <a:rPr lang="en-US" sz="3200" i="0" u="none" strike="noStrike" cap="none" dirty="0">
                <a:solidFill>
                  <a:srgbClr val="333F48"/>
                </a:solidFill>
                <a:latin typeface="Arial" panose="020B0604020202020204" pitchFamily="34" charset="0"/>
                <a:ea typeface="Play"/>
                <a:cs typeface="Arial" panose="020B0604020202020204" pitchFamily="34" charset="0"/>
                <a:sym typeface="Play"/>
              </a:rPr>
              <a:t> </a:t>
            </a:r>
            <a:r>
              <a:rPr lang="en-US" sz="3200" i="0" u="none" strike="noStrike" cap="none" dirty="0" err="1">
                <a:solidFill>
                  <a:srgbClr val="333F48"/>
                </a:solidFill>
                <a:latin typeface="Arial" panose="020B0604020202020204" pitchFamily="34" charset="0"/>
                <a:ea typeface="Play"/>
                <a:cs typeface="Arial" panose="020B0604020202020204" pitchFamily="34" charset="0"/>
                <a:sym typeface="Play"/>
              </a:rPr>
              <a:t>проект</a:t>
            </a:r>
            <a:r>
              <a:rPr lang="en-US" sz="3200" i="0" u="none" strike="noStrike" cap="none" dirty="0">
                <a:solidFill>
                  <a:srgbClr val="333F48"/>
                </a:solidFill>
                <a:latin typeface="Arial" panose="020B0604020202020204" pitchFamily="34" charset="0"/>
                <a:ea typeface="Play"/>
                <a:cs typeface="Arial" panose="020B0604020202020204" pitchFamily="34" charset="0"/>
                <a:sym typeface="Play"/>
              </a:rPr>
              <a:t> </a:t>
            </a:r>
            <a:r>
              <a:rPr lang="en-US" sz="3200" i="0" u="none" strike="noStrike" cap="none" dirty="0" err="1">
                <a:solidFill>
                  <a:srgbClr val="333F48"/>
                </a:solidFill>
                <a:latin typeface="Arial" panose="020B0604020202020204" pitchFamily="34" charset="0"/>
                <a:ea typeface="Play"/>
                <a:cs typeface="Arial" panose="020B0604020202020204" pitchFamily="34" charset="0"/>
                <a:sym typeface="Play"/>
              </a:rPr>
              <a:t>на</a:t>
            </a:r>
            <a:r>
              <a:rPr lang="en-US" sz="3200" i="0" u="none" strike="noStrike" cap="none" dirty="0">
                <a:solidFill>
                  <a:srgbClr val="333F48"/>
                </a:solidFill>
                <a:latin typeface="Arial" panose="020B0604020202020204" pitchFamily="34" charset="0"/>
                <a:ea typeface="Play"/>
                <a:cs typeface="Arial" panose="020B0604020202020204" pitchFamily="34" charset="0"/>
                <a:sym typeface="Play"/>
              </a:rPr>
              <a:t> </a:t>
            </a:r>
            <a:r>
              <a:rPr lang="en-US" sz="3200" i="0" u="none" strike="noStrike" cap="none" dirty="0" err="1">
                <a:solidFill>
                  <a:srgbClr val="333F48"/>
                </a:solidFill>
                <a:latin typeface="Arial" panose="020B0604020202020204" pitchFamily="34" charset="0"/>
                <a:ea typeface="Play"/>
                <a:cs typeface="Arial" panose="020B0604020202020204" pitchFamily="34" charset="0"/>
                <a:sym typeface="Play"/>
              </a:rPr>
              <a:t>тему</a:t>
            </a:r>
            <a:r>
              <a:rPr lang="en-US" sz="3200" i="0" u="none" strike="noStrike" cap="none" dirty="0">
                <a:solidFill>
                  <a:srgbClr val="333F48"/>
                </a:solidFill>
                <a:latin typeface="Arial" panose="020B0604020202020204" pitchFamily="34" charset="0"/>
                <a:ea typeface="Play"/>
                <a:cs typeface="Arial" panose="020B0604020202020204" pitchFamily="34" charset="0"/>
                <a:sym typeface="Play"/>
              </a:rPr>
              <a:t>:</a:t>
            </a:r>
            <a:br>
              <a:rPr lang="en-US" sz="32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 sz="36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r>
              <a:rPr lang="ru-RU" sz="36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</a:t>
            </a:r>
            <a:r>
              <a:rPr lang="ru-RU" sz="3600" b="1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рогнозирование курса криптовалюты (на примере Биткоина) </a:t>
            </a:r>
            <a:r>
              <a:rPr lang="en-US" sz="36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»</a:t>
            </a:r>
            <a:endParaRPr lang="ru-RU" sz="3600" b="1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en-US" sz="1600" b="0" i="0" u="none" strike="noStrike" cap="none" dirty="0" err="1">
                <a:solidFill>
                  <a:srgbClr val="333F48"/>
                </a:solidFill>
                <a:latin typeface="+mn-lt"/>
                <a:ea typeface="Play"/>
                <a:cs typeface="Play"/>
                <a:sym typeface="Play"/>
              </a:rPr>
              <a:t>Слушатели</a:t>
            </a:r>
            <a:r>
              <a:rPr lang="en-US" sz="1600" b="0" i="0" u="none" strike="noStrike" cap="none" dirty="0">
                <a:solidFill>
                  <a:srgbClr val="333F48"/>
                </a:solidFill>
                <a:latin typeface="+mn-lt"/>
                <a:ea typeface="Play"/>
                <a:cs typeface="Play"/>
                <a:sym typeface="Play"/>
              </a:rPr>
              <a:t>:</a:t>
            </a:r>
            <a:br>
              <a:rPr lang="en-US" sz="2400" b="0" i="0" u="none" strike="noStrike" cap="none" dirty="0">
                <a:solidFill>
                  <a:srgbClr val="333F48"/>
                </a:solidFill>
                <a:latin typeface="+mn-lt"/>
                <a:ea typeface="Play"/>
                <a:cs typeface="Play"/>
                <a:sym typeface="Play"/>
              </a:rPr>
            </a:br>
            <a:r>
              <a:rPr lang="ru-RU" sz="1600" b="1">
                <a:solidFill>
                  <a:srgbClr val="333F48"/>
                </a:solidFill>
                <a:latin typeface="+mn-lt"/>
                <a:ea typeface="Play"/>
                <a:cs typeface="Play"/>
                <a:sym typeface="Play"/>
              </a:rPr>
              <a:t>Хадаханов Константин</a:t>
            </a:r>
            <a:endParaRPr sz="1600" b="1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8844C-87F5-40EC-B2E1-80658D43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94" y="261865"/>
            <a:ext cx="11499011" cy="307777"/>
          </a:xfrm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ML</a:t>
            </a:r>
            <a:r>
              <a:rPr lang="ru-RU" sz="2000" dirty="0">
                <a:latin typeface="+mn-lt"/>
              </a:rPr>
              <a:t> линейные модели. </a:t>
            </a:r>
            <a:r>
              <a:rPr lang="en-US" sz="2000" dirty="0">
                <a:latin typeface="+mn-lt"/>
              </a:rPr>
              <a:t>Out-of-sample </a:t>
            </a:r>
            <a:r>
              <a:rPr lang="ru-RU" sz="2000" dirty="0">
                <a:latin typeface="+mn-lt"/>
              </a:rPr>
              <a:t>прогноз на 20.09.2021</a:t>
            </a:r>
            <a:r>
              <a:rPr lang="en-US" sz="2000" dirty="0">
                <a:latin typeface="+mn-lt"/>
              </a:rPr>
              <a:t>. AR</a:t>
            </a:r>
            <a:endParaRPr lang="ru-RU" sz="2000" dirty="0">
              <a:latin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21E3B5-AA47-4F4B-8B17-989DFF1E12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4" name="Таблица 15">
            <a:extLst>
              <a:ext uri="{FF2B5EF4-FFF2-40B4-BE49-F238E27FC236}">
                <a16:creationId xmlns:a16="http://schemas.microsoft.com/office/drawing/2014/main" id="{F719A161-9D10-4D99-869D-DE147DD5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25892"/>
              </p:ext>
            </p:extLst>
          </p:nvPr>
        </p:nvGraphicFramePr>
        <p:xfrm>
          <a:off x="6100990" y="3687013"/>
          <a:ext cx="2806045" cy="157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47">
                  <a:extLst>
                    <a:ext uri="{9D8B030D-6E8A-4147-A177-3AD203B41FA5}">
                      <a16:colId xmlns:a16="http://schemas.microsoft.com/office/drawing/2014/main" val="3482877628"/>
                    </a:ext>
                  </a:extLst>
                </a:gridCol>
                <a:gridCol w="1347898">
                  <a:extLst>
                    <a:ext uri="{9D8B030D-6E8A-4147-A177-3AD203B41FA5}">
                      <a16:colId xmlns:a16="http://schemas.microsoft.com/office/drawing/2014/main" val="28945419"/>
                    </a:ext>
                  </a:extLst>
                </a:gridCol>
              </a:tblGrid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модель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74939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538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821.88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18843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661.17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61646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715.53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99991"/>
                  </a:ext>
                </a:extLst>
              </a:tr>
            </a:tbl>
          </a:graphicData>
        </a:graphic>
      </p:graphicFrame>
      <p:pic>
        <p:nvPicPr>
          <p:cNvPr id="6" name="Snagit_PPTF482">
            <a:extLst>
              <a:ext uri="{FF2B5EF4-FFF2-40B4-BE49-F238E27FC236}">
                <a16:creationId xmlns:a16="http://schemas.microsoft.com/office/drawing/2014/main" id="{837636CC-B4FC-44D2-936E-3D59D7A3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663173"/>
            <a:ext cx="4314286" cy="4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AF7061-E756-4ACF-B6DD-7BAD5D0058D7}"/>
              </a:ext>
            </a:extLst>
          </p:cNvPr>
          <p:cNvSpPr txBox="1"/>
          <p:nvPr/>
        </p:nvSpPr>
        <p:spPr>
          <a:xfrm>
            <a:off x="6095999" y="1343497"/>
            <a:ext cx="2539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Параметры </a:t>
            </a:r>
            <a:r>
              <a:rPr lang="en-US" dirty="0" err="1"/>
              <a:t>AutoReg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Lags =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 = 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5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8844C-87F5-40EC-B2E1-80658D43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94" y="261865"/>
            <a:ext cx="11499011" cy="307777"/>
          </a:xfrm>
        </p:spPr>
        <p:txBody>
          <a:bodyPr/>
          <a:lstStyle/>
          <a:p>
            <a:pPr algn="ctr"/>
            <a:r>
              <a:rPr lang="ru-RU" sz="2000" dirty="0">
                <a:latin typeface="+mn-lt"/>
              </a:rPr>
              <a:t>Сравнение </a:t>
            </a:r>
            <a:r>
              <a:rPr lang="en-US" sz="2000" dirty="0">
                <a:latin typeface="+mn-lt"/>
              </a:rPr>
              <a:t>out-of-sample </a:t>
            </a:r>
            <a:r>
              <a:rPr lang="ru-RU" sz="2000" dirty="0">
                <a:latin typeface="+mn-lt"/>
              </a:rPr>
              <a:t>прогнозов на 20.09.2021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21E3B5-AA47-4F4B-8B17-989DFF1E12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9704FD1-2194-4D42-B324-9153F92C6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36889"/>
              </p:ext>
            </p:extLst>
          </p:nvPr>
        </p:nvGraphicFramePr>
        <p:xfrm>
          <a:off x="1549400" y="1180739"/>
          <a:ext cx="8560757" cy="503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04">
                  <a:extLst>
                    <a:ext uri="{9D8B030D-6E8A-4147-A177-3AD203B41FA5}">
                      <a16:colId xmlns:a16="http://schemas.microsoft.com/office/drawing/2014/main" val="3752850959"/>
                    </a:ext>
                  </a:extLst>
                </a:gridCol>
                <a:gridCol w="2165230">
                  <a:extLst>
                    <a:ext uri="{9D8B030D-6E8A-4147-A177-3AD203B41FA5}">
                      <a16:colId xmlns:a16="http://schemas.microsoft.com/office/drawing/2014/main" val="881191429"/>
                    </a:ext>
                  </a:extLst>
                </a:gridCol>
                <a:gridCol w="1965306">
                  <a:extLst>
                    <a:ext uri="{9D8B030D-6E8A-4147-A177-3AD203B41FA5}">
                      <a16:colId xmlns:a16="http://schemas.microsoft.com/office/drawing/2014/main" val="3227438570"/>
                    </a:ext>
                  </a:extLst>
                </a:gridCol>
                <a:gridCol w="1994217">
                  <a:extLst>
                    <a:ext uri="{9D8B030D-6E8A-4147-A177-3AD203B41FA5}">
                      <a16:colId xmlns:a16="http://schemas.microsoft.com/office/drawing/2014/main" val="3436499413"/>
                    </a:ext>
                  </a:extLst>
                </a:gridCol>
              </a:tblGrid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u="none" strike="noStrike">
                          <a:effectLst/>
                        </a:rPr>
                        <a:t>модель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u="none" strike="noStrike">
                          <a:effectLst/>
                        </a:rPr>
                        <a:t>MSE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u="none" strike="noStrike" dirty="0">
                          <a:effectLst/>
                        </a:rPr>
                        <a:t>MAE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u="none" strike="noStrike" dirty="0">
                          <a:effectLst/>
                        </a:rPr>
                        <a:t>MAX_ERROR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939311"/>
                  </a:ext>
                </a:extLst>
              </a:tr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1" u="none" strike="noStrike">
                          <a:effectLst/>
                        </a:rPr>
                        <a:t>Кубический тренд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2 442 683,68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1 396,87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3 264,70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197910"/>
                  </a:ext>
                </a:extLst>
              </a:tr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1" u="none" strike="noStrike">
                          <a:effectLst/>
                        </a:rPr>
                        <a:t>Квадратичный тренд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8 069 871,87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2 575,69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4 699,90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953597"/>
                  </a:ext>
                </a:extLst>
              </a:tr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Naive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8 462 947,69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2 648,79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4 695,47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977688"/>
                  </a:ext>
                </a:extLst>
              </a:tr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AR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8 538 821,88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2 661,17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4 715,53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049212"/>
                  </a:ext>
                </a:extLst>
              </a:tr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Ridge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9 415 208,91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2 793,94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4 933,13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3705282"/>
                  </a:ext>
                </a:extLst>
              </a:tr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Linear Regression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9 447 894,24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2 800,27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4 937,76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294711"/>
                  </a:ext>
                </a:extLst>
              </a:tr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10 282 289,13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2 991,09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5 030,33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338970"/>
                  </a:ext>
                </a:extLst>
              </a:tr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1" u="none" strike="noStrike">
                          <a:effectLst/>
                        </a:rPr>
                        <a:t>Линейный тренд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10 640 920,75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2 998,45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5 267,28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1926574"/>
                  </a:ext>
                </a:extLst>
              </a:tr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dirty="0">
                          <a:effectLst/>
                        </a:rPr>
                        <a:t>Median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11 019 140,94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3 093,87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5 140,60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209361"/>
                  </a:ext>
                </a:extLst>
              </a:tr>
              <a:tr h="4572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dirty="0">
                          <a:effectLst/>
                        </a:rPr>
                        <a:t>Lasso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12 127 191 992,06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54 739,41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/>
                        </a:rPr>
                        <a:t>405 919,10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211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94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0E613A-EC46-4677-AF00-DCD86B5485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Google Shape;219;p35">
            <a:extLst>
              <a:ext uri="{FF2B5EF4-FFF2-40B4-BE49-F238E27FC236}">
                <a16:creationId xmlns:a16="http://schemas.microsoft.com/office/drawing/2014/main" id="{FF25A137-B58A-4A96-A9F0-41B613FE92F5}"/>
              </a:ext>
            </a:extLst>
          </p:cNvPr>
          <p:cNvSpPr txBox="1">
            <a:spLocks/>
          </p:cNvSpPr>
          <p:nvPr/>
        </p:nvSpPr>
        <p:spPr>
          <a:xfrm>
            <a:off x="356616" y="229029"/>
            <a:ext cx="11495606" cy="7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>
                <a:latin typeface="+mn-lt"/>
              </a:rPr>
              <a:t>Вывод</a:t>
            </a:r>
            <a:endParaRPr lang="ru-RU" sz="3200" dirty="0">
              <a:latin typeface="+mn-lt"/>
            </a:endParaRPr>
          </a:p>
        </p:txBody>
      </p:sp>
      <p:sp>
        <p:nvSpPr>
          <p:cNvPr id="7" name="Google Shape;222;p35">
            <a:extLst>
              <a:ext uri="{FF2B5EF4-FFF2-40B4-BE49-F238E27FC236}">
                <a16:creationId xmlns:a16="http://schemas.microsoft.com/office/drawing/2014/main" id="{6246143A-449D-493D-9A0A-1027F250B7DB}"/>
              </a:ext>
            </a:extLst>
          </p:cNvPr>
          <p:cNvSpPr/>
          <p:nvPr/>
        </p:nvSpPr>
        <p:spPr>
          <a:xfrm>
            <a:off x="338328" y="1242874"/>
            <a:ext cx="11495605" cy="46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600" dirty="0"/>
              <a:t>На курс </a:t>
            </a:r>
            <a:r>
              <a:rPr lang="ru-RU" sz="1600" dirty="0" err="1"/>
              <a:t>криптоактивов</a:t>
            </a:r>
            <a:r>
              <a:rPr lang="ru-RU" sz="1600" dirty="0"/>
              <a:t> оказывает влияние множество глобальных внешних обстоятельств (экономическая и политическая ситуация в мире и </a:t>
            </a:r>
            <a:r>
              <a:rPr lang="ru-RU" sz="1600" dirty="0" err="1"/>
              <a:t>тд</a:t>
            </a:r>
            <a:r>
              <a:rPr lang="ru-RU" sz="1600" dirty="0"/>
              <a:t>.), которые влияют на вероятность определенных результатов. В связи с этим задача прогнозирования цены </a:t>
            </a:r>
            <a:r>
              <a:rPr lang="ru-RU" sz="1600" dirty="0" err="1"/>
              <a:t>криптоактива</a:t>
            </a:r>
            <a:r>
              <a:rPr lang="ru-RU" sz="1600" dirty="0"/>
              <a:t> решается в каждом отдельном случае индивидуально и зависит от многих факторов состава признаков, имеющихся временных ресурсов, ситуации в мире.</a:t>
            </a:r>
          </a:p>
        </p:txBody>
      </p:sp>
    </p:spTree>
    <p:extLst>
      <p:ext uri="{BB962C8B-B14F-4D97-AF65-F5344CB8AC3E}">
        <p14:creationId xmlns:p14="http://schemas.microsoft.com/office/powerpoint/2010/main" val="108043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1C2D30-2DC7-47F2-86E9-2CB6E24F62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28;p36">
            <a:extLst>
              <a:ext uri="{FF2B5EF4-FFF2-40B4-BE49-F238E27FC236}">
                <a16:creationId xmlns:a16="http://schemas.microsoft.com/office/drawing/2014/main" id="{6D9526A0-CC22-4FAB-848A-D6609EDEBFCE}"/>
              </a:ext>
            </a:extLst>
          </p:cNvPr>
          <p:cNvSpPr txBox="1">
            <a:spLocks/>
          </p:cNvSpPr>
          <p:nvPr/>
        </p:nvSpPr>
        <p:spPr>
          <a:xfrm>
            <a:off x="347472" y="191842"/>
            <a:ext cx="11494008" cy="73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>
                <a:latin typeface="+mn-lt"/>
              </a:rPr>
              <a:t>Список использованных источников</a:t>
            </a:r>
            <a:endParaRPr lang="ru-RU" sz="3200" dirty="0">
              <a:latin typeface="+mn-lt"/>
            </a:endParaRPr>
          </a:p>
        </p:txBody>
      </p:sp>
      <p:sp>
        <p:nvSpPr>
          <p:cNvPr id="6" name="Google Shape;231;p36">
            <a:extLst>
              <a:ext uri="{FF2B5EF4-FFF2-40B4-BE49-F238E27FC236}">
                <a16:creationId xmlns:a16="http://schemas.microsoft.com/office/drawing/2014/main" id="{787D83DE-C699-430F-BAB6-F69DD5F57FED}"/>
              </a:ext>
            </a:extLst>
          </p:cNvPr>
          <p:cNvSpPr/>
          <p:nvPr/>
        </p:nvSpPr>
        <p:spPr>
          <a:xfrm>
            <a:off x="347472" y="1261872"/>
            <a:ext cx="11494008" cy="467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dirty="0">
                <a:hlinkClick r:id="rId2"/>
              </a:rPr>
              <a:t>Данные</a:t>
            </a:r>
            <a:r>
              <a:rPr lang="ru-RU" sz="1600" dirty="0"/>
              <a:t> соревнования </a:t>
            </a:r>
            <a:r>
              <a:rPr lang="en-US" sz="1600" dirty="0"/>
              <a:t>G-Research Crypto Forecasting</a:t>
            </a:r>
            <a:r>
              <a:rPr lang="ru-RU" sz="1600" dirty="0"/>
              <a:t> сайта</a:t>
            </a:r>
            <a:r>
              <a:rPr lang="en-US" sz="1600" dirty="0"/>
              <a:t> Kaggle.com</a:t>
            </a:r>
            <a:endParaRPr lang="ru-RU" sz="1600" dirty="0"/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>
                <a:hlinkClick r:id="rId3"/>
              </a:rPr>
              <a:t>Dicky-Fuller</a:t>
            </a:r>
            <a:endParaRPr lang="en-US" sz="1600" dirty="0"/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>
                <a:solidFill>
                  <a:schemeClr val="dk1"/>
                </a:solidFill>
                <a:hlinkClick r:id="rId4"/>
              </a:rPr>
              <a:t>STL decomposition</a:t>
            </a:r>
            <a:endParaRPr lang="ru-RU" sz="1600" dirty="0">
              <a:solidFill>
                <a:schemeClr val="dk1"/>
              </a:solidFill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dirty="0">
                <a:solidFill>
                  <a:schemeClr val="dk1"/>
                </a:solidFill>
                <a:hlinkClick r:id="rId5"/>
              </a:rPr>
              <a:t>Семинар</a:t>
            </a:r>
            <a:r>
              <a:rPr lang="ru-RU" sz="1600" dirty="0">
                <a:solidFill>
                  <a:schemeClr val="dk1"/>
                </a:solidFill>
              </a:rPr>
              <a:t> «Введение во временные ряды»</a:t>
            </a:r>
            <a:endParaRPr lang="ru-RU" sz="1600" dirty="0"/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dirty="0">
                <a:solidFill>
                  <a:schemeClr val="dk1"/>
                </a:solidFill>
                <a:hlinkClick r:id="rId6"/>
              </a:rPr>
              <a:t>Материалы</a:t>
            </a:r>
            <a:r>
              <a:rPr lang="ru-RU" sz="1600" dirty="0">
                <a:solidFill>
                  <a:schemeClr val="dk1"/>
                </a:solidFill>
              </a:rPr>
              <a:t> с сайта </a:t>
            </a:r>
            <a:r>
              <a:rPr lang="en-US" sz="1600" dirty="0">
                <a:solidFill>
                  <a:schemeClr val="dk1"/>
                </a:solidFill>
              </a:rPr>
              <a:t>MachineLearningMastery.ru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dirty="0">
                <a:solidFill>
                  <a:schemeClr val="dk1"/>
                </a:solidFill>
                <a:hlinkClick r:id="rId7"/>
              </a:rPr>
              <a:t>Материалы</a:t>
            </a:r>
            <a:r>
              <a:rPr lang="ru-RU" sz="1600" dirty="0">
                <a:solidFill>
                  <a:schemeClr val="dk1"/>
                </a:solidFill>
              </a:rPr>
              <a:t> с сайта Habr.ru</a:t>
            </a:r>
            <a:endParaRPr lang="en-US" sz="1600" dirty="0">
              <a:solidFill>
                <a:schemeClr val="dk1"/>
              </a:solidFill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>
                <a:hlinkClick r:id="rId8"/>
              </a:rPr>
              <a:t>Open Machine Learning Course. Topic 9. Part 1. Time series analysis in Python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632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1C2D30-2DC7-47F2-86E9-2CB6E24F62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28;p36">
            <a:extLst>
              <a:ext uri="{FF2B5EF4-FFF2-40B4-BE49-F238E27FC236}">
                <a16:creationId xmlns:a16="http://schemas.microsoft.com/office/drawing/2014/main" id="{6D9526A0-CC22-4FAB-848A-D6609EDEBFCE}"/>
              </a:ext>
            </a:extLst>
          </p:cNvPr>
          <p:cNvSpPr txBox="1">
            <a:spLocks/>
          </p:cNvSpPr>
          <p:nvPr/>
        </p:nvSpPr>
        <p:spPr>
          <a:xfrm>
            <a:off x="348996" y="2431702"/>
            <a:ext cx="11494008" cy="73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dirty="0">
                <a:latin typeface="+mn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5000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CC8360-FEA7-403D-B384-6A561273EF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Google Shape;201;p33">
            <a:extLst>
              <a:ext uri="{FF2B5EF4-FFF2-40B4-BE49-F238E27FC236}">
                <a16:creationId xmlns:a16="http://schemas.microsoft.com/office/drawing/2014/main" id="{F714F665-96C1-48B4-831B-35FC617B460D}"/>
              </a:ext>
            </a:extLst>
          </p:cNvPr>
          <p:cNvSpPr txBox="1">
            <a:spLocks/>
          </p:cNvSpPr>
          <p:nvPr/>
        </p:nvSpPr>
        <p:spPr>
          <a:xfrm>
            <a:off x="348064" y="297730"/>
            <a:ext cx="11495872" cy="46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dirty="0">
                <a:latin typeface="+mn-lt"/>
              </a:rPr>
              <a:t>Актуальность темы</a:t>
            </a:r>
          </a:p>
        </p:txBody>
      </p:sp>
      <p:sp>
        <p:nvSpPr>
          <p:cNvPr id="6" name="Google Shape;204;p33">
            <a:extLst>
              <a:ext uri="{FF2B5EF4-FFF2-40B4-BE49-F238E27FC236}">
                <a16:creationId xmlns:a16="http://schemas.microsoft.com/office/drawing/2014/main" id="{D6EAF225-3ED2-447E-A53C-6EC22F94156F}"/>
              </a:ext>
            </a:extLst>
          </p:cNvPr>
          <p:cNvSpPr/>
          <p:nvPr/>
        </p:nvSpPr>
        <p:spPr>
          <a:xfrm>
            <a:off x="359279" y="1074615"/>
            <a:ext cx="11540407" cy="16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</a:rPr>
              <a:t>С 2018 года резко возрос интерес к рынку криптовалют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</a:rPr>
              <a:t>Ежедневный объем торгов на сумму более 40 млрд. долларов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</a:rPr>
              <a:t>Высокая волатильность цены </a:t>
            </a:r>
            <a:r>
              <a:rPr lang="ru-RU" sz="1600" dirty="0" err="1">
                <a:solidFill>
                  <a:schemeClr val="dk1"/>
                </a:solidFill>
              </a:rPr>
              <a:t>криптоактива</a:t>
            </a:r>
            <a:endParaRPr lang="ru-RU" sz="1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ru-RU" sz="16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</a:rPr>
              <a:t>Отсутствие единого универсального способа прогнозирования цены </a:t>
            </a:r>
            <a:r>
              <a:rPr lang="ru-RU" sz="1600" dirty="0" err="1">
                <a:solidFill>
                  <a:schemeClr val="dk1"/>
                </a:solidFill>
              </a:rPr>
              <a:t>криптоактива</a:t>
            </a:r>
            <a:endParaRPr lang="ru-RU" sz="1600" dirty="0">
              <a:solidFill>
                <a:schemeClr val="dk1"/>
              </a:solidFill>
            </a:endParaRPr>
          </a:p>
        </p:txBody>
      </p:sp>
      <p:sp>
        <p:nvSpPr>
          <p:cNvPr id="7" name="Google Shape;201;p33">
            <a:extLst>
              <a:ext uri="{FF2B5EF4-FFF2-40B4-BE49-F238E27FC236}">
                <a16:creationId xmlns:a16="http://schemas.microsoft.com/office/drawing/2014/main" id="{ACF83D81-EDA7-45A3-AE67-D724828C0B96}"/>
              </a:ext>
            </a:extLst>
          </p:cNvPr>
          <p:cNvSpPr txBox="1">
            <a:spLocks/>
          </p:cNvSpPr>
          <p:nvPr/>
        </p:nvSpPr>
        <p:spPr>
          <a:xfrm>
            <a:off x="377861" y="3197697"/>
            <a:ext cx="11503241" cy="46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dirty="0">
                <a:latin typeface="+mn-lt"/>
              </a:rPr>
              <a:t>Проблематика</a:t>
            </a:r>
          </a:p>
        </p:txBody>
      </p:sp>
    </p:spTree>
    <p:extLst>
      <p:ext uri="{BB962C8B-B14F-4D97-AF65-F5344CB8AC3E}">
        <p14:creationId xmlns:p14="http://schemas.microsoft.com/office/powerpoint/2010/main" val="23296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7C514-ECDA-45B0-BCCA-7630A461A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Snagit_PPTC89A">
            <a:extLst>
              <a:ext uri="{FF2B5EF4-FFF2-40B4-BE49-F238E27FC236}">
                <a16:creationId xmlns:a16="http://schemas.microsoft.com/office/drawing/2014/main" id="{67C9CC05-C5A3-4AC7-AB12-088B49C9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81" y="496882"/>
            <a:ext cx="11276190" cy="1961905"/>
          </a:xfrm>
          <a:prstGeom prst="rect">
            <a:avLst/>
          </a:prstGeom>
        </p:spPr>
      </p:pic>
      <p:pic>
        <p:nvPicPr>
          <p:cNvPr id="6" name="Snagit_PPTFF32">
            <a:extLst>
              <a:ext uri="{FF2B5EF4-FFF2-40B4-BE49-F238E27FC236}">
                <a16:creationId xmlns:a16="http://schemas.microsoft.com/office/drawing/2014/main" id="{0C39B580-78B1-4631-89D9-E2FEE681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2" y="2955669"/>
            <a:ext cx="7109460" cy="3505516"/>
          </a:xfrm>
          <a:prstGeom prst="rect">
            <a:avLst/>
          </a:prstGeom>
        </p:spPr>
      </p:pic>
      <p:pic>
        <p:nvPicPr>
          <p:cNvPr id="7" name="Snagit_PPT7A3E">
            <a:extLst>
              <a:ext uri="{FF2B5EF4-FFF2-40B4-BE49-F238E27FC236}">
                <a16:creationId xmlns:a16="http://schemas.microsoft.com/office/drawing/2014/main" id="{328EBF3F-D206-4027-B2CD-E6A4EDCA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093" y="3045529"/>
            <a:ext cx="2838095" cy="361905"/>
          </a:xfrm>
          <a:prstGeom prst="rect">
            <a:avLst/>
          </a:prstGeom>
        </p:spPr>
      </p:pic>
      <p:pic>
        <p:nvPicPr>
          <p:cNvPr id="8" name="Snagit_PPT4D00">
            <a:extLst>
              <a:ext uri="{FF2B5EF4-FFF2-40B4-BE49-F238E27FC236}">
                <a16:creationId xmlns:a16="http://schemas.microsoft.com/office/drawing/2014/main" id="{0399C180-92CF-4510-8BEB-8176E7BA8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093" y="3487752"/>
            <a:ext cx="2371429" cy="1266667"/>
          </a:xfrm>
          <a:prstGeom prst="rect">
            <a:avLst/>
          </a:prstGeom>
        </p:spPr>
      </p:pic>
      <p:pic>
        <p:nvPicPr>
          <p:cNvPr id="9" name="Snagit_PPTA609">
            <a:extLst>
              <a:ext uri="{FF2B5EF4-FFF2-40B4-BE49-F238E27FC236}">
                <a16:creationId xmlns:a16="http://schemas.microsoft.com/office/drawing/2014/main" id="{CD834025-5329-44DA-944B-905B32C72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151" y="4921889"/>
            <a:ext cx="3980952" cy="171429"/>
          </a:xfrm>
          <a:prstGeom prst="rect">
            <a:avLst/>
          </a:prstGeom>
        </p:spPr>
      </p:pic>
      <p:pic>
        <p:nvPicPr>
          <p:cNvPr id="10" name="Snagit_PPT4392">
            <a:extLst>
              <a:ext uri="{FF2B5EF4-FFF2-40B4-BE49-F238E27FC236}">
                <a16:creationId xmlns:a16="http://schemas.microsoft.com/office/drawing/2014/main" id="{0427E2D8-CE4B-49F8-9918-FD3238DE0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655" y="5119710"/>
            <a:ext cx="3342857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0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D52461-796E-4F19-AB6C-F23BB269D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Snagit_PPTC89A">
            <a:extLst>
              <a:ext uri="{FF2B5EF4-FFF2-40B4-BE49-F238E27FC236}">
                <a16:creationId xmlns:a16="http://schemas.microsoft.com/office/drawing/2014/main" id="{62D7CA52-09CF-4ADC-9DB5-BBA64FC2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16" y="604563"/>
            <a:ext cx="11276190" cy="1961905"/>
          </a:xfrm>
          <a:prstGeom prst="rect">
            <a:avLst/>
          </a:prstGeom>
        </p:spPr>
      </p:pic>
      <p:pic>
        <p:nvPicPr>
          <p:cNvPr id="6" name="Snagit_PPT691F">
            <a:extLst>
              <a:ext uri="{FF2B5EF4-FFF2-40B4-BE49-F238E27FC236}">
                <a16:creationId xmlns:a16="http://schemas.microsoft.com/office/drawing/2014/main" id="{5C9D07DB-155B-4F2D-AD65-B53F1365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55669"/>
            <a:ext cx="2583611" cy="379820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B0E9B3-E63A-4922-B39F-30AE6C5B3ABF}"/>
              </a:ext>
            </a:extLst>
          </p:cNvPr>
          <p:cNvSpPr/>
          <p:nvPr/>
        </p:nvSpPr>
        <p:spPr>
          <a:xfrm>
            <a:off x="4790536" y="2967536"/>
            <a:ext cx="5975230" cy="263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212121"/>
                </a:solidFill>
                <a:latin typeface="+mn-lt"/>
              </a:rPr>
              <a:t>Для каждого вида криптовалюты имеем временной ряд с гранулярностью 1 минута, начиная с 2018-01-01 00:01:00 до 2021-09-21 00:00:00. Однако, если проанализировать для временной ряд для каждого вида по отдельности, то видим, что есть пропущенные строки во временном </a:t>
            </a:r>
            <a:r>
              <a:rPr lang="ru-RU" sz="1600" dirty="0" err="1">
                <a:solidFill>
                  <a:srgbClr val="212121"/>
                </a:solidFill>
                <a:latin typeface="+mn-lt"/>
              </a:rPr>
              <a:t>ряду,а</a:t>
            </a:r>
            <a:r>
              <a:rPr lang="ru-RU" sz="1600" dirty="0">
                <a:solidFill>
                  <a:srgbClr val="212121"/>
                </a:solidFill>
                <a:latin typeface="+mn-lt"/>
              </a:rPr>
              <a:t> так же есть пропущенные значения в столбцах </a:t>
            </a:r>
            <a:r>
              <a:rPr lang="en-US" sz="1600" dirty="0">
                <a:latin typeface="+mn-lt"/>
              </a:rPr>
              <a:t>VMAP-9</a:t>
            </a:r>
            <a:r>
              <a:rPr lang="ru-RU" sz="1600" dirty="0">
                <a:solidFill>
                  <a:srgbClr val="212121"/>
                </a:solidFill>
                <a:latin typeface="+mn-lt"/>
              </a:rPr>
              <a:t> и </a:t>
            </a:r>
            <a:r>
              <a:rPr lang="en-US" sz="1600" dirty="0">
                <a:latin typeface="+mn-lt"/>
              </a:rPr>
              <a:t>Target-750338</a:t>
            </a:r>
            <a:r>
              <a:rPr lang="ru-RU" sz="1600" dirty="0">
                <a:solidFill>
                  <a:srgbClr val="212121"/>
                </a:solidFill>
                <a:latin typeface="+mn-lt"/>
              </a:rPr>
              <a:t>.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830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/>
          <p:nvPr/>
        </p:nvSpPr>
        <p:spPr>
          <a:xfrm>
            <a:off x="0" y="0"/>
            <a:ext cx="1206818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65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nagit_PPT30E8">
            <a:extLst>
              <a:ext uri="{FF2B5EF4-FFF2-40B4-BE49-F238E27FC236}">
                <a16:creationId xmlns:a16="http://schemas.microsoft.com/office/drawing/2014/main" id="{CB6DAE68-FB0A-4425-B509-DA4C43AC0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91" y="209068"/>
            <a:ext cx="2170646" cy="1452139"/>
          </a:xfrm>
          <a:prstGeom prst="rect">
            <a:avLst/>
          </a:prstGeom>
        </p:spPr>
      </p:pic>
      <p:sp>
        <p:nvSpPr>
          <p:cNvPr id="9" name="Google Shape;201;p33">
            <a:extLst>
              <a:ext uri="{FF2B5EF4-FFF2-40B4-BE49-F238E27FC236}">
                <a16:creationId xmlns:a16="http://schemas.microsoft.com/office/drawing/2014/main" id="{FE6ADC14-9030-4631-B1C9-575840919F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064" y="297730"/>
            <a:ext cx="11495872" cy="46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dirty="0">
                <a:latin typeface="+mn-lt"/>
              </a:rPr>
              <a:t>Bitcoin</a:t>
            </a:r>
            <a:endParaRPr sz="2000" dirty="0">
              <a:latin typeface="+mn-lt"/>
            </a:endParaRPr>
          </a:p>
        </p:txBody>
      </p:sp>
      <p:pic>
        <p:nvPicPr>
          <p:cNvPr id="8" name="Snagit_PPTD35D">
            <a:extLst>
              <a:ext uri="{FF2B5EF4-FFF2-40B4-BE49-F238E27FC236}">
                <a16:creationId xmlns:a16="http://schemas.microsoft.com/office/drawing/2014/main" id="{7DC94E4F-8575-44B6-B1BD-711B8050D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91" y="1728192"/>
            <a:ext cx="11323809" cy="2885714"/>
          </a:xfrm>
          <a:prstGeom prst="rect">
            <a:avLst/>
          </a:prstGeom>
        </p:spPr>
      </p:pic>
      <p:pic>
        <p:nvPicPr>
          <p:cNvPr id="11" name="Snagit_PPTF4F5">
            <a:extLst>
              <a:ext uri="{FF2B5EF4-FFF2-40B4-BE49-F238E27FC236}">
                <a16:creationId xmlns:a16="http://schemas.microsoft.com/office/drawing/2014/main" id="{49876D69-D68F-422D-996F-2F47850D0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91" y="4859176"/>
            <a:ext cx="11661545" cy="19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3EEBA5-0A49-48E2-A5C9-EFD6857455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Snagit_PPTF7C1">
            <a:extLst>
              <a:ext uri="{FF2B5EF4-FFF2-40B4-BE49-F238E27FC236}">
                <a16:creationId xmlns:a16="http://schemas.microsoft.com/office/drawing/2014/main" id="{33917E8B-7F0A-4FE8-AA86-86C0D491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007" y="279585"/>
            <a:ext cx="4559018" cy="3392414"/>
          </a:xfrm>
          <a:prstGeom prst="rect">
            <a:avLst/>
          </a:prstGeom>
        </p:spPr>
      </p:pic>
      <p:sp>
        <p:nvSpPr>
          <p:cNvPr id="6" name="Google Shape;219;p35">
            <a:extLst>
              <a:ext uri="{FF2B5EF4-FFF2-40B4-BE49-F238E27FC236}">
                <a16:creationId xmlns:a16="http://schemas.microsoft.com/office/drawing/2014/main" id="{561F1730-D29F-4223-9BD2-F9CB32CF851C}"/>
              </a:ext>
            </a:extLst>
          </p:cNvPr>
          <p:cNvSpPr txBox="1">
            <a:spLocks/>
          </p:cNvSpPr>
          <p:nvPr/>
        </p:nvSpPr>
        <p:spPr>
          <a:xfrm>
            <a:off x="356616" y="229029"/>
            <a:ext cx="11495606" cy="42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+mn-lt"/>
              </a:rPr>
              <a:t>                                                   </a:t>
            </a:r>
            <a:r>
              <a:rPr lang="en-US" sz="2200" dirty="0">
                <a:latin typeface="+mn-lt"/>
              </a:rPr>
              <a:t>STL. </a:t>
            </a:r>
            <a:r>
              <a:rPr lang="ru-RU" sz="2200" dirty="0">
                <a:latin typeface="+mn-lt"/>
              </a:rPr>
              <a:t>Тренд</a:t>
            </a:r>
          </a:p>
        </p:txBody>
      </p:sp>
      <p:pic>
        <p:nvPicPr>
          <p:cNvPr id="7" name="Snagit_PPT62F2">
            <a:extLst>
              <a:ext uri="{FF2B5EF4-FFF2-40B4-BE49-F238E27FC236}">
                <a16:creationId xmlns:a16="http://schemas.microsoft.com/office/drawing/2014/main" id="{EB43DDEF-81B6-4E53-91D2-565AAA72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0" y="286886"/>
            <a:ext cx="4559018" cy="3237173"/>
          </a:xfrm>
          <a:prstGeom prst="rect">
            <a:avLst/>
          </a:prstGeom>
        </p:spPr>
      </p:pic>
      <p:pic>
        <p:nvPicPr>
          <p:cNvPr id="8" name="Snagit_PPT9C8D">
            <a:extLst>
              <a:ext uri="{FF2B5EF4-FFF2-40B4-BE49-F238E27FC236}">
                <a16:creationId xmlns:a16="http://schemas.microsoft.com/office/drawing/2014/main" id="{FAA00C71-F121-43FD-9347-59DC2BAA0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78" y="3658029"/>
            <a:ext cx="4867687" cy="3057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BBD2A2-B43F-4E2C-BB20-3B0F35B4B095}"/>
              </a:ext>
            </a:extLst>
          </p:cNvPr>
          <p:cNvSpPr txBox="1"/>
          <p:nvPr/>
        </p:nvSpPr>
        <p:spPr>
          <a:xfrm>
            <a:off x="5854461" y="4017220"/>
            <a:ext cx="58602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Lag= </a:t>
            </a:r>
            <a:r>
              <a:rPr lang="ru-RU" dirty="0"/>
              <a:t>сутки (1440 минут)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Гипотезу о </a:t>
            </a:r>
            <a:r>
              <a:rPr lang="ru-RU" dirty="0" err="1"/>
              <a:t>нестационарности</a:t>
            </a:r>
            <a:r>
              <a:rPr lang="ru-RU" dirty="0"/>
              <a:t> подтвердилась в вероятностью 65% (</a:t>
            </a:r>
            <a:r>
              <a:rPr lang="en-US" dirty="0"/>
              <a:t>Dicky Fuller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Out-of</a:t>
            </a:r>
            <a:r>
              <a:rPr lang="en-US" dirty="0"/>
              <a:t> </a:t>
            </a:r>
            <a:r>
              <a:rPr lang="en-US" dirty="0" err="1"/>
              <a:t>samlpe</a:t>
            </a:r>
            <a:r>
              <a:rPr lang="en-US" dirty="0"/>
              <a:t> </a:t>
            </a:r>
            <a:r>
              <a:rPr lang="ru-RU" dirty="0"/>
              <a:t>прогноз на последние сутки в </a:t>
            </a:r>
            <a:r>
              <a:rPr lang="ru-RU" dirty="0" err="1"/>
              <a:t>датасете</a:t>
            </a:r>
            <a:r>
              <a:rPr lang="ru-RU" dirty="0"/>
              <a:t> – 20.09.2021</a:t>
            </a:r>
          </a:p>
        </p:txBody>
      </p:sp>
    </p:spTree>
    <p:extLst>
      <p:ext uri="{BB962C8B-B14F-4D97-AF65-F5344CB8AC3E}">
        <p14:creationId xmlns:p14="http://schemas.microsoft.com/office/powerpoint/2010/main" val="105650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A00DA1-6BB3-48A6-B5AE-1F6A42A186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Google Shape;219;p35">
            <a:extLst>
              <a:ext uri="{FF2B5EF4-FFF2-40B4-BE49-F238E27FC236}">
                <a16:creationId xmlns:a16="http://schemas.microsoft.com/office/drawing/2014/main" id="{2AC7CE22-7BF7-4B09-8BD8-5C0EC2AF8113}"/>
              </a:ext>
            </a:extLst>
          </p:cNvPr>
          <p:cNvSpPr txBox="1">
            <a:spLocks/>
          </p:cNvSpPr>
          <p:nvPr/>
        </p:nvSpPr>
        <p:spPr>
          <a:xfrm>
            <a:off x="356616" y="229029"/>
            <a:ext cx="11495606" cy="42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>
                <a:latin typeface="+mn-lt"/>
              </a:rPr>
              <a:t>STL. Out-of-sample прогноз на 20.09.2021</a:t>
            </a:r>
            <a:endParaRPr lang="en-US" sz="2200" dirty="0">
              <a:latin typeface="+mn-lt"/>
            </a:endParaRPr>
          </a:p>
        </p:txBody>
      </p:sp>
      <p:pic>
        <p:nvPicPr>
          <p:cNvPr id="6" name="Snagit_PPT8CC3">
            <a:extLst>
              <a:ext uri="{FF2B5EF4-FFF2-40B4-BE49-F238E27FC236}">
                <a16:creationId xmlns:a16="http://schemas.microsoft.com/office/drawing/2014/main" id="{E5EDA671-9BF5-4940-A776-1D6426C1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75" y="652177"/>
            <a:ext cx="3447691" cy="3095086"/>
          </a:xfrm>
          <a:prstGeom prst="rect">
            <a:avLst/>
          </a:prstGeom>
        </p:spPr>
      </p:pic>
      <p:pic>
        <p:nvPicPr>
          <p:cNvPr id="7" name="Snagit_PPT38DE">
            <a:extLst>
              <a:ext uri="{FF2B5EF4-FFF2-40B4-BE49-F238E27FC236}">
                <a16:creationId xmlns:a16="http://schemas.microsoft.com/office/drawing/2014/main" id="{6CDFC552-C182-4F53-B484-B87B3229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156" y="732090"/>
            <a:ext cx="3447691" cy="3000234"/>
          </a:xfrm>
          <a:prstGeom prst="rect">
            <a:avLst/>
          </a:prstGeom>
        </p:spPr>
      </p:pic>
      <p:pic>
        <p:nvPicPr>
          <p:cNvPr id="8" name="Snagit_PPTB7A1">
            <a:extLst>
              <a:ext uri="{FF2B5EF4-FFF2-40B4-BE49-F238E27FC236}">
                <a16:creationId xmlns:a16="http://schemas.microsoft.com/office/drawing/2014/main" id="{4D80C1AD-81EF-43C8-B23B-916CF8E8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75" y="3747263"/>
            <a:ext cx="3318297" cy="3051768"/>
          </a:xfrm>
          <a:prstGeom prst="rect">
            <a:avLst/>
          </a:prstGeom>
        </p:spPr>
      </p:pic>
      <p:graphicFrame>
        <p:nvGraphicFramePr>
          <p:cNvPr id="9" name="Таблица 15">
            <a:extLst>
              <a:ext uri="{FF2B5EF4-FFF2-40B4-BE49-F238E27FC236}">
                <a16:creationId xmlns:a16="http://schemas.microsoft.com/office/drawing/2014/main" id="{41B9A69D-7204-4567-8557-B1715396B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59340"/>
              </p:ext>
            </p:extLst>
          </p:nvPr>
        </p:nvGraphicFramePr>
        <p:xfrm>
          <a:off x="5394214" y="4180406"/>
          <a:ext cx="5509574" cy="168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47">
                  <a:extLst>
                    <a:ext uri="{9D8B030D-6E8A-4147-A177-3AD203B41FA5}">
                      <a16:colId xmlns:a16="http://schemas.microsoft.com/office/drawing/2014/main" val="3482877628"/>
                    </a:ext>
                  </a:extLst>
                </a:gridCol>
                <a:gridCol w="1347898">
                  <a:extLst>
                    <a:ext uri="{9D8B030D-6E8A-4147-A177-3AD203B41FA5}">
                      <a16:colId xmlns:a16="http://schemas.microsoft.com/office/drawing/2014/main" val="28945419"/>
                    </a:ext>
                  </a:extLst>
                </a:gridCol>
                <a:gridCol w="1319842">
                  <a:extLst>
                    <a:ext uri="{9D8B030D-6E8A-4147-A177-3AD203B41FA5}">
                      <a16:colId xmlns:a16="http://schemas.microsoft.com/office/drawing/2014/main" val="1781417371"/>
                    </a:ext>
                  </a:extLst>
                </a:gridCol>
                <a:gridCol w="1383687">
                  <a:extLst>
                    <a:ext uri="{9D8B030D-6E8A-4147-A177-3AD203B41FA5}">
                      <a16:colId xmlns:a16="http://schemas.microsoft.com/office/drawing/2014/main" val="2987472204"/>
                    </a:ext>
                  </a:extLst>
                </a:gridCol>
              </a:tblGrid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Степень тренда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74939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640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920.75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069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871.87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442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683.68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18843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998.45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575.692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396.87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61646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267.28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699.90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264.70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9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21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8844C-87F5-40EC-B2E1-80658D43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94" y="261865"/>
            <a:ext cx="11499011" cy="307777"/>
          </a:xfrm>
        </p:spPr>
        <p:txBody>
          <a:bodyPr/>
          <a:lstStyle/>
          <a:p>
            <a:pPr algn="ctr"/>
            <a:r>
              <a:rPr lang="ru-RU" sz="2000" dirty="0">
                <a:latin typeface="+mn-lt"/>
              </a:rPr>
              <a:t>Простейшие модели. </a:t>
            </a:r>
            <a:r>
              <a:rPr lang="en-US" sz="2000" dirty="0">
                <a:latin typeface="+mn-lt"/>
              </a:rPr>
              <a:t>Out-of-sample </a:t>
            </a:r>
            <a:r>
              <a:rPr lang="ru-RU" sz="2000" dirty="0">
                <a:latin typeface="+mn-lt"/>
              </a:rPr>
              <a:t>прогноз на 20.09.2021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21E3B5-AA47-4F4B-8B17-989DFF1E12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Snagit_PPTADE4">
            <a:extLst>
              <a:ext uri="{FF2B5EF4-FFF2-40B4-BE49-F238E27FC236}">
                <a16:creationId xmlns:a16="http://schemas.microsoft.com/office/drawing/2014/main" id="{656C5ABE-8DBA-4D87-A1E2-6D9616C9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2" y="768050"/>
            <a:ext cx="3147164" cy="2886416"/>
          </a:xfrm>
          <a:prstGeom prst="rect">
            <a:avLst/>
          </a:prstGeom>
        </p:spPr>
      </p:pic>
      <p:pic>
        <p:nvPicPr>
          <p:cNvPr id="11" name="Snagit_PPTEF1C">
            <a:extLst>
              <a:ext uri="{FF2B5EF4-FFF2-40B4-BE49-F238E27FC236}">
                <a16:creationId xmlns:a16="http://schemas.microsoft.com/office/drawing/2014/main" id="{8EC210A0-85AC-40E4-BD25-4AB18796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47" y="716959"/>
            <a:ext cx="2935498" cy="2988598"/>
          </a:xfrm>
          <a:prstGeom prst="rect">
            <a:avLst/>
          </a:prstGeom>
        </p:spPr>
      </p:pic>
      <p:pic>
        <p:nvPicPr>
          <p:cNvPr id="13" name="Snagit_PPTCA5A">
            <a:extLst>
              <a:ext uri="{FF2B5EF4-FFF2-40B4-BE49-F238E27FC236}">
                <a16:creationId xmlns:a16="http://schemas.microsoft.com/office/drawing/2014/main" id="{70C4B7D8-DFE5-4AA6-A205-3787CE607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31" y="3852874"/>
            <a:ext cx="2720113" cy="2941661"/>
          </a:xfrm>
          <a:prstGeom prst="rect">
            <a:avLst/>
          </a:prstGeom>
        </p:spPr>
      </p:pic>
      <p:graphicFrame>
        <p:nvGraphicFramePr>
          <p:cNvPr id="14" name="Таблица 15">
            <a:extLst>
              <a:ext uri="{FF2B5EF4-FFF2-40B4-BE49-F238E27FC236}">
                <a16:creationId xmlns:a16="http://schemas.microsoft.com/office/drawing/2014/main" id="{F719A161-9D10-4D99-869D-DE147DD5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42121"/>
              </p:ext>
            </p:extLst>
          </p:nvPr>
        </p:nvGraphicFramePr>
        <p:xfrm>
          <a:off x="5376962" y="4189033"/>
          <a:ext cx="5509574" cy="15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47">
                  <a:extLst>
                    <a:ext uri="{9D8B030D-6E8A-4147-A177-3AD203B41FA5}">
                      <a16:colId xmlns:a16="http://schemas.microsoft.com/office/drawing/2014/main" val="3482877628"/>
                    </a:ext>
                  </a:extLst>
                </a:gridCol>
                <a:gridCol w="1347898">
                  <a:extLst>
                    <a:ext uri="{9D8B030D-6E8A-4147-A177-3AD203B41FA5}">
                      <a16:colId xmlns:a16="http://schemas.microsoft.com/office/drawing/2014/main" val="28945419"/>
                    </a:ext>
                  </a:extLst>
                </a:gridCol>
                <a:gridCol w="1319842">
                  <a:extLst>
                    <a:ext uri="{9D8B030D-6E8A-4147-A177-3AD203B41FA5}">
                      <a16:colId xmlns:a16="http://schemas.microsoft.com/office/drawing/2014/main" val="1781417371"/>
                    </a:ext>
                  </a:extLst>
                </a:gridCol>
                <a:gridCol w="1383687">
                  <a:extLst>
                    <a:ext uri="{9D8B030D-6E8A-4147-A177-3AD203B41FA5}">
                      <a16:colId xmlns:a16="http://schemas.microsoft.com/office/drawing/2014/main" val="2987472204"/>
                    </a:ext>
                  </a:extLst>
                </a:gridCol>
              </a:tblGrid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модель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Naive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74939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462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947.69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289.13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019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140.94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18843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648.79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991.09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093.87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61646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695.47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030.33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140.60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9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05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8844C-87F5-40EC-B2E1-80658D43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94" y="261865"/>
            <a:ext cx="11499011" cy="307777"/>
          </a:xfrm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ML</a:t>
            </a:r>
            <a:r>
              <a:rPr lang="ru-RU" sz="2000" dirty="0">
                <a:latin typeface="+mn-lt"/>
              </a:rPr>
              <a:t> линейные модели. </a:t>
            </a:r>
            <a:r>
              <a:rPr lang="en-US" sz="2000" dirty="0">
                <a:latin typeface="+mn-lt"/>
              </a:rPr>
              <a:t>Out-of-sample </a:t>
            </a:r>
            <a:r>
              <a:rPr lang="ru-RU" sz="2000" dirty="0">
                <a:latin typeface="+mn-lt"/>
              </a:rPr>
              <a:t>прогноз на 20.09.2021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21E3B5-AA47-4F4B-8B17-989DFF1E12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4" name="Таблица 15">
            <a:extLst>
              <a:ext uri="{FF2B5EF4-FFF2-40B4-BE49-F238E27FC236}">
                <a16:creationId xmlns:a16="http://schemas.microsoft.com/office/drawing/2014/main" id="{F719A161-9D10-4D99-869D-DE147DD5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28878"/>
              </p:ext>
            </p:extLst>
          </p:nvPr>
        </p:nvGraphicFramePr>
        <p:xfrm>
          <a:off x="5318863" y="4214912"/>
          <a:ext cx="5970225" cy="170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47">
                  <a:extLst>
                    <a:ext uri="{9D8B030D-6E8A-4147-A177-3AD203B41FA5}">
                      <a16:colId xmlns:a16="http://schemas.microsoft.com/office/drawing/2014/main" val="3482877628"/>
                    </a:ext>
                  </a:extLst>
                </a:gridCol>
                <a:gridCol w="1347898">
                  <a:extLst>
                    <a:ext uri="{9D8B030D-6E8A-4147-A177-3AD203B41FA5}">
                      <a16:colId xmlns:a16="http://schemas.microsoft.com/office/drawing/2014/main" val="28945419"/>
                    </a:ext>
                  </a:extLst>
                </a:gridCol>
                <a:gridCol w="1870217">
                  <a:extLst>
                    <a:ext uri="{9D8B030D-6E8A-4147-A177-3AD203B41FA5}">
                      <a16:colId xmlns:a16="http://schemas.microsoft.com/office/drawing/2014/main" val="1781417371"/>
                    </a:ext>
                  </a:extLst>
                </a:gridCol>
                <a:gridCol w="1293963">
                  <a:extLst>
                    <a:ext uri="{9D8B030D-6E8A-4147-A177-3AD203B41FA5}">
                      <a16:colId xmlns:a16="http://schemas.microsoft.com/office/drawing/2014/main" val="2987472204"/>
                    </a:ext>
                  </a:extLst>
                </a:gridCol>
              </a:tblGrid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модель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Lasso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Ridge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74939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447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894.24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127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191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992.06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415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208.91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18843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800.27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739.41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793.94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61646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4937.76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405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919.10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933.13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99991"/>
                  </a:ext>
                </a:extLst>
              </a:tr>
            </a:tbl>
          </a:graphicData>
        </a:graphic>
      </p:graphicFrame>
      <p:pic>
        <p:nvPicPr>
          <p:cNvPr id="4" name="Snagit_PPT9545">
            <a:extLst>
              <a:ext uri="{FF2B5EF4-FFF2-40B4-BE49-F238E27FC236}">
                <a16:creationId xmlns:a16="http://schemas.microsoft.com/office/drawing/2014/main" id="{F7C18C08-335A-46B8-8DA2-D47DFD63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7" y="782101"/>
            <a:ext cx="3571379" cy="3168592"/>
          </a:xfrm>
          <a:prstGeom prst="rect">
            <a:avLst/>
          </a:prstGeom>
        </p:spPr>
      </p:pic>
      <p:pic>
        <p:nvPicPr>
          <p:cNvPr id="8" name="Snagit_PPT63FB">
            <a:extLst>
              <a:ext uri="{FF2B5EF4-FFF2-40B4-BE49-F238E27FC236}">
                <a16:creationId xmlns:a16="http://schemas.microsoft.com/office/drawing/2014/main" id="{C9D4580D-DF01-498D-8E85-E2ABD775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286" y="820012"/>
            <a:ext cx="3571380" cy="32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509</Words>
  <Application>Microsoft Office PowerPoint</Application>
  <PresentationFormat>Широкоэкранный</PresentationFormat>
  <Paragraphs>151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Play</vt:lpstr>
      <vt:lpstr>Calibri</vt:lpstr>
      <vt:lpstr>Office Theme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Bitcoin</vt:lpstr>
      <vt:lpstr>Презентация PowerPoint</vt:lpstr>
      <vt:lpstr>Презентация PowerPoint</vt:lpstr>
      <vt:lpstr>Простейшие модели. Out-of-sample прогноз на 20.09.2021</vt:lpstr>
      <vt:lpstr>ML линейные модели. Out-of-sample прогноз на 20.09.2021</vt:lpstr>
      <vt:lpstr>ML линейные модели. Out-of-sample прогноз на 20.09.2021. AR</vt:lpstr>
      <vt:lpstr>Сравнение out-of-sample прогнозов на 20.09.2021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Критерии оценки дипломного проекта</dc:title>
  <dc:creator>User</dc:creator>
  <cp:lastModifiedBy>Баир Хадаханов</cp:lastModifiedBy>
  <cp:revision>27</cp:revision>
  <dcterms:modified xsi:type="dcterms:W3CDTF">2023-04-22T11:05:07Z</dcterms:modified>
</cp:coreProperties>
</file>