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464E72-3425-4D24-BE4E-4CD5870946DE}" type="datetimeFigureOut">
              <a:rPr lang="en-GB" smtClean="0"/>
              <a:t>06/10/2020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78A629-EA82-4D06-8883-25144F0672E4}" type="slidenum">
              <a:rPr lang="en-GB" smtClean="0"/>
              <a:t>‹#›</a:t>
            </a:fld>
            <a:endParaRPr lang="en-GB"/>
          </a:p>
        </p:txBody>
      </p:sp>
    </p:spTree>
    <p:extLst>
      <p:ext uri="{BB962C8B-B14F-4D97-AF65-F5344CB8AC3E}">
        <p14:creationId xmlns:p14="http://schemas.microsoft.com/office/powerpoint/2010/main" val="555994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8CC3A-5087-407A-8B93-0161A759CB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241243E-ECAA-44A1-A5B9-4EDC6E722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FE7EF97-3BF9-46D3-838A-0B94C9214F51}"/>
              </a:ext>
            </a:extLst>
          </p:cNvPr>
          <p:cNvSpPr>
            <a:spLocks noGrp="1"/>
          </p:cNvSpPr>
          <p:nvPr>
            <p:ph type="dt" sz="half" idx="10"/>
          </p:nvPr>
        </p:nvSpPr>
        <p:spPr/>
        <p:txBody>
          <a:bodyPr/>
          <a:lstStyle/>
          <a:p>
            <a:fld id="{EC58A11F-9F1C-49C9-95CB-F601D34AFB6A}" type="datetime1">
              <a:rPr lang="en-GB" smtClean="0"/>
              <a:t>06/10/2020</a:t>
            </a:fld>
            <a:endParaRPr lang="en-GB"/>
          </a:p>
        </p:txBody>
      </p:sp>
      <p:sp>
        <p:nvSpPr>
          <p:cNvPr id="5" name="Footer Placeholder 4">
            <a:extLst>
              <a:ext uri="{FF2B5EF4-FFF2-40B4-BE49-F238E27FC236}">
                <a16:creationId xmlns:a16="http://schemas.microsoft.com/office/drawing/2014/main" id="{8881ACAC-9261-44F6-9A26-272D44B28E1A}"/>
              </a:ext>
            </a:extLst>
          </p:cNvPr>
          <p:cNvSpPr>
            <a:spLocks noGrp="1"/>
          </p:cNvSpPr>
          <p:nvPr>
            <p:ph type="ftr" sz="quarter" idx="11"/>
          </p:nvPr>
        </p:nvSpPr>
        <p:spPr/>
        <p:txBody>
          <a:bodyPr/>
          <a:lstStyle/>
          <a:p>
            <a:r>
              <a:rPr lang="en-GB"/>
              <a:t>@Bibek Khadayat</a:t>
            </a:r>
          </a:p>
        </p:txBody>
      </p:sp>
      <p:sp>
        <p:nvSpPr>
          <p:cNvPr id="6" name="Slide Number Placeholder 5">
            <a:extLst>
              <a:ext uri="{FF2B5EF4-FFF2-40B4-BE49-F238E27FC236}">
                <a16:creationId xmlns:a16="http://schemas.microsoft.com/office/drawing/2014/main" id="{70666161-2F26-42AF-BD6A-6A503D5C564F}"/>
              </a:ext>
            </a:extLst>
          </p:cNvPr>
          <p:cNvSpPr>
            <a:spLocks noGrp="1"/>
          </p:cNvSpPr>
          <p:nvPr>
            <p:ph type="sldNum" sz="quarter" idx="12"/>
          </p:nvPr>
        </p:nvSpPr>
        <p:spPr/>
        <p:txBody>
          <a:bodyPr/>
          <a:lstStyle/>
          <a:p>
            <a:fld id="{5AED6B32-A3C2-4738-A80D-0AD1B46CEBFC}" type="slidenum">
              <a:rPr lang="en-GB" smtClean="0"/>
              <a:t>‹#›</a:t>
            </a:fld>
            <a:endParaRPr lang="en-GB"/>
          </a:p>
        </p:txBody>
      </p:sp>
    </p:spTree>
    <p:extLst>
      <p:ext uri="{BB962C8B-B14F-4D97-AF65-F5344CB8AC3E}">
        <p14:creationId xmlns:p14="http://schemas.microsoft.com/office/powerpoint/2010/main" val="813399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A7494-EB18-4A83-B229-D9E4A7D05DB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8EA5EE8-923E-4578-8A95-9BE36C76D0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DC822EF-DAC7-4863-A3E2-80B58C2A13C2}"/>
              </a:ext>
            </a:extLst>
          </p:cNvPr>
          <p:cNvSpPr>
            <a:spLocks noGrp="1"/>
          </p:cNvSpPr>
          <p:nvPr>
            <p:ph type="dt" sz="half" idx="10"/>
          </p:nvPr>
        </p:nvSpPr>
        <p:spPr/>
        <p:txBody>
          <a:bodyPr/>
          <a:lstStyle/>
          <a:p>
            <a:fld id="{BEE49B74-E5EE-48A1-AF67-8234FF0DF2CF}" type="datetime1">
              <a:rPr lang="en-GB" smtClean="0"/>
              <a:t>06/10/2020</a:t>
            </a:fld>
            <a:endParaRPr lang="en-GB"/>
          </a:p>
        </p:txBody>
      </p:sp>
      <p:sp>
        <p:nvSpPr>
          <p:cNvPr id="5" name="Footer Placeholder 4">
            <a:extLst>
              <a:ext uri="{FF2B5EF4-FFF2-40B4-BE49-F238E27FC236}">
                <a16:creationId xmlns:a16="http://schemas.microsoft.com/office/drawing/2014/main" id="{8F533FA9-5687-475B-AE80-54C7F441DB30}"/>
              </a:ext>
            </a:extLst>
          </p:cNvPr>
          <p:cNvSpPr>
            <a:spLocks noGrp="1"/>
          </p:cNvSpPr>
          <p:nvPr>
            <p:ph type="ftr" sz="quarter" idx="11"/>
          </p:nvPr>
        </p:nvSpPr>
        <p:spPr/>
        <p:txBody>
          <a:bodyPr/>
          <a:lstStyle/>
          <a:p>
            <a:r>
              <a:rPr lang="en-GB"/>
              <a:t>@Bibek Khadayat</a:t>
            </a:r>
          </a:p>
        </p:txBody>
      </p:sp>
      <p:sp>
        <p:nvSpPr>
          <p:cNvPr id="6" name="Slide Number Placeholder 5">
            <a:extLst>
              <a:ext uri="{FF2B5EF4-FFF2-40B4-BE49-F238E27FC236}">
                <a16:creationId xmlns:a16="http://schemas.microsoft.com/office/drawing/2014/main" id="{6E3E2EE8-829C-4947-A484-0169B12255FA}"/>
              </a:ext>
            </a:extLst>
          </p:cNvPr>
          <p:cNvSpPr>
            <a:spLocks noGrp="1"/>
          </p:cNvSpPr>
          <p:nvPr>
            <p:ph type="sldNum" sz="quarter" idx="12"/>
          </p:nvPr>
        </p:nvSpPr>
        <p:spPr/>
        <p:txBody>
          <a:bodyPr/>
          <a:lstStyle/>
          <a:p>
            <a:fld id="{5AED6B32-A3C2-4738-A80D-0AD1B46CEBFC}" type="slidenum">
              <a:rPr lang="en-GB" smtClean="0"/>
              <a:t>‹#›</a:t>
            </a:fld>
            <a:endParaRPr lang="en-GB"/>
          </a:p>
        </p:txBody>
      </p:sp>
    </p:spTree>
    <p:extLst>
      <p:ext uri="{BB962C8B-B14F-4D97-AF65-F5344CB8AC3E}">
        <p14:creationId xmlns:p14="http://schemas.microsoft.com/office/powerpoint/2010/main" val="4112254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333F73-0AA4-468F-8012-1652664541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5704044-1261-47F0-93C6-4552FB2628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BDF9965-D02A-47AE-9F9E-1B0C61AFE952}"/>
              </a:ext>
            </a:extLst>
          </p:cNvPr>
          <p:cNvSpPr>
            <a:spLocks noGrp="1"/>
          </p:cNvSpPr>
          <p:nvPr>
            <p:ph type="dt" sz="half" idx="10"/>
          </p:nvPr>
        </p:nvSpPr>
        <p:spPr/>
        <p:txBody>
          <a:bodyPr/>
          <a:lstStyle/>
          <a:p>
            <a:fld id="{AC14B438-AC9F-4C67-BEEF-7D872896D0EC}" type="datetime1">
              <a:rPr lang="en-GB" smtClean="0"/>
              <a:t>06/10/2020</a:t>
            </a:fld>
            <a:endParaRPr lang="en-GB"/>
          </a:p>
        </p:txBody>
      </p:sp>
      <p:sp>
        <p:nvSpPr>
          <p:cNvPr id="5" name="Footer Placeholder 4">
            <a:extLst>
              <a:ext uri="{FF2B5EF4-FFF2-40B4-BE49-F238E27FC236}">
                <a16:creationId xmlns:a16="http://schemas.microsoft.com/office/drawing/2014/main" id="{48A77603-6347-4E8C-89F6-402501966CD5}"/>
              </a:ext>
            </a:extLst>
          </p:cNvPr>
          <p:cNvSpPr>
            <a:spLocks noGrp="1"/>
          </p:cNvSpPr>
          <p:nvPr>
            <p:ph type="ftr" sz="quarter" idx="11"/>
          </p:nvPr>
        </p:nvSpPr>
        <p:spPr/>
        <p:txBody>
          <a:bodyPr/>
          <a:lstStyle/>
          <a:p>
            <a:r>
              <a:rPr lang="en-GB"/>
              <a:t>@Bibek Khadayat</a:t>
            </a:r>
          </a:p>
        </p:txBody>
      </p:sp>
      <p:sp>
        <p:nvSpPr>
          <p:cNvPr id="6" name="Slide Number Placeholder 5">
            <a:extLst>
              <a:ext uri="{FF2B5EF4-FFF2-40B4-BE49-F238E27FC236}">
                <a16:creationId xmlns:a16="http://schemas.microsoft.com/office/drawing/2014/main" id="{0E4FE14B-4DDC-4FA5-9154-A53D1B012CFB}"/>
              </a:ext>
            </a:extLst>
          </p:cNvPr>
          <p:cNvSpPr>
            <a:spLocks noGrp="1"/>
          </p:cNvSpPr>
          <p:nvPr>
            <p:ph type="sldNum" sz="quarter" idx="12"/>
          </p:nvPr>
        </p:nvSpPr>
        <p:spPr/>
        <p:txBody>
          <a:bodyPr/>
          <a:lstStyle/>
          <a:p>
            <a:fld id="{5AED6B32-A3C2-4738-A80D-0AD1B46CEBFC}" type="slidenum">
              <a:rPr lang="en-GB" smtClean="0"/>
              <a:t>‹#›</a:t>
            </a:fld>
            <a:endParaRPr lang="en-GB"/>
          </a:p>
        </p:txBody>
      </p:sp>
    </p:spTree>
    <p:extLst>
      <p:ext uri="{BB962C8B-B14F-4D97-AF65-F5344CB8AC3E}">
        <p14:creationId xmlns:p14="http://schemas.microsoft.com/office/powerpoint/2010/main" val="2379328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B3CE2-20D2-4760-80F8-657532B6B39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D049C4C-F0AA-41DD-A0E2-1E009F783F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2B5754F-EE30-4D5F-B88E-8C894A0900D2}"/>
              </a:ext>
            </a:extLst>
          </p:cNvPr>
          <p:cNvSpPr>
            <a:spLocks noGrp="1"/>
          </p:cNvSpPr>
          <p:nvPr>
            <p:ph type="dt" sz="half" idx="10"/>
          </p:nvPr>
        </p:nvSpPr>
        <p:spPr/>
        <p:txBody>
          <a:bodyPr/>
          <a:lstStyle/>
          <a:p>
            <a:fld id="{F72764F4-E71F-4537-A9E6-8EAE387CAB26}" type="datetime1">
              <a:rPr lang="en-GB" smtClean="0"/>
              <a:t>06/10/2020</a:t>
            </a:fld>
            <a:endParaRPr lang="en-GB"/>
          </a:p>
        </p:txBody>
      </p:sp>
      <p:sp>
        <p:nvSpPr>
          <p:cNvPr id="5" name="Footer Placeholder 4">
            <a:extLst>
              <a:ext uri="{FF2B5EF4-FFF2-40B4-BE49-F238E27FC236}">
                <a16:creationId xmlns:a16="http://schemas.microsoft.com/office/drawing/2014/main" id="{18516277-554B-4D5D-888A-324D09BEA577}"/>
              </a:ext>
            </a:extLst>
          </p:cNvPr>
          <p:cNvSpPr>
            <a:spLocks noGrp="1"/>
          </p:cNvSpPr>
          <p:nvPr>
            <p:ph type="ftr" sz="quarter" idx="11"/>
          </p:nvPr>
        </p:nvSpPr>
        <p:spPr/>
        <p:txBody>
          <a:bodyPr/>
          <a:lstStyle/>
          <a:p>
            <a:r>
              <a:rPr lang="en-GB"/>
              <a:t>@Bibek Khadayat</a:t>
            </a:r>
          </a:p>
        </p:txBody>
      </p:sp>
      <p:sp>
        <p:nvSpPr>
          <p:cNvPr id="6" name="Slide Number Placeholder 5">
            <a:extLst>
              <a:ext uri="{FF2B5EF4-FFF2-40B4-BE49-F238E27FC236}">
                <a16:creationId xmlns:a16="http://schemas.microsoft.com/office/drawing/2014/main" id="{11411B76-E5D9-4A5E-9E52-75DEEDE1B96E}"/>
              </a:ext>
            </a:extLst>
          </p:cNvPr>
          <p:cNvSpPr>
            <a:spLocks noGrp="1"/>
          </p:cNvSpPr>
          <p:nvPr>
            <p:ph type="sldNum" sz="quarter" idx="12"/>
          </p:nvPr>
        </p:nvSpPr>
        <p:spPr/>
        <p:txBody>
          <a:bodyPr/>
          <a:lstStyle/>
          <a:p>
            <a:fld id="{5AED6B32-A3C2-4738-A80D-0AD1B46CEBFC}" type="slidenum">
              <a:rPr lang="en-GB" smtClean="0"/>
              <a:t>‹#›</a:t>
            </a:fld>
            <a:endParaRPr lang="en-GB"/>
          </a:p>
        </p:txBody>
      </p:sp>
    </p:spTree>
    <p:extLst>
      <p:ext uri="{BB962C8B-B14F-4D97-AF65-F5344CB8AC3E}">
        <p14:creationId xmlns:p14="http://schemas.microsoft.com/office/powerpoint/2010/main" val="1198135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6409A-B6A9-4A5E-986F-32697610EC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BE3389E-E0B1-4704-94F6-ED3CF59C84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6C5923-AF3B-4A15-B5B2-791353B0FD86}"/>
              </a:ext>
            </a:extLst>
          </p:cNvPr>
          <p:cNvSpPr>
            <a:spLocks noGrp="1"/>
          </p:cNvSpPr>
          <p:nvPr>
            <p:ph type="dt" sz="half" idx="10"/>
          </p:nvPr>
        </p:nvSpPr>
        <p:spPr/>
        <p:txBody>
          <a:bodyPr/>
          <a:lstStyle/>
          <a:p>
            <a:fld id="{65032246-71E3-4367-97ED-396ACFA5FFD7}" type="datetime1">
              <a:rPr lang="en-GB" smtClean="0"/>
              <a:t>06/10/2020</a:t>
            </a:fld>
            <a:endParaRPr lang="en-GB"/>
          </a:p>
        </p:txBody>
      </p:sp>
      <p:sp>
        <p:nvSpPr>
          <p:cNvPr id="5" name="Footer Placeholder 4">
            <a:extLst>
              <a:ext uri="{FF2B5EF4-FFF2-40B4-BE49-F238E27FC236}">
                <a16:creationId xmlns:a16="http://schemas.microsoft.com/office/drawing/2014/main" id="{44CE440F-D937-4C6A-9905-2D1F79675521}"/>
              </a:ext>
            </a:extLst>
          </p:cNvPr>
          <p:cNvSpPr>
            <a:spLocks noGrp="1"/>
          </p:cNvSpPr>
          <p:nvPr>
            <p:ph type="ftr" sz="quarter" idx="11"/>
          </p:nvPr>
        </p:nvSpPr>
        <p:spPr/>
        <p:txBody>
          <a:bodyPr/>
          <a:lstStyle/>
          <a:p>
            <a:r>
              <a:rPr lang="en-GB"/>
              <a:t>@Bibek Khadayat</a:t>
            </a:r>
          </a:p>
        </p:txBody>
      </p:sp>
      <p:sp>
        <p:nvSpPr>
          <p:cNvPr id="6" name="Slide Number Placeholder 5">
            <a:extLst>
              <a:ext uri="{FF2B5EF4-FFF2-40B4-BE49-F238E27FC236}">
                <a16:creationId xmlns:a16="http://schemas.microsoft.com/office/drawing/2014/main" id="{87AE0A40-D675-4CEC-860C-360F9284875D}"/>
              </a:ext>
            </a:extLst>
          </p:cNvPr>
          <p:cNvSpPr>
            <a:spLocks noGrp="1"/>
          </p:cNvSpPr>
          <p:nvPr>
            <p:ph type="sldNum" sz="quarter" idx="12"/>
          </p:nvPr>
        </p:nvSpPr>
        <p:spPr/>
        <p:txBody>
          <a:bodyPr/>
          <a:lstStyle/>
          <a:p>
            <a:fld id="{5AED6B32-A3C2-4738-A80D-0AD1B46CEBFC}" type="slidenum">
              <a:rPr lang="en-GB" smtClean="0"/>
              <a:t>‹#›</a:t>
            </a:fld>
            <a:endParaRPr lang="en-GB"/>
          </a:p>
        </p:txBody>
      </p:sp>
    </p:spTree>
    <p:extLst>
      <p:ext uri="{BB962C8B-B14F-4D97-AF65-F5344CB8AC3E}">
        <p14:creationId xmlns:p14="http://schemas.microsoft.com/office/powerpoint/2010/main" val="3252957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D2DC7-028E-4181-A20E-6D3F1A89D79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1EE45AA-AF04-4443-986E-2717B13FD5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4CC5D44-0D14-42F7-AB1D-3BDE997EF4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957D7DE-64C4-4F7B-BC3D-2684A18724E9}"/>
              </a:ext>
            </a:extLst>
          </p:cNvPr>
          <p:cNvSpPr>
            <a:spLocks noGrp="1"/>
          </p:cNvSpPr>
          <p:nvPr>
            <p:ph type="dt" sz="half" idx="10"/>
          </p:nvPr>
        </p:nvSpPr>
        <p:spPr/>
        <p:txBody>
          <a:bodyPr/>
          <a:lstStyle/>
          <a:p>
            <a:fld id="{EE405EA2-74B7-45F3-9C86-E7A05A604E6C}" type="datetime1">
              <a:rPr lang="en-GB" smtClean="0"/>
              <a:t>06/10/2020</a:t>
            </a:fld>
            <a:endParaRPr lang="en-GB"/>
          </a:p>
        </p:txBody>
      </p:sp>
      <p:sp>
        <p:nvSpPr>
          <p:cNvPr id="6" name="Footer Placeholder 5">
            <a:extLst>
              <a:ext uri="{FF2B5EF4-FFF2-40B4-BE49-F238E27FC236}">
                <a16:creationId xmlns:a16="http://schemas.microsoft.com/office/drawing/2014/main" id="{85A820A8-62B2-453B-892D-31C1B791F9E5}"/>
              </a:ext>
            </a:extLst>
          </p:cNvPr>
          <p:cNvSpPr>
            <a:spLocks noGrp="1"/>
          </p:cNvSpPr>
          <p:nvPr>
            <p:ph type="ftr" sz="quarter" idx="11"/>
          </p:nvPr>
        </p:nvSpPr>
        <p:spPr/>
        <p:txBody>
          <a:bodyPr/>
          <a:lstStyle/>
          <a:p>
            <a:r>
              <a:rPr lang="en-GB"/>
              <a:t>@Bibek Khadayat</a:t>
            </a:r>
          </a:p>
        </p:txBody>
      </p:sp>
      <p:sp>
        <p:nvSpPr>
          <p:cNvPr id="7" name="Slide Number Placeholder 6">
            <a:extLst>
              <a:ext uri="{FF2B5EF4-FFF2-40B4-BE49-F238E27FC236}">
                <a16:creationId xmlns:a16="http://schemas.microsoft.com/office/drawing/2014/main" id="{8CF9E397-9231-4741-8C73-E5752264E420}"/>
              </a:ext>
            </a:extLst>
          </p:cNvPr>
          <p:cNvSpPr>
            <a:spLocks noGrp="1"/>
          </p:cNvSpPr>
          <p:nvPr>
            <p:ph type="sldNum" sz="quarter" idx="12"/>
          </p:nvPr>
        </p:nvSpPr>
        <p:spPr/>
        <p:txBody>
          <a:bodyPr/>
          <a:lstStyle/>
          <a:p>
            <a:fld id="{5AED6B32-A3C2-4738-A80D-0AD1B46CEBFC}" type="slidenum">
              <a:rPr lang="en-GB" smtClean="0"/>
              <a:t>‹#›</a:t>
            </a:fld>
            <a:endParaRPr lang="en-GB"/>
          </a:p>
        </p:txBody>
      </p:sp>
    </p:spTree>
    <p:extLst>
      <p:ext uri="{BB962C8B-B14F-4D97-AF65-F5344CB8AC3E}">
        <p14:creationId xmlns:p14="http://schemas.microsoft.com/office/powerpoint/2010/main" val="2459183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D40C0-D754-4CF8-97DE-E6754647508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636FECD-CA7A-4E17-B09D-A96B5E985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C2A5B4-44C5-4DCD-AA6C-0396CEF0EA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BC63A09-553D-4E12-9FBD-5B19FE97D1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14D8F9-B4E9-4C73-85C4-604AD7E358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96C1C91-7055-4DD2-8C44-99BCE5726B95}"/>
              </a:ext>
            </a:extLst>
          </p:cNvPr>
          <p:cNvSpPr>
            <a:spLocks noGrp="1"/>
          </p:cNvSpPr>
          <p:nvPr>
            <p:ph type="dt" sz="half" idx="10"/>
          </p:nvPr>
        </p:nvSpPr>
        <p:spPr/>
        <p:txBody>
          <a:bodyPr/>
          <a:lstStyle/>
          <a:p>
            <a:fld id="{06BE2B60-E96C-4837-876F-578A458F42CC}" type="datetime1">
              <a:rPr lang="en-GB" smtClean="0"/>
              <a:t>06/10/2020</a:t>
            </a:fld>
            <a:endParaRPr lang="en-GB"/>
          </a:p>
        </p:txBody>
      </p:sp>
      <p:sp>
        <p:nvSpPr>
          <p:cNvPr id="8" name="Footer Placeholder 7">
            <a:extLst>
              <a:ext uri="{FF2B5EF4-FFF2-40B4-BE49-F238E27FC236}">
                <a16:creationId xmlns:a16="http://schemas.microsoft.com/office/drawing/2014/main" id="{FD8B1713-F8E1-4721-8EEA-3604302A32BD}"/>
              </a:ext>
            </a:extLst>
          </p:cNvPr>
          <p:cNvSpPr>
            <a:spLocks noGrp="1"/>
          </p:cNvSpPr>
          <p:nvPr>
            <p:ph type="ftr" sz="quarter" idx="11"/>
          </p:nvPr>
        </p:nvSpPr>
        <p:spPr/>
        <p:txBody>
          <a:bodyPr/>
          <a:lstStyle/>
          <a:p>
            <a:r>
              <a:rPr lang="en-GB"/>
              <a:t>@Bibek Khadayat</a:t>
            </a:r>
          </a:p>
        </p:txBody>
      </p:sp>
      <p:sp>
        <p:nvSpPr>
          <p:cNvPr id="9" name="Slide Number Placeholder 8">
            <a:extLst>
              <a:ext uri="{FF2B5EF4-FFF2-40B4-BE49-F238E27FC236}">
                <a16:creationId xmlns:a16="http://schemas.microsoft.com/office/drawing/2014/main" id="{BA3A094B-16EB-4628-833A-F31755D6922D}"/>
              </a:ext>
            </a:extLst>
          </p:cNvPr>
          <p:cNvSpPr>
            <a:spLocks noGrp="1"/>
          </p:cNvSpPr>
          <p:nvPr>
            <p:ph type="sldNum" sz="quarter" idx="12"/>
          </p:nvPr>
        </p:nvSpPr>
        <p:spPr/>
        <p:txBody>
          <a:bodyPr/>
          <a:lstStyle/>
          <a:p>
            <a:fld id="{5AED6B32-A3C2-4738-A80D-0AD1B46CEBFC}" type="slidenum">
              <a:rPr lang="en-GB" smtClean="0"/>
              <a:t>‹#›</a:t>
            </a:fld>
            <a:endParaRPr lang="en-GB"/>
          </a:p>
        </p:txBody>
      </p:sp>
    </p:spTree>
    <p:extLst>
      <p:ext uri="{BB962C8B-B14F-4D97-AF65-F5344CB8AC3E}">
        <p14:creationId xmlns:p14="http://schemas.microsoft.com/office/powerpoint/2010/main" val="3347172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05FF1-3355-4726-A7D5-DE39E8E02B0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42F76A1-F29B-4D50-B791-C3DCFA4400BF}"/>
              </a:ext>
            </a:extLst>
          </p:cNvPr>
          <p:cNvSpPr>
            <a:spLocks noGrp="1"/>
          </p:cNvSpPr>
          <p:nvPr>
            <p:ph type="dt" sz="half" idx="10"/>
          </p:nvPr>
        </p:nvSpPr>
        <p:spPr/>
        <p:txBody>
          <a:bodyPr/>
          <a:lstStyle/>
          <a:p>
            <a:fld id="{4FD31C4E-5C9E-41B5-8D65-1946209681F0}" type="datetime1">
              <a:rPr lang="en-GB" smtClean="0"/>
              <a:t>06/10/2020</a:t>
            </a:fld>
            <a:endParaRPr lang="en-GB"/>
          </a:p>
        </p:txBody>
      </p:sp>
      <p:sp>
        <p:nvSpPr>
          <p:cNvPr id="4" name="Footer Placeholder 3">
            <a:extLst>
              <a:ext uri="{FF2B5EF4-FFF2-40B4-BE49-F238E27FC236}">
                <a16:creationId xmlns:a16="http://schemas.microsoft.com/office/drawing/2014/main" id="{DD6FF13F-298E-4271-ADA3-4E9C2A7CCAA3}"/>
              </a:ext>
            </a:extLst>
          </p:cNvPr>
          <p:cNvSpPr>
            <a:spLocks noGrp="1"/>
          </p:cNvSpPr>
          <p:nvPr>
            <p:ph type="ftr" sz="quarter" idx="11"/>
          </p:nvPr>
        </p:nvSpPr>
        <p:spPr/>
        <p:txBody>
          <a:bodyPr/>
          <a:lstStyle/>
          <a:p>
            <a:r>
              <a:rPr lang="en-GB"/>
              <a:t>@Bibek Khadayat</a:t>
            </a:r>
          </a:p>
        </p:txBody>
      </p:sp>
      <p:sp>
        <p:nvSpPr>
          <p:cNvPr id="5" name="Slide Number Placeholder 4">
            <a:extLst>
              <a:ext uri="{FF2B5EF4-FFF2-40B4-BE49-F238E27FC236}">
                <a16:creationId xmlns:a16="http://schemas.microsoft.com/office/drawing/2014/main" id="{04F72890-F537-49C1-9FF9-10105A3258DB}"/>
              </a:ext>
            </a:extLst>
          </p:cNvPr>
          <p:cNvSpPr>
            <a:spLocks noGrp="1"/>
          </p:cNvSpPr>
          <p:nvPr>
            <p:ph type="sldNum" sz="quarter" idx="12"/>
          </p:nvPr>
        </p:nvSpPr>
        <p:spPr/>
        <p:txBody>
          <a:bodyPr/>
          <a:lstStyle/>
          <a:p>
            <a:fld id="{5AED6B32-A3C2-4738-A80D-0AD1B46CEBFC}" type="slidenum">
              <a:rPr lang="en-GB" smtClean="0"/>
              <a:t>‹#›</a:t>
            </a:fld>
            <a:endParaRPr lang="en-GB"/>
          </a:p>
        </p:txBody>
      </p:sp>
    </p:spTree>
    <p:extLst>
      <p:ext uri="{BB962C8B-B14F-4D97-AF65-F5344CB8AC3E}">
        <p14:creationId xmlns:p14="http://schemas.microsoft.com/office/powerpoint/2010/main" val="2468725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9D7AF7-8F9B-48E9-BE70-891EB9933848}"/>
              </a:ext>
            </a:extLst>
          </p:cNvPr>
          <p:cNvSpPr>
            <a:spLocks noGrp="1"/>
          </p:cNvSpPr>
          <p:nvPr>
            <p:ph type="dt" sz="half" idx="10"/>
          </p:nvPr>
        </p:nvSpPr>
        <p:spPr/>
        <p:txBody>
          <a:bodyPr/>
          <a:lstStyle/>
          <a:p>
            <a:fld id="{63DA54BD-ED2F-415C-A5A1-35199221466D}" type="datetime1">
              <a:rPr lang="en-GB" smtClean="0"/>
              <a:t>06/10/2020</a:t>
            </a:fld>
            <a:endParaRPr lang="en-GB"/>
          </a:p>
        </p:txBody>
      </p:sp>
      <p:sp>
        <p:nvSpPr>
          <p:cNvPr id="3" name="Footer Placeholder 2">
            <a:extLst>
              <a:ext uri="{FF2B5EF4-FFF2-40B4-BE49-F238E27FC236}">
                <a16:creationId xmlns:a16="http://schemas.microsoft.com/office/drawing/2014/main" id="{077027A9-651F-4D20-A794-E091916DA687}"/>
              </a:ext>
            </a:extLst>
          </p:cNvPr>
          <p:cNvSpPr>
            <a:spLocks noGrp="1"/>
          </p:cNvSpPr>
          <p:nvPr>
            <p:ph type="ftr" sz="quarter" idx="11"/>
          </p:nvPr>
        </p:nvSpPr>
        <p:spPr/>
        <p:txBody>
          <a:bodyPr/>
          <a:lstStyle/>
          <a:p>
            <a:r>
              <a:rPr lang="en-GB"/>
              <a:t>@Bibek Khadayat</a:t>
            </a:r>
          </a:p>
        </p:txBody>
      </p:sp>
      <p:sp>
        <p:nvSpPr>
          <p:cNvPr id="4" name="Slide Number Placeholder 3">
            <a:extLst>
              <a:ext uri="{FF2B5EF4-FFF2-40B4-BE49-F238E27FC236}">
                <a16:creationId xmlns:a16="http://schemas.microsoft.com/office/drawing/2014/main" id="{CDB905E4-F00F-4013-AAD6-4C69E9B34511}"/>
              </a:ext>
            </a:extLst>
          </p:cNvPr>
          <p:cNvSpPr>
            <a:spLocks noGrp="1"/>
          </p:cNvSpPr>
          <p:nvPr>
            <p:ph type="sldNum" sz="quarter" idx="12"/>
          </p:nvPr>
        </p:nvSpPr>
        <p:spPr/>
        <p:txBody>
          <a:bodyPr/>
          <a:lstStyle/>
          <a:p>
            <a:fld id="{5AED6B32-A3C2-4738-A80D-0AD1B46CEBFC}" type="slidenum">
              <a:rPr lang="en-GB" smtClean="0"/>
              <a:t>‹#›</a:t>
            </a:fld>
            <a:endParaRPr lang="en-GB"/>
          </a:p>
        </p:txBody>
      </p:sp>
    </p:spTree>
    <p:extLst>
      <p:ext uri="{BB962C8B-B14F-4D97-AF65-F5344CB8AC3E}">
        <p14:creationId xmlns:p14="http://schemas.microsoft.com/office/powerpoint/2010/main" val="246709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6AC83-C9FD-4266-A890-BD575F7922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0F4CCF3-3D47-4913-973B-DFCB77F8BB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B6B08FD-D30A-4AFE-81B2-6B652AFC14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117654-7797-44EA-B5D0-3E3BA933BBC3}"/>
              </a:ext>
            </a:extLst>
          </p:cNvPr>
          <p:cNvSpPr>
            <a:spLocks noGrp="1"/>
          </p:cNvSpPr>
          <p:nvPr>
            <p:ph type="dt" sz="half" idx="10"/>
          </p:nvPr>
        </p:nvSpPr>
        <p:spPr/>
        <p:txBody>
          <a:bodyPr/>
          <a:lstStyle/>
          <a:p>
            <a:fld id="{E8F0DF8E-0EB3-40F1-85F5-EA72B7BE1E94}" type="datetime1">
              <a:rPr lang="en-GB" smtClean="0"/>
              <a:t>06/10/2020</a:t>
            </a:fld>
            <a:endParaRPr lang="en-GB"/>
          </a:p>
        </p:txBody>
      </p:sp>
      <p:sp>
        <p:nvSpPr>
          <p:cNvPr id="6" name="Footer Placeholder 5">
            <a:extLst>
              <a:ext uri="{FF2B5EF4-FFF2-40B4-BE49-F238E27FC236}">
                <a16:creationId xmlns:a16="http://schemas.microsoft.com/office/drawing/2014/main" id="{0FE6758B-7104-49B8-AA47-B33841790AB7}"/>
              </a:ext>
            </a:extLst>
          </p:cNvPr>
          <p:cNvSpPr>
            <a:spLocks noGrp="1"/>
          </p:cNvSpPr>
          <p:nvPr>
            <p:ph type="ftr" sz="quarter" idx="11"/>
          </p:nvPr>
        </p:nvSpPr>
        <p:spPr/>
        <p:txBody>
          <a:bodyPr/>
          <a:lstStyle/>
          <a:p>
            <a:r>
              <a:rPr lang="en-GB"/>
              <a:t>@Bibek Khadayat</a:t>
            </a:r>
          </a:p>
        </p:txBody>
      </p:sp>
      <p:sp>
        <p:nvSpPr>
          <p:cNvPr id="7" name="Slide Number Placeholder 6">
            <a:extLst>
              <a:ext uri="{FF2B5EF4-FFF2-40B4-BE49-F238E27FC236}">
                <a16:creationId xmlns:a16="http://schemas.microsoft.com/office/drawing/2014/main" id="{6F37B50D-F33B-4F1A-BC36-3F53BDD954E5}"/>
              </a:ext>
            </a:extLst>
          </p:cNvPr>
          <p:cNvSpPr>
            <a:spLocks noGrp="1"/>
          </p:cNvSpPr>
          <p:nvPr>
            <p:ph type="sldNum" sz="quarter" idx="12"/>
          </p:nvPr>
        </p:nvSpPr>
        <p:spPr/>
        <p:txBody>
          <a:bodyPr/>
          <a:lstStyle/>
          <a:p>
            <a:fld id="{5AED6B32-A3C2-4738-A80D-0AD1B46CEBFC}" type="slidenum">
              <a:rPr lang="en-GB" smtClean="0"/>
              <a:t>‹#›</a:t>
            </a:fld>
            <a:endParaRPr lang="en-GB"/>
          </a:p>
        </p:txBody>
      </p:sp>
    </p:spTree>
    <p:extLst>
      <p:ext uri="{BB962C8B-B14F-4D97-AF65-F5344CB8AC3E}">
        <p14:creationId xmlns:p14="http://schemas.microsoft.com/office/powerpoint/2010/main" val="1840797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5FF72-79C8-4B8E-8392-86B501ED7B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A8C9983-19E2-4CF6-BFB9-DDC6CF4F3F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91DB904-6E07-4528-996A-E354B47F4D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6F126E-1BD5-4D91-B48A-A42541858F00}"/>
              </a:ext>
            </a:extLst>
          </p:cNvPr>
          <p:cNvSpPr>
            <a:spLocks noGrp="1"/>
          </p:cNvSpPr>
          <p:nvPr>
            <p:ph type="dt" sz="half" idx="10"/>
          </p:nvPr>
        </p:nvSpPr>
        <p:spPr/>
        <p:txBody>
          <a:bodyPr/>
          <a:lstStyle/>
          <a:p>
            <a:fld id="{137F5224-B3C6-4E3D-B33A-472B86E326DD}" type="datetime1">
              <a:rPr lang="en-GB" smtClean="0"/>
              <a:t>06/10/2020</a:t>
            </a:fld>
            <a:endParaRPr lang="en-GB"/>
          </a:p>
        </p:txBody>
      </p:sp>
      <p:sp>
        <p:nvSpPr>
          <p:cNvPr id="6" name="Footer Placeholder 5">
            <a:extLst>
              <a:ext uri="{FF2B5EF4-FFF2-40B4-BE49-F238E27FC236}">
                <a16:creationId xmlns:a16="http://schemas.microsoft.com/office/drawing/2014/main" id="{A32A0A0D-3C3C-422F-BBF4-25243FB6151C}"/>
              </a:ext>
            </a:extLst>
          </p:cNvPr>
          <p:cNvSpPr>
            <a:spLocks noGrp="1"/>
          </p:cNvSpPr>
          <p:nvPr>
            <p:ph type="ftr" sz="quarter" idx="11"/>
          </p:nvPr>
        </p:nvSpPr>
        <p:spPr/>
        <p:txBody>
          <a:bodyPr/>
          <a:lstStyle/>
          <a:p>
            <a:r>
              <a:rPr lang="en-GB"/>
              <a:t>@Bibek Khadayat</a:t>
            </a:r>
          </a:p>
        </p:txBody>
      </p:sp>
      <p:sp>
        <p:nvSpPr>
          <p:cNvPr id="7" name="Slide Number Placeholder 6">
            <a:extLst>
              <a:ext uri="{FF2B5EF4-FFF2-40B4-BE49-F238E27FC236}">
                <a16:creationId xmlns:a16="http://schemas.microsoft.com/office/drawing/2014/main" id="{06F9D8C8-89E4-4771-A54B-B5B518F12FD7}"/>
              </a:ext>
            </a:extLst>
          </p:cNvPr>
          <p:cNvSpPr>
            <a:spLocks noGrp="1"/>
          </p:cNvSpPr>
          <p:nvPr>
            <p:ph type="sldNum" sz="quarter" idx="12"/>
          </p:nvPr>
        </p:nvSpPr>
        <p:spPr/>
        <p:txBody>
          <a:bodyPr/>
          <a:lstStyle/>
          <a:p>
            <a:fld id="{5AED6B32-A3C2-4738-A80D-0AD1B46CEBFC}" type="slidenum">
              <a:rPr lang="en-GB" smtClean="0"/>
              <a:t>‹#›</a:t>
            </a:fld>
            <a:endParaRPr lang="en-GB"/>
          </a:p>
        </p:txBody>
      </p:sp>
    </p:spTree>
    <p:extLst>
      <p:ext uri="{BB962C8B-B14F-4D97-AF65-F5344CB8AC3E}">
        <p14:creationId xmlns:p14="http://schemas.microsoft.com/office/powerpoint/2010/main" val="3405263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397855-DAAE-49BC-8036-4BABDFB3AD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F68BF02-C723-463A-B344-E239C6A56A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B42E12D-3CE3-49BD-8A94-878015569F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E9BE26-4886-4DAD-9050-837D233F1145}" type="datetime1">
              <a:rPr lang="en-GB" smtClean="0"/>
              <a:t>06/10/2020</a:t>
            </a:fld>
            <a:endParaRPr lang="en-GB"/>
          </a:p>
        </p:txBody>
      </p:sp>
      <p:sp>
        <p:nvSpPr>
          <p:cNvPr id="5" name="Footer Placeholder 4">
            <a:extLst>
              <a:ext uri="{FF2B5EF4-FFF2-40B4-BE49-F238E27FC236}">
                <a16:creationId xmlns:a16="http://schemas.microsoft.com/office/drawing/2014/main" id="{8F8B0893-19C0-493F-876B-AAEAF3995E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@Bibek Khadayat</a:t>
            </a:r>
          </a:p>
        </p:txBody>
      </p:sp>
      <p:sp>
        <p:nvSpPr>
          <p:cNvPr id="6" name="Slide Number Placeholder 5">
            <a:extLst>
              <a:ext uri="{FF2B5EF4-FFF2-40B4-BE49-F238E27FC236}">
                <a16:creationId xmlns:a16="http://schemas.microsoft.com/office/drawing/2014/main" id="{9436D8AB-36F3-4650-B656-47848C84D5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ED6B32-A3C2-4738-A80D-0AD1B46CEBFC}" type="slidenum">
              <a:rPr lang="en-GB" smtClean="0"/>
              <a:t>‹#›</a:t>
            </a:fld>
            <a:endParaRPr lang="en-GB"/>
          </a:p>
        </p:txBody>
      </p:sp>
    </p:spTree>
    <p:extLst>
      <p:ext uri="{BB962C8B-B14F-4D97-AF65-F5344CB8AC3E}">
        <p14:creationId xmlns:p14="http://schemas.microsoft.com/office/powerpoint/2010/main" val="3243382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1C20A-F18E-4B02-9DE6-E73371AF620C}"/>
              </a:ext>
            </a:extLst>
          </p:cNvPr>
          <p:cNvSpPr>
            <a:spLocks noGrp="1"/>
          </p:cNvSpPr>
          <p:nvPr>
            <p:ph type="ctrTitle"/>
          </p:nvPr>
        </p:nvSpPr>
        <p:spPr>
          <a:xfrm>
            <a:off x="1524000" y="1122362"/>
            <a:ext cx="9144000" cy="2650647"/>
          </a:xfrm>
        </p:spPr>
        <p:txBody>
          <a:bodyPr>
            <a:normAutofit fontScale="90000"/>
          </a:bodyPr>
          <a:lstStyle/>
          <a:p>
            <a:r>
              <a:rPr lang="en-GB" sz="2800" b="1" dirty="0">
                <a:latin typeface="Arial" panose="020B0604020202020204" pitchFamily="34" charset="0"/>
                <a:cs typeface="Arial" panose="020B0604020202020204" pitchFamily="34" charset="0"/>
              </a:rPr>
              <a:t>TEXT QUALITY SLIDE 2</a:t>
            </a:r>
            <a:br>
              <a:rPr lang="en-GB" sz="2800" b="1" dirty="0">
                <a:latin typeface="Arial" panose="020B0604020202020204" pitchFamily="34" charset="0"/>
                <a:cs typeface="Arial" panose="020B0604020202020204" pitchFamily="34" charset="0"/>
              </a:rPr>
            </a:br>
            <a:br>
              <a:rPr lang="en-GB" sz="2800" dirty="0">
                <a:latin typeface="Arial" panose="020B0604020202020204" pitchFamily="34" charset="0"/>
                <a:cs typeface="Arial" panose="020B0604020202020204" pitchFamily="34" charset="0"/>
              </a:rPr>
            </a:br>
            <a:r>
              <a:rPr lang="en-GB" sz="2800" dirty="0">
                <a:latin typeface="Arial" panose="020B0604020202020204" pitchFamily="34" charset="0"/>
                <a:cs typeface="Arial" panose="020B0604020202020204" pitchFamily="34" charset="0"/>
              </a:rPr>
              <a:t>06/10/2020</a:t>
            </a:r>
            <a:br>
              <a:rPr lang="en-GB" sz="2800" dirty="0">
                <a:latin typeface="Arial" panose="020B0604020202020204" pitchFamily="34" charset="0"/>
                <a:cs typeface="Arial" panose="020B0604020202020204" pitchFamily="34" charset="0"/>
              </a:rPr>
            </a:br>
            <a:br>
              <a:rPr lang="en-GB" sz="2800" dirty="0">
                <a:latin typeface="Arial" panose="020B0604020202020204" pitchFamily="34" charset="0"/>
                <a:cs typeface="Arial" panose="020B0604020202020204" pitchFamily="34" charset="0"/>
              </a:rPr>
            </a:br>
            <a:br>
              <a:rPr lang="en-GB" sz="2800" dirty="0">
                <a:latin typeface="Arial" panose="020B0604020202020204" pitchFamily="34" charset="0"/>
                <a:cs typeface="Arial" panose="020B0604020202020204" pitchFamily="34" charset="0"/>
              </a:rPr>
            </a:br>
            <a:r>
              <a:rPr lang="en-GB" sz="3100" b="1" dirty="0">
                <a:latin typeface="Arial" panose="020B0604020202020204" pitchFamily="34" charset="0"/>
                <a:cs typeface="Arial" panose="020B0604020202020204" pitchFamily="34" charset="0"/>
              </a:rPr>
              <a:t>Issue</a:t>
            </a:r>
            <a:r>
              <a:rPr lang="en-GB" sz="2800" dirty="0">
                <a:latin typeface="Arial" panose="020B0604020202020204" pitchFamily="34" charset="0"/>
                <a:cs typeface="Arial" panose="020B0604020202020204" pitchFamily="34" charset="0"/>
              </a:rPr>
              <a:t>  </a:t>
            </a:r>
            <a:r>
              <a:rPr lang="en-GB" sz="2700" b="1" dirty="0">
                <a:latin typeface="Arial" panose="020B0604020202020204" pitchFamily="34" charset="0"/>
                <a:cs typeface="Arial" panose="020B0604020202020204" pitchFamily="34" charset="0"/>
              </a:rPr>
              <a:t>Literature Review: Text Quality</a:t>
            </a:r>
            <a:br>
              <a:rPr lang="en-GB" b="1" dirty="0"/>
            </a:br>
            <a:endParaRPr lang="en-GB" sz="28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7E95F272-9191-41CD-B710-226F9DBC845A}"/>
              </a:ext>
            </a:extLst>
          </p:cNvPr>
          <p:cNvSpPr>
            <a:spLocks noGrp="1"/>
          </p:cNvSpPr>
          <p:nvPr>
            <p:ph type="subTitle" idx="1"/>
          </p:nvPr>
        </p:nvSpPr>
        <p:spPr>
          <a:xfrm>
            <a:off x="8672946" y="5500110"/>
            <a:ext cx="2854036" cy="734436"/>
          </a:xfrm>
        </p:spPr>
        <p:txBody>
          <a:bodyPr/>
          <a:lstStyle/>
          <a:p>
            <a:r>
              <a:rPr lang="en-GB" dirty="0"/>
              <a:t>Bibek Khadayat</a:t>
            </a:r>
          </a:p>
        </p:txBody>
      </p:sp>
    </p:spTree>
    <p:extLst>
      <p:ext uri="{BB962C8B-B14F-4D97-AF65-F5344CB8AC3E}">
        <p14:creationId xmlns:p14="http://schemas.microsoft.com/office/powerpoint/2010/main" val="712327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78B70-C25C-424F-8085-CC28A543AE99}"/>
              </a:ext>
            </a:extLst>
          </p:cNvPr>
          <p:cNvSpPr>
            <a:spLocks noGrp="1"/>
          </p:cNvSpPr>
          <p:nvPr>
            <p:ph type="title"/>
          </p:nvPr>
        </p:nvSpPr>
        <p:spPr/>
        <p:txBody>
          <a:bodyPr>
            <a:normAutofit/>
          </a:bodyPr>
          <a:lstStyle/>
          <a:p>
            <a:r>
              <a:rPr lang="en-GB" sz="2800" b="1" dirty="0">
                <a:latin typeface="Arial" panose="020B0604020202020204" pitchFamily="34" charset="0"/>
                <a:cs typeface="Arial" panose="020B0604020202020204" pitchFamily="34" charset="0"/>
              </a:rPr>
              <a:t>A Neural Local  Coherence Model for Text Quality Assessment</a:t>
            </a:r>
            <a:br>
              <a:rPr lang="en-GB" sz="2800" b="1" dirty="0">
                <a:latin typeface="Arial" panose="020B0604020202020204" pitchFamily="34" charset="0"/>
                <a:cs typeface="Arial" panose="020B0604020202020204" pitchFamily="34" charset="0"/>
              </a:rPr>
            </a:br>
            <a:r>
              <a:rPr lang="en-GB" sz="1800" dirty="0">
                <a:latin typeface="Arial" panose="020B0604020202020204" pitchFamily="34" charset="0"/>
                <a:cs typeface="Arial" panose="020B0604020202020204" pitchFamily="34" charset="0"/>
              </a:rPr>
              <a:t>Mohsen </a:t>
            </a:r>
            <a:r>
              <a:rPr lang="en-GB" sz="1800" dirty="0" err="1">
                <a:latin typeface="Arial" panose="020B0604020202020204" pitchFamily="34" charset="0"/>
                <a:cs typeface="Arial" panose="020B0604020202020204" pitchFamily="34" charset="0"/>
              </a:rPr>
              <a:t>mesgar</a:t>
            </a:r>
            <a:r>
              <a:rPr lang="en-GB" sz="1800" dirty="0">
                <a:latin typeface="Arial" panose="020B0604020202020204" pitchFamily="34" charset="0"/>
                <a:cs typeface="Arial" panose="020B0604020202020204" pitchFamily="34" charset="0"/>
              </a:rPr>
              <a:t>, Michael </a:t>
            </a:r>
            <a:r>
              <a:rPr lang="en-GB" sz="1800" dirty="0" err="1">
                <a:latin typeface="Arial" panose="020B0604020202020204" pitchFamily="34" charset="0"/>
                <a:cs typeface="Arial" panose="020B0604020202020204" pitchFamily="34" charset="0"/>
              </a:rPr>
              <a:t>Strube</a:t>
            </a:r>
            <a:endParaRPr lang="en-GB" sz="28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58C5081-2CBC-426B-B0B9-C3937DDF2E39}"/>
              </a:ext>
            </a:extLst>
          </p:cNvPr>
          <p:cNvSpPr>
            <a:spLocks noGrp="1"/>
          </p:cNvSpPr>
          <p:nvPr>
            <p:ph idx="1"/>
          </p:nvPr>
        </p:nvSpPr>
        <p:spPr/>
        <p:txBody>
          <a:bodyPr/>
          <a:lstStyle/>
          <a:p>
            <a:pPr marL="0" indent="0">
              <a:buNone/>
            </a:pPr>
            <a:r>
              <a:rPr lang="en-GB" b="1" dirty="0"/>
              <a:t>Abstract</a:t>
            </a:r>
          </a:p>
          <a:p>
            <a:r>
              <a:rPr lang="en-GB" sz="2400" dirty="0">
                <a:latin typeface="Arial" panose="020B0604020202020204" pitchFamily="34" charset="0"/>
                <a:cs typeface="Arial" panose="020B0604020202020204" pitchFamily="34" charset="0"/>
              </a:rPr>
              <a:t>Local Coherence model which capture semantically connected adjacent sentences in text.</a:t>
            </a:r>
          </a:p>
          <a:p>
            <a:r>
              <a:rPr lang="en-GB" sz="2400" dirty="0">
                <a:latin typeface="Arial" panose="020B0604020202020204" pitchFamily="34" charset="0"/>
                <a:cs typeface="Arial" panose="020B0604020202020204" pitchFamily="34" charset="0"/>
              </a:rPr>
              <a:t>Semantic of sentence is represented as vector and capture its state.</a:t>
            </a:r>
          </a:p>
          <a:p>
            <a:r>
              <a:rPr lang="en-GB" sz="2400" dirty="0">
                <a:latin typeface="Arial" panose="020B0604020202020204" pitchFamily="34" charset="0"/>
                <a:cs typeface="Arial" panose="020B0604020202020204" pitchFamily="34" charset="0"/>
              </a:rPr>
              <a:t>Based on Similarities of semantic state, two adjacent sentence are mapped.</a:t>
            </a:r>
          </a:p>
          <a:p>
            <a:r>
              <a:rPr lang="en-GB" sz="2400" dirty="0">
                <a:latin typeface="Arial" panose="020B0604020202020204" pitchFamily="34" charset="0"/>
                <a:cs typeface="Arial" panose="020B0604020202020204" pitchFamily="34" charset="0"/>
              </a:rPr>
              <a:t>Readability Assessment :model achieves new state of the art  results</a:t>
            </a:r>
          </a:p>
          <a:p>
            <a:r>
              <a:rPr lang="en-GB" sz="2400" dirty="0">
                <a:latin typeface="Arial" panose="020B0604020202020204" pitchFamily="34" charset="0"/>
                <a:cs typeface="Arial" panose="020B0604020202020204" pitchFamily="34" charset="0"/>
              </a:rPr>
              <a:t>Essay scoring: combination of coherence vectors and other task dependent features.  </a:t>
            </a:r>
          </a:p>
          <a:p>
            <a:endParaRPr lang="en-GB" sz="24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8A08CDFB-A5A4-4232-BC19-2B514FA7D0C3}"/>
              </a:ext>
            </a:extLst>
          </p:cNvPr>
          <p:cNvSpPr>
            <a:spLocks noGrp="1"/>
          </p:cNvSpPr>
          <p:nvPr>
            <p:ph type="ftr" sz="quarter" idx="11"/>
          </p:nvPr>
        </p:nvSpPr>
        <p:spPr/>
        <p:txBody>
          <a:bodyPr/>
          <a:lstStyle/>
          <a:p>
            <a:r>
              <a:rPr lang="en-GB"/>
              <a:t>@Bibek Khadayat</a:t>
            </a:r>
          </a:p>
        </p:txBody>
      </p:sp>
      <p:sp>
        <p:nvSpPr>
          <p:cNvPr id="5" name="Slide Number Placeholder 4">
            <a:extLst>
              <a:ext uri="{FF2B5EF4-FFF2-40B4-BE49-F238E27FC236}">
                <a16:creationId xmlns:a16="http://schemas.microsoft.com/office/drawing/2014/main" id="{7645A90A-DCC6-44EB-893B-8D5565C1D320}"/>
              </a:ext>
            </a:extLst>
          </p:cNvPr>
          <p:cNvSpPr>
            <a:spLocks noGrp="1"/>
          </p:cNvSpPr>
          <p:nvPr>
            <p:ph type="sldNum" sz="quarter" idx="12"/>
          </p:nvPr>
        </p:nvSpPr>
        <p:spPr/>
        <p:txBody>
          <a:bodyPr/>
          <a:lstStyle/>
          <a:p>
            <a:fld id="{5AED6B32-A3C2-4738-A80D-0AD1B46CEBFC}" type="slidenum">
              <a:rPr lang="en-GB" smtClean="0"/>
              <a:t>10</a:t>
            </a:fld>
            <a:endParaRPr lang="en-GB"/>
          </a:p>
        </p:txBody>
      </p:sp>
    </p:spTree>
    <p:extLst>
      <p:ext uri="{BB962C8B-B14F-4D97-AF65-F5344CB8AC3E}">
        <p14:creationId xmlns:p14="http://schemas.microsoft.com/office/powerpoint/2010/main" val="1272040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A981B-1857-416A-8058-98EF794FA57D}"/>
              </a:ext>
            </a:extLst>
          </p:cNvPr>
          <p:cNvSpPr>
            <a:spLocks noGrp="1"/>
          </p:cNvSpPr>
          <p:nvPr>
            <p:ph type="title"/>
          </p:nvPr>
        </p:nvSpPr>
        <p:spPr/>
        <p:txBody>
          <a:bodyPr>
            <a:normAutofit/>
          </a:bodyPr>
          <a:lstStyle/>
          <a:p>
            <a:r>
              <a:rPr lang="en-GB" sz="2800" b="1" dirty="0">
                <a:latin typeface="Arial" panose="020B0604020202020204" pitchFamily="34" charset="0"/>
                <a:cs typeface="Arial" panose="020B0604020202020204" pitchFamily="34" charset="0"/>
              </a:rPr>
              <a:t>Summary</a:t>
            </a:r>
          </a:p>
        </p:txBody>
      </p:sp>
      <p:sp>
        <p:nvSpPr>
          <p:cNvPr id="3" name="Content Placeholder 2">
            <a:extLst>
              <a:ext uri="{FF2B5EF4-FFF2-40B4-BE49-F238E27FC236}">
                <a16:creationId xmlns:a16="http://schemas.microsoft.com/office/drawing/2014/main" id="{90290AE4-FEDE-4965-8B6A-2793E764A23B}"/>
              </a:ext>
            </a:extLst>
          </p:cNvPr>
          <p:cNvSpPr>
            <a:spLocks noGrp="1"/>
          </p:cNvSpPr>
          <p:nvPr>
            <p:ph idx="1"/>
          </p:nvPr>
        </p:nvSpPr>
        <p:spPr/>
        <p:txBody>
          <a:bodyPr/>
          <a:lstStyle/>
          <a:p>
            <a:r>
              <a:rPr lang="en-GB" dirty="0"/>
              <a:t>Coherence distinguishes well written text from randomly collection of sentences.</a:t>
            </a:r>
          </a:p>
          <a:p>
            <a:r>
              <a:rPr lang="en-GB" dirty="0"/>
              <a:t>Local coherence model capture text relatedness at the level of sentences  to sentence transitions.</a:t>
            </a:r>
          </a:p>
          <a:p>
            <a:r>
              <a:rPr lang="en-GB" dirty="0"/>
              <a:t>Entity based approach relate adjacent sentence by mean of entities.</a:t>
            </a:r>
          </a:p>
          <a:p>
            <a:r>
              <a:rPr lang="en-GB" dirty="0"/>
              <a:t>Lexical approach connect sentence based on semantic relation between words in sentences.</a:t>
            </a:r>
          </a:p>
          <a:p>
            <a:r>
              <a:rPr lang="en-GB" dirty="0"/>
              <a:t>Distributional representation is used to identify and represent semantic information and to extract the pattern.</a:t>
            </a:r>
          </a:p>
        </p:txBody>
      </p:sp>
      <p:sp>
        <p:nvSpPr>
          <p:cNvPr id="4" name="Footer Placeholder 3">
            <a:extLst>
              <a:ext uri="{FF2B5EF4-FFF2-40B4-BE49-F238E27FC236}">
                <a16:creationId xmlns:a16="http://schemas.microsoft.com/office/drawing/2014/main" id="{A6299269-E103-4C19-A56C-D00782B6DDE0}"/>
              </a:ext>
            </a:extLst>
          </p:cNvPr>
          <p:cNvSpPr>
            <a:spLocks noGrp="1"/>
          </p:cNvSpPr>
          <p:nvPr>
            <p:ph type="ftr" sz="quarter" idx="11"/>
          </p:nvPr>
        </p:nvSpPr>
        <p:spPr/>
        <p:txBody>
          <a:bodyPr/>
          <a:lstStyle/>
          <a:p>
            <a:r>
              <a:rPr lang="en-GB"/>
              <a:t>@Bibek Khadayat</a:t>
            </a:r>
          </a:p>
        </p:txBody>
      </p:sp>
      <p:sp>
        <p:nvSpPr>
          <p:cNvPr id="5" name="Slide Number Placeholder 4">
            <a:extLst>
              <a:ext uri="{FF2B5EF4-FFF2-40B4-BE49-F238E27FC236}">
                <a16:creationId xmlns:a16="http://schemas.microsoft.com/office/drawing/2014/main" id="{DFAB2552-7C3B-4159-A644-538201680C85}"/>
              </a:ext>
            </a:extLst>
          </p:cNvPr>
          <p:cNvSpPr>
            <a:spLocks noGrp="1"/>
          </p:cNvSpPr>
          <p:nvPr>
            <p:ph type="sldNum" sz="quarter" idx="12"/>
          </p:nvPr>
        </p:nvSpPr>
        <p:spPr/>
        <p:txBody>
          <a:bodyPr/>
          <a:lstStyle/>
          <a:p>
            <a:fld id="{5AED6B32-A3C2-4738-A80D-0AD1B46CEBFC}" type="slidenum">
              <a:rPr lang="en-GB" smtClean="0"/>
              <a:t>11</a:t>
            </a:fld>
            <a:endParaRPr lang="en-GB"/>
          </a:p>
        </p:txBody>
      </p:sp>
    </p:spTree>
    <p:extLst>
      <p:ext uri="{BB962C8B-B14F-4D97-AF65-F5344CB8AC3E}">
        <p14:creationId xmlns:p14="http://schemas.microsoft.com/office/powerpoint/2010/main" val="3436148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0A604-8F4D-46DE-914D-559195C20536}"/>
              </a:ext>
            </a:extLst>
          </p:cNvPr>
          <p:cNvSpPr>
            <a:spLocks noGrp="1"/>
          </p:cNvSpPr>
          <p:nvPr>
            <p:ph type="title"/>
          </p:nvPr>
        </p:nvSpPr>
        <p:spPr/>
        <p:txBody>
          <a:bodyPr>
            <a:normAutofit/>
          </a:bodyPr>
          <a:lstStyle/>
          <a:p>
            <a:r>
              <a:rPr lang="en-GB" sz="2800" b="1" dirty="0">
                <a:latin typeface="Arial" panose="020B0604020202020204" pitchFamily="34" charset="0"/>
                <a:cs typeface="Arial" panose="020B0604020202020204" pitchFamily="34" charset="0"/>
              </a:rPr>
              <a:t>Summary</a:t>
            </a:r>
          </a:p>
        </p:txBody>
      </p:sp>
      <p:sp>
        <p:nvSpPr>
          <p:cNvPr id="3" name="Content Placeholder 2">
            <a:extLst>
              <a:ext uri="{FF2B5EF4-FFF2-40B4-BE49-F238E27FC236}">
                <a16:creationId xmlns:a16="http://schemas.microsoft.com/office/drawing/2014/main" id="{3060EDD3-7B21-4F32-AE1F-9DA8CC45A580}"/>
              </a:ext>
            </a:extLst>
          </p:cNvPr>
          <p:cNvSpPr>
            <a:spLocks noGrp="1"/>
          </p:cNvSpPr>
          <p:nvPr>
            <p:ph idx="1"/>
          </p:nvPr>
        </p:nvSpPr>
        <p:spPr/>
        <p:txBody>
          <a:bodyPr>
            <a:normAutofit/>
          </a:bodyPr>
          <a:lstStyle/>
          <a:p>
            <a:r>
              <a:rPr lang="en-GB" sz="2400" dirty="0">
                <a:latin typeface="Arial" panose="020B0604020202020204" pitchFamily="34" charset="0"/>
                <a:cs typeface="Arial" panose="020B0604020202020204" pitchFamily="34" charset="0"/>
              </a:rPr>
              <a:t>RNN layer is used to combine word embeddings information and actual context information of word in sentences.</a:t>
            </a:r>
          </a:p>
          <a:p>
            <a:r>
              <a:rPr lang="en-GB" sz="2400" dirty="0">
                <a:latin typeface="Arial" panose="020B0604020202020204" pitchFamily="34" charset="0"/>
                <a:cs typeface="Arial" panose="020B0604020202020204" pitchFamily="34" charset="0"/>
              </a:rPr>
              <a:t>RNN state is used to represent semantic information which connect two adjacent sentence.</a:t>
            </a:r>
          </a:p>
          <a:p>
            <a:r>
              <a:rPr lang="en-GB" sz="2400" dirty="0">
                <a:latin typeface="Arial" panose="020B0604020202020204" pitchFamily="34" charset="0"/>
                <a:cs typeface="Arial" panose="020B0604020202020204" pitchFamily="34" charset="0"/>
              </a:rPr>
              <a:t>CNN is used to encode the pattern of semantic information to represent coherence.</a:t>
            </a:r>
          </a:p>
          <a:p>
            <a:r>
              <a:rPr lang="en-GB" sz="2400" dirty="0">
                <a:latin typeface="Arial" panose="020B0604020202020204" pitchFamily="34" charset="0"/>
                <a:cs typeface="Arial" panose="020B0604020202020204" pitchFamily="34" charset="0"/>
              </a:rPr>
              <a:t>Readability assessment and essay scoring is used for coherence evaluation.</a:t>
            </a:r>
          </a:p>
          <a:p>
            <a:endParaRPr lang="en-GB" sz="2400" dirty="0">
              <a:latin typeface="Arial" panose="020B0604020202020204" pitchFamily="34" charset="0"/>
              <a:cs typeface="Arial" panose="020B0604020202020204" pitchFamily="34" charset="0"/>
            </a:endParaRPr>
          </a:p>
          <a:p>
            <a:pPr marL="0" indent="0">
              <a:buNone/>
            </a:pPr>
            <a:r>
              <a:rPr lang="en-GB" sz="2400" dirty="0">
                <a:latin typeface="Arial" panose="020B0604020202020204" pitchFamily="34" charset="0"/>
                <a:cs typeface="Arial" panose="020B0604020202020204" pitchFamily="34" charset="0"/>
              </a:rPr>
              <a:t> </a:t>
            </a:r>
          </a:p>
          <a:p>
            <a:endParaRPr lang="en-GB" sz="24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DDA25EEF-B574-417A-8C81-719D92FBC677}"/>
              </a:ext>
            </a:extLst>
          </p:cNvPr>
          <p:cNvSpPr>
            <a:spLocks noGrp="1"/>
          </p:cNvSpPr>
          <p:nvPr>
            <p:ph type="ftr" sz="quarter" idx="11"/>
          </p:nvPr>
        </p:nvSpPr>
        <p:spPr/>
        <p:txBody>
          <a:bodyPr/>
          <a:lstStyle/>
          <a:p>
            <a:r>
              <a:rPr lang="en-GB"/>
              <a:t>@Bibek Khadayat</a:t>
            </a:r>
          </a:p>
        </p:txBody>
      </p:sp>
      <p:sp>
        <p:nvSpPr>
          <p:cNvPr id="5" name="Slide Number Placeholder 4">
            <a:extLst>
              <a:ext uri="{FF2B5EF4-FFF2-40B4-BE49-F238E27FC236}">
                <a16:creationId xmlns:a16="http://schemas.microsoft.com/office/drawing/2014/main" id="{68308694-692C-49B3-BF04-8EBD450D8C0D}"/>
              </a:ext>
            </a:extLst>
          </p:cNvPr>
          <p:cNvSpPr>
            <a:spLocks noGrp="1"/>
          </p:cNvSpPr>
          <p:nvPr>
            <p:ph type="sldNum" sz="quarter" idx="12"/>
          </p:nvPr>
        </p:nvSpPr>
        <p:spPr/>
        <p:txBody>
          <a:bodyPr/>
          <a:lstStyle/>
          <a:p>
            <a:fld id="{5AED6B32-A3C2-4738-A80D-0AD1B46CEBFC}" type="slidenum">
              <a:rPr lang="en-GB" smtClean="0"/>
              <a:t>12</a:t>
            </a:fld>
            <a:endParaRPr lang="en-GB"/>
          </a:p>
        </p:txBody>
      </p:sp>
    </p:spTree>
    <p:extLst>
      <p:ext uri="{BB962C8B-B14F-4D97-AF65-F5344CB8AC3E}">
        <p14:creationId xmlns:p14="http://schemas.microsoft.com/office/powerpoint/2010/main" val="727409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BC900-DCBA-41F9-9AAB-993F20DE0411}"/>
              </a:ext>
            </a:extLst>
          </p:cNvPr>
          <p:cNvSpPr>
            <a:spLocks noGrp="1"/>
          </p:cNvSpPr>
          <p:nvPr>
            <p:ph type="title"/>
          </p:nvPr>
        </p:nvSpPr>
        <p:spPr/>
        <p:txBody>
          <a:bodyPr>
            <a:normAutofit/>
          </a:bodyPr>
          <a:lstStyle/>
          <a:p>
            <a:r>
              <a:rPr lang="en-GB" sz="2800" b="1" dirty="0">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83547E0B-A29B-4C02-9FD1-AF4F8B90A0CF}"/>
              </a:ext>
            </a:extLst>
          </p:cNvPr>
          <p:cNvSpPr>
            <a:spLocks noGrp="1"/>
          </p:cNvSpPr>
          <p:nvPr>
            <p:ph idx="1"/>
          </p:nvPr>
        </p:nvSpPr>
        <p:spPr/>
        <p:txBody>
          <a:bodyPr/>
          <a:lstStyle/>
          <a:p>
            <a:r>
              <a:rPr lang="en-GB" dirty="0"/>
              <a:t>Define sentence connection based on any semantic concept in sentences.</a:t>
            </a:r>
          </a:p>
          <a:p>
            <a:r>
              <a:rPr lang="en-GB" dirty="0"/>
              <a:t>Future work : Examine the pattern generated from the model to see if they are also linguistically interpretable.</a:t>
            </a:r>
          </a:p>
          <a:p>
            <a:pPr marL="0" indent="0">
              <a:buNone/>
            </a:pPr>
            <a:r>
              <a:rPr lang="en-GB" dirty="0"/>
              <a:t> </a:t>
            </a:r>
          </a:p>
        </p:txBody>
      </p:sp>
      <p:sp>
        <p:nvSpPr>
          <p:cNvPr id="4" name="Footer Placeholder 3">
            <a:extLst>
              <a:ext uri="{FF2B5EF4-FFF2-40B4-BE49-F238E27FC236}">
                <a16:creationId xmlns:a16="http://schemas.microsoft.com/office/drawing/2014/main" id="{8C522C4A-B672-41A2-B9F8-24D70625622C}"/>
              </a:ext>
            </a:extLst>
          </p:cNvPr>
          <p:cNvSpPr>
            <a:spLocks noGrp="1"/>
          </p:cNvSpPr>
          <p:nvPr>
            <p:ph type="ftr" sz="quarter" idx="11"/>
          </p:nvPr>
        </p:nvSpPr>
        <p:spPr/>
        <p:txBody>
          <a:bodyPr/>
          <a:lstStyle/>
          <a:p>
            <a:r>
              <a:rPr lang="en-GB"/>
              <a:t>@Bibek Khadayat</a:t>
            </a:r>
          </a:p>
        </p:txBody>
      </p:sp>
      <p:sp>
        <p:nvSpPr>
          <p:cNvPr id="5" name="Slide Number Placeholder 4">
            <a:extLst>
              <a:ext uri="{FF2B5EF4-FFF2-40B4-BE49-F238E27FC236}">
                <a16:creationId xmlns:a16="http://schemas.microsoft.com/office/drawing/2014/main" id="{B37E44C5-85A0-4840-B54B-B4E7722E5660}"/>
              </a:ext>
            </a:extLst>
          </p:cNvPr>
          <p:cNvSpPr>
            <a:spLocks noGrp="1"/>
          </p:cNvSpPr>
          <p:nvPr>
            <p:ph type="sldNum" sz="quarter" idx="12"/>
          </p:nvPr>
        </p:nvSpPr>
        <p:spPr/>
        <p:txBody>
          <a:bodyPr/>
          <a:lstStyle/>
          <a:p>
            <a:fld id="{5AED6B32-A3C2-4738-A80D-0AD1B46CEBFC}" type="slidenum">
              <a:rPr lang="en-GB" smtClean="0"/>
              <a:t>13</a:t>
            </a:fld>
            <a:endParaRPr lang="en-GB"/>
          </a:p>
        </p:txBody>
      </p:sp>
    </p:spTree>
    <p:extLst>
      <p:ext uri="{BB962C8B-B14F-4D97-AF65-F5344CB8AC3E}">
        <p14:creationId xmlns:p14="http://schemas.microsoft.com/office/powerpoint/2010/main" val="1568395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3D664-C123-4074-BB52-E7FA2A786531}"/>
              </a:ext>
            </a:extLst>
          </p:cNvPr>
          <p:cNvSpPr>
            <a:spLocks noGrp="1"/>
          </p:cNvSpPr>
          <p:nvPr>
            <p:ph type="title"/>
          </p:nvPr>
        </p:nvSpPr>
        <p:spPr/>
        <p:txBody>
          <a:bodyPr>
            <a:normAutofit/>
          </a:bodyPr>
          <a:lstStyle/>
          <a:p>
            <a:r>
              <a:rPr lang="en-GB" sz="2800" b="1" dirty="0">
                <a:latin typeface="Arial" panose="020B0604020202020204" pitchFamily="34" charset="0"/>
                <a:cs typeface="Arial" panose="020B0604020202020204" pitchFamily="34" charset="0"/>
              </a:rPr>
              <a:t>Improving Quality of text to Speech Using Neural Network</a:t>
            </a:r>
            <a:br>
              <a:rPr lang="en-GB" sz="2800" b="1" dirty="0">
                <a:latin typeface="Arial" panose="020B0604020202020204" pitchFamily="34" charset="0"/>
                <a:cs typeface="Arial" panose="020B0604020202020204" pitchFamily="34" charset="0"/>
              </a:rPr>
            </a:br>
            <a:r>
              <a:rPr lang="en-GB" sz="2400" dirty="0" err="1">
                <a:latin typeface="Arial" panose="020B0604020202020204" pitchFamily="34" charset="0"/>
                <a:cs typeface="Arial" panose="020B0604020202020204" pitchFamily="34" charset="0"/>
              </a:rPr>
              <a:t>Neteti</a:t>
            </a:r>
            <a:r>
              <a:rPr lang="en-GB" sz="2400" dirty="0">
                <a:latin typeface="Arial" panose="020B0604020202020204" pitchFamily="34" charset="0"/>
                <a:cs typeface="Arial" panose="020B0604020202020204" pitchFamily="34" charset="0"/>
              </a:rPr>
              <a:t> </a:t>
            </a:r>
            <a:r>
              <a:rPr lang="en-GB" sz="2400" dirty="0" err="1">
                <a:latin typeface="Arial" panose="020B0604020202020204" pitchFamily="34" charset="0"/>
                <a:cs typeface="Arial" panose="020B0604020202020204" pitchFamily="34" charset="0"/>
              </a:rPr>
              <a:t>Aswani</a:t>
            </a:r>
            <a:r>
              <a:rPr lang="en-GB" sz="2400" dirty="0">
                <a:latin typeface="Arial" panose="020B0604020202020204" pitchFamily="34" charset="0"/>
                <a:cs typeface="Arial" panose="020B0604020202020204" pitchFamily="34" charset="0"/>
              </a:rPr>
              <a:t> , Dr </a:t>
            </a:r>
            <a:r>
              <a:rPr lang="en-GB" sz="2400" dirty="0" err="1">
                <a:latin typeface="Arial" panose="020B0604020202020204" pitchFamily="34" charset="0"/>
                <a:cs typeface="Arial" panose="020B0604020202020204" pitchFamily="34" charset="0"/>
              </a:rPr>
              <a:t>Kunjam</a:t>
            </a:r>
            <a:r>
              <a:rPr lang="en-GB" sz="2400" dirty="0">
                <a:latin typeface="Arial" panose="020B0604020202020204" pitchFamily="34" charset="0"/>
                <a:cs typeface="Arial" panose="020B0604020202020204" pitchFamily="34" charset="0"/>
              </a:rPr>
              <a:t> Nageswara Rao,  Dr G Sita Ratnam</a:t>
            </a:r>
            <a:endParaRPr lang="en-GB" sz="28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D351622-8BD3-4AB6-8864-38BDE38EF323}"/>
              </a:ext>
            </a:extLst>
          </p:cNvPr>
          <p:cNvSpPr>
            <a:spLocks noGrp="1"/>
          </p:cNvSpPr>
          <p:nvPr>
            <p:ph idx="1"/>
          </p:nvPr>
        </p:nvSpPr>
        <p:spPr/>
        <p:txBody>
          <a:bodyPr/>
          <a:lstStyle/>
          <a:p>
            <a:pPr marL="0" indent="0">
              <a:buNone/>
            </a:pPr>
            <a:r>
              <a:rPr lang="en-GB" b="1" dirty="0">
                <a:latin typeface="Arial" panose="020B0604020202020204" pitchFamily="34" charset="0"/>
                <a:cs typeface="Arial" panose="020B0604020202020204" pitchFamily="34" charset="0"/>
              </a:rPr>
              <a:t>Abstract</a:t>
            </a:r>
            <a:endParaRPr lang="en-GB"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Improving quality of text to speech using CNN algorithm.</a:t>
            </a:r>
          </a:p>
          <a:p>
            <a:r>
              <a:rPr lang="en-GB" sz="2400" dirty="0">
                <a:latin typeface="Arial" panose="020B0604020202020204" pitchFamily="34" charset="0"/>
                <a:cs typeface="Arial" panose="020B0604020202020204" pitchFamily="34" charset="0"/>
              </a:rPr>
              <a:t>Consist three layers input layer , hidden layer and output layer .</a:t>
            </a:r>
          </a:p>
          <a:p>
            <a:r>
              <a:rPr lang="en-GB" sz="2400" dirty="0">
                <a:latin typeface="Arial" panose="020B0604020202020204" pitchFamily="34" charset="0"/>
                <a:cs typeface="Arial" panose="020B0604020202020204" pitchFamily="34" charset="0"/>
              </a:rPr>
              <a:t>Take text as input and then convert Text  into speech using text to speech and noise is added.</a:t>
            </a:r>
          </a:p>
          <a:p>
            <a:r>
              <a:rPr lang="en-GB" sz="2400" dirty="0">
                <a:latin typeface="Arial" panose="020B0604020202020204" pitchFamily="34" charset="0"/>
                <a:cs typeface="Arial" panose="020B0604020202020204" pitchFamily="34" charset="0"/>
              </a:rPr>
              <a:t>CNN process noisy speech and measure  noise error rate and Perceptual evaluation of speech quality which gives the quality of speech and all these are done in hidden layer.</a:t>
            </a:r>
          </a:p>
          <a:p>
            <a:pPr marL="0" indent="0">
              <a:buNone/>
            </a:pPr>
            <a:r>
              <a:rPr lang="en-GB" sz="2400"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3DBEFF64-412F-4D63-86E3-9B30C88B21CF}"/>
              </a:ext>
            </a:extLst>
          </p:cNvPr>
          <p:cNvSpPr>
            <a:spLocks noGrp="1"/>
          </p:cNvSpPr>
          <p:nvPr>
            <p:ph type="ftr" sz="quarter" idx="11"/>
          </p:nvPr>
        </p:nvSpPr>
        <p:spPr/>
        <p:txBody>
          <a:bodyPr/>
          <a:lstStyle/>
          <a:p>
            <a:r>
              <a:rPr lang="en-GB"/>
              <a:t>@Bibek Khadayat</a:t>
            </a:r>
          </a:p>
        </p:txBody>
      </p:sp>
      <p:sp>
        <p:nvSpPr>
          <p:cNvPr id="5" name="Slide Number Placeholder 4">
            <a:extLst>
              <a:ext uri="{FF2B5EF4-FFF2-40B4-BE49-F238E27FC236}">
                <a16:creationId xmlns:a16="http://schemas.microsoft.com/office/drawing/2014/main" id="{D85AC240-9812-46F4-B3D2-4688A351399E}"/>
              </a:ext>
            </a:extLst>
          </p:cNvPr>
          <p:cNvSpPr>
            <a:spLocks noGrp="1"/>
          </p:cNvSpPr>
          <p:nvPr>
            <p:ph type="sldNum" sz="quarter" idx="12"/>
          </p:nvPr>
        </p:nvSpPr>
        <p:spPr/>
        <p:txBody>
          <a:bodyPr/>
          <a:lstStyle/>
          <a:p>
            <a:fld id="{5AED6B32-A3C2-4738-A80D-0AD1B46CEBFC}" type="slidenum">
              <a:rPr lang="en-GB" smtClean="0"/>
              <a:t>14</a:t>
            </a:fld>
            <a:endParaRPr lang="en-GB"/>
          </a:p>
        </p:txBody>
      </p:sp>
    </p:spTree>
    <p:extLst>
      <p:ext uri="{BB962C8B-B14F-4D97-AF65-F5344CB8AC3E}">
        <p14:creationId xmlns:p14="http://schemas.microsoft.com/office/powerpoint/2010/main" val="2894484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CCE64-9A9F-4D1A-B0CE-7C6AD8146EF7}"/>
              </a:ext>
            </a:extLst>
          </p:cNvPr>
          <p:cNvSpPr>
            <a:spLocks noGrp="1"/>
          </p:cNvSpPr>
          <p:nvPr>
            <p:ph type="title"/>
          </p:nvPr>
        </p:nvSpPr>
        <p:spPr/>
        <p:txBody>
          <a:bodyPr>
            <a:normAutofit/>
          </a:bodyPr>
          <a:lstStyle/>
          <a:p>
            <a:r>
              <a:rPr lang="en-GB" sz="2800" b="1" dirty="0">
                <a:latin typeface="Arial" panose="020B0604020202020204" pitchFamily="34" charset="0"/>
                <a:cs typeface="Arial" panose="020B0604020202020204" pitchFamily="34" charset="0"/>
              </a:rPr>
              <a:t>Summary</a:t>
            </a:r>
          </a:p>
        </p:txBody>
      </p:sp>
      <p:sp>
        <p:nvSpPr>
          <p:cNvPr id="3" name="Content Placeholder 2">
            <a:extLst>
              <a:ext uri="{FF2B5EF4-FFF2-40B4-BE49-F238E27FC236}">
                <a16:creationId xmlns:a16="http://schemas.microsoft.com/office/drawing/2014/main" id="{355181AE-91DA-48B3-8358-1A3B25955EFE}"/>
              </a:ext>
            </a:extLst>
          </p:cNvPr>
          <p:cNvSpPr>
            <a:spLocks noGrp="1"/>
          </p:cNvSpPr>
          <p:nvPr>
            <p:ph idx="1"/>
          </p:nvPr>
        </p:nvSpPr>
        <p:spPr/>
        <p:txBody>
          <a:bodyPr/>
          <a:lstStyle/>
          <a:p>
            <a:r>
              <a:rPr lang="en-GB" dirty="0"/>
              <a:t>Text to Speech is useful to convert any text into speech signal.</a:t>
            </a:r>
          </a:p>
          <a:p>
            <a:r>
              <a:rPr lang="en-GB" dirty="0"/>
              <a:t>Speech sentences signal consist of two main part , one part carries the speech information and the other carries noise section between the utterances without any verbal information.</a:t>
            </a:r>
          </a:p>
          <a:p>
            <a:r>
              <a:rPr lang="en-GB" dirty="0"/>
              <a:t>CNN is used to remove noise for enhancement of speech.</a:t>
            </a:r>
          </a:p>
        </p:txBody>
      </p:sp>
      <p:sp>
        <p:nvSpPr>
          <p:cNvPr id="4" name="Footer Placeholder 3">
            <a:extLst>
              <a:ext uri="{FF2B5EF4-FFF2-40B4-BE49-F238E27FC236}">
                <a16:creationId xmlns:a16="http://schemas.microsoft.com/office/drawing/2014/main" id="{7B504F44-F04E-41E6-B3E4-63BD85D9E883}"/>
              </a:ext>
            </a:extLst>
          </p:cNvPr>
          <p:cNvSpPr>
            <a:spLocks noGrp="1"/>
          </p:cNvSpPr>
          <p:nvPr>
            <p:ph type="ftr" sz="quarter" idx="11"/>
          </p:nvPr>
        </p:nvSpPr>
        <p:spPr/>
        <p:txBody>
          <a:bodyPr/>
          <a:lstStyle/>
          <a:p>
            <a:r>
              <a:rPr lang="en-GB"/>
              <a:t>@Bibek Khadayat</a:t>
            </a:r>
          </a:p>
        </p:txBody>
      </p:sp>
      <p:sp>
        <p:nvSpPr>
          <p:cNvPr id="5" name="Slide Number Placeholder 4">
            <a:extLst>
              <a:ext uri="{FF2B5EF4-FFF2-40B4-BE49-F238E27FC236}">
                <a16:creationId xmlns:a16="http://schemas.microsoft.com/office/drawing/2014/main" id="{0E33658C-9768-4E33-AD16-CCA409DF1DF1}"/>
              </a:ext>
            </a:extLst>
          </p:cNvPr>
          <p:cNvSpPr>
            <a:spLocks noGrp="1"/>
          </p:cNvSpPr>
          <p:nvPr>
            <p:ph type="sldNum" sz="quarter" idx="12"/>
          </p:nvPr>
        </p:nvSpPr>
        <p:spPr/>
        <p:txBody>
          <a:bodyPr/>
          <a:lstStyle/>
          <a:p>
            <a:fld id="{5AED6B32-A3C2-4738-A80D-0AD1B46CEBFC}" type="slidenum">
              <a:rPr lang="en-GB" smtClean="0"/>
              <a:t>15</a:t>
            </a:fld>
            <a:endParaRPr lang="en-GB"/>
          </a:p>
        </p:txBody>
      </p:sp>
    </p:spTree>
    <p:extLst>
      <p:ext uri="{BB962C8B-B14F-4D97-AF65-F5344CB8AC3E}">
        <p14:creationId xmlns:p14="http://schemas.microsoft.com/office/powerpoint/2010/main" val="2492081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3751-65E7-4A65-AA9A-BD116953DD79}"/>
              </a:ext>
            </a:extLst>
          </p:cNvPr>
          <p:cNvSpPr>
            <a:spLocks noGrp="1"/>
          </p:cNvSpPr>
          <p:nvPr>
            <p:ph type="title"/>
          </p:nvPr>
        </p:nvSpPr>
        <p:spPr/>
        <p:txBody>
          <a:bodyPr>
            <a:normAutofit/>
          </a:bodyPr>
          <a:lstStyle/>
          <a:p>
            <a:r>
              <a:rPr lang="en-GB" sz="2800" b="1" dirty="0">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FA3A22DC-480C-4CFF-AD13-E7DFFE296270}"/>
              </a:ext>
            </a:extLst>
          </p:cNvPr>
          <p:cNvSpPr>
            <a:spLocks noGrp="1"/>
          </p:cNvSpPr>
          <p:nvPr>
            <p:ph idx="1"/>
          </p:nvPr>
        </p:nvSpPr>
        <p:spPr/>
        <p:txBody>
          <a:bodyPr/>
          <a:lstStyle/>
          <a:p>
            <a:r>
              <a:rPr lang="en-GB" dirty="0"/>
              <a:t>RNN An CNN are used to remove additive noise and reverberation of speech material.</a:t>
            </a:r>
          </a:p>
          <a:p>
            <a:r>
              <a:rPr lang="en-GB" dirty="0"/>
              <a:t>Result from CNN is considered better than result from RNN.</a:t>
            </a:r>
          </a:p>
          <a:p>
            <a:endParaRPr lang="en-GB" dirty="0"/>
          </a:p>
        </p:txBody>
      </p:sp>
      <p:sp>
        <p:nvSpPr>
          <p:cNvPr id="4" name="Footer Placeholder 3">
            <a:extLst>
              <a:ext uri="{FF2B5EF4-FFF2-40B4-BE49-F238E27FC236}">
                <a16:creationId xmlns:a16="http://schemas.microsoft.com/office/drawing/2014/main" id="{790FA35F-DAFF-49B0-81F2-A862024F6662}"/>
              </a:ext>
            </a:extLst>
          </p:cNvPr>
          <p:cNvSpPr>
            <a:spLocks noGrp="1"/>
          </p:cNvSpPr>
          <p:nvPr>
            <p:ph type="ftr" sz="quarter" idx="11"/>
          </p:nvPr>
        </p:nvSpPr>
        <p:spPr/>
        <p:txBody>
          <a:bodyPr/>
          <a:lstStyle/>
          <a:p>
            <a:r>
              <a:rPr lang="en-GB"/>
              <a:t>@Bibek Khadayat</a:t>
            </a:r>
          </a:p>
        </p:txBody>
      </p:sp>
      <p:sp>
        <p:nvSpPr>
          <p:cNvPr id="5" name="Slide Number Placeholder 4">
            <a:extLst>
              <a:ext uri="{FF2B5EF4-FFF2-40B4-BE49-F238E27FC236}">
                <a16:creationId xmlns:a16="http://schemas.microsoft.com/office/drawing/2014/main" id="{86BBD3E2-DD64-4102-84F8-A453751005A9}"/>
              </a:ext>
            </a:extLst>
          </p:cNvPr>
          <p:cNvSpPr>
            <a:spLocks noGrp="1"/>
          </p:cNvSpPr>
          <p:nvPr>
            <p:ph type="sldNum" sz="quarter" idx="12"/>
          </p:nvPr>
        </p:nvSpPr>
        <p:spPr/>
        <p:txBody>
          <a:bodyPr/>
          <a:lstStyle/>
          <a:p>
            <a:fld id="{5AED6B32-A3C2-4738-A80D-0AD1B46CEBFC}" type="slidenum">
              <a:rPr lang="en-GB" smtClean="0"/>
              <a:t>16</a:t>
            </a:fld>
            <a:endParaRPr lang="en-GB"/>
          </a:p>
        </p:txBody>
      </p:sp>
    </p:spTree>
    <p:extLst>
      <p:ext uri="{BB962C8B-B14F-4D97-AF65-F5344CB8AC3E}">
        <p14:creationId xmlns:p14="http://schemas.microsoft.com/office/powerpoint/2010/main" val="2445442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CFCAB-BBCE-4A47-B813-34F7FA5E2DAF}"/>
              </a:ext>
            </a:extLst>
          </p:cNvPr>
          <p:cNvSpPr>
            <a:spLocks noGrp="1"/>
          </p:cNvSpPr>
          <p:nvPr>
            <p:ph type="title"/>
          </p:nvPr>
        </p:nvSpPr>
        <p:spPr/>
        <p:txBody>
          <a:bodyPr>
            <a:normAutofit/>
          </a:bodyPr>
          <a:lstStyle/>
          <a:p>
            <a:r>
              <a:rPr lang="en-GB" sz="2800" b="1" dirty="0">
                <a:latin typeface="Arial" panose="020B0604020202020204" pitchFamily="34" charset="0"/>
                <a:cs typeface="Arial" panose="020B0604020202020204" pitchFamily="34" charset="0"/>
              </a:rPr>
              <a:t>Text Coherence and Judgments of Essay Quality : Models of Quality and Coherence</a:t>
            </a:r>
            <a:br>
              <a:rPr lang="en-GB" sz="2800" b="1" dirty="0">
                <a:latin typeface="Arial" panose="020B0604020202020204" pitchFamily="34" charset="0"/>
                <a:cs typeface="Arial" panose="020B0604020202020204" pitchFamily="34" charset="0"/>
              </a:rPr>
            </a:br>
            <a:r>
              <a:rPr lang="en-GB" sz="2400" dirty="0">
                <a:latin typeface="Arial" panose="020B0604020202020204" pitchFamily="34" charset="0"/>
                <a:cs typeface="Arial" panose="020B0604020202020204" pitchFamily="34" charset="0"/>
              </a:rPr>
              <a:t>Scott A. Crossley, Danielle S. McNamara</a:t>
            </a:r>
            <a:endParaRPr lang="en-GB" sz="28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A4305D1-7B4C-411F-A372-51D03A80E4A2}"/>
              </a:ext>
            </a:extLst>
          </p:cNvPr>
          <p:cNvSpPr>
            <a:spLocks noGrp="1"/>
          </p:cNvSpPr>
          <p:nvPr>
            <p:ph idx="1"/>
          </p:nvPr>
        </p:nvSpPr>
        <p:spPr/>
        <p:txBody>
          <a:bodyPr/>
          <a:lstStyle/>
          <a:p>
            <a:r>
              <a:rPr lang="en-GB" dirty="0"/>
              <a:t>Human evaluations of coherence is important in predicting human judgments of holistic essay quality.</a:t>
            </a:r>
          </a:p>
          <a:p>
            <a:r>
              <a:rPr lang="en-GB" dirty="0"/>
              <a:t>Human judgement of coherence are the most predictive features of holistic essay score and computational indices best explain human judgement of text coherence.</a:t>
            </a:r>
          </a:p>
        </p:txBody>
      </p:sp>
      <p:sp>
        <p:nvSpPr>
          <p:cNvPr id="4" name="Footer Placeholder 3">
            <a:extLst>
              <a:ext uri="{FF2B5EF4-FFF2-40B4-BE49-F238E27FC236}">
                <a16:creationId xmlns:a16="http://schemas.microsoft.com/office/drawing/2014/main" id="{5562B004-85F8-4899-BDD7-2B93643F43B7}"/>
              </a:ext>
            </a:extLst>
          </p:cNvPr>
          <p:cNvSpPr>
            <a:spLocks noGrp="1"/>
          </p:cNvSpPr>
          <p:nvPr>
            <p:ph type="ftr" sz="quarter" idx="11"/>
          </p:nvPr>
        </p:nvSpPr>
        <p:spPr/>
        <p:txBody>
          <a:bodyPr/>
          <a:lstStyle/>
          <a:p>
            <a:r>
              <a:rPr lang="en-GB"/>
              <a:t>@Bibek Khadayat</a:t>
            </a:r>
          </a:p>
        </p:txBody>
      </p:sp>
      <p:sp>
        <p:nvSpPr>
          <p:cNvPr id="5" name="Slide Number Placeholder 4">
            <a:extLst>
              <a:ext uri="{FF2B5EF4-FFF2-40B4-BE49-F238E27FC236}">
                <a16:creationId xmlns:a16="http://schemas.microsoft.com/office/drawing/2014/main" id="{FEB15D35-374B-47A3-B82F-83AAF8347864}"/>
              </a:ext>
            </a:extLst>
          </p:cNvPr>
          <p:cNvSpPr>
            <a:spLocks noGrp="1"/>
          </p:cNvSpPr>
          <p:nvPr>
            <p:ph type="sldNum" sz="quarter" idx="12"/>
          </p:nvPr>
        </p:nvSpPr>
        <p:spPr/>
        <p:txBody>
          <a:bodyPr/>
          <a:lstStyle/>
          <a:p>
            <a:fld id="{5AED6B32-A3C2-4738-A80D-0AD1B46CEBFC}" type="slidenum">
              <a:rPr lang="en-GB" smtClean="0"/>
              <a:t>17</a:t>
            </a:fld>
            <a:endParaRPr lang="en-GB"/>
          </a:p>
        </p:txBody>
      </p:sp>
    </p:spTree>
    <p:extLst>
      <p:ext uri="{BB962C8B-B14F-4D97-AF65-F5344CB8AC3E}">
        <p14:creationId xmlns:p14="http://schemas.microsoft.com/office/powerpoint/2010/main" val="321594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E237-5318-42AD-B4C5-31FCF96D195A}"/>
              </a:ext>
            </a:extLst>
          </p:cNvPr>
          <p:cNvSpPr>
            <a:spLocks noGrp="1"/>
          </p:cNvSpPr>
          <p:nvPr>
            <p:ph type="title"/>
          </p:nvPr>
        </p:nvSpPr>
        <p:spPr/>
        <p:txBody>
          <a:bodyPr>
            <a:normAutofit/>
          </a:bodyPr>
          <a:lstStyle/>
          <a:p>
            <a:r>
              <a:rPr lang="en-GB" sz="2800" b="1" dirty="0">
                <a:latin typeface="Arial" panose="020B0604020202020204" pitchFamily="34" charset="0"/>
                <a:cs typeface="Arial" panose="020B0604020202020204" pitchFamily="34" charset="0"/>
              </a:rPr>
              <a:t>Summary</a:t>
            </a:r>
          </a:p>
        </p:txBody>
      </p:sp>
      <p:sp>
        <p:nvSpPr>
          <p:cNvPr id="3" name="Content Placeholder 2">
            <a:extLst>
              <a:ext uri="{FF2B5EF4-FFF2-40B4-BE49-F238E27FC236}">
                <a16:creationId xmlns:a16="http://schemas.microsoft.com/office/drawing/2014/main" id="{AB65E3A9-4DF0-4ADA-B80D-D57F0A803E0E}"/>
              </a:ext>
            </a:extLst>
          </p:cNvPr>
          <p:cNvSpPr>
            <a:spLocks noGrp="1"/>
          </p:cNvSpPr>
          <p:nvPr>
            <p:ph idx="1"/>
          </p:nvPr>
        </p:nvSpPr>
        <p:spPr/>
        <p:txBody>
          <a:bodyPr>
            <a:normAutofit lnSpcReduction="10000"/>
          </a:bodyPr>
          <a:lstStyle/>
          <a:p>
            <a:r>
              <a:rPr lang="en-GB" dirty="0"/>
              <a:t>Identify the features of essay which help in predicting writing quality on the role text coherence play in essay quality.</a:t>
            </a:r>
          </a:p>
          <a:p>
            <a:r>
              <a:rPr lang="en-GB" dirty="0"/>
              <a:t>Model human judgement of coherence  using new </a:t>
            </a:r>
            <a:r>
              <a:rPr lang="en-GB" b="1" i="1" dirty="0"/>
              <a:t>computational indices</a:t>
            </a:r>
            <a:r>
              <a:rPr lang="en-GB" i="1" dirty="0"/>
              <a:t> </a:t>
            </a:r>
            <a:r>
              <a:rPr lang="en-GB" dirty="0"/>
              <a:t>related to text coherence and text cohesion.</a:t>
            </a:r>
          </a:p>
          <a:p>
            <a:r>
              <a:rPr lang="en-GB" dirty="0"/>
              <a:t> Cohesion is the presence and absence of clue to make connection between the ideas in the text.</a:t>
            </a:r>
          </a:p>
          <a:p>
            <a:r>
              <a:rPr lang="en-GB" dirty="0"/>
              <a:t>Coherence is  to understand the reader derives form the text.</a:t>
            </a:r>
          </a:p>
          <a:p>
            <a:r>
              <a:rPr lang="en-GB" dirty="0"/>
              <a:t>Examine the relation between holistic essay score and analytic factors to determine the importance of coherence and cohesion in predicting essay quality.</a:t>
            </a:r>
          </a:p>
          <a:p>
            <a:endParaRPr lang="en-GB" dirty="0"/>
          </a:p>
        </p:txBody>
      </p:sp>
      <p:sp>
        <p:nvSpPr>
          <p:cNvPr id="4" name="Footer Placeholder 3">
            <a:extLst>
              <a:ext uri="{FF2B5EF4-FFF2-40B4-BE49-F238E27FC236}">
                <a16:creationId xmlns:a16="http://schemas.microsoft.com/office/drawing/2014/main" id="{8842AD54-3F79-46BA-A208-9F17FABC2630}"/>
              </a:ext>
            </a:extLst>
          </p:cNvPr>
          <p:cNvSpPr>
            <a:spLocks noGrp="1"/>
          </p:cNvSpPr>
          <p:nvPr>
            <p:ph type="ftr" sz="quarter" idx="11"/>
          </p:nvPr>
        </p:nvSpPr>
        <p:spPr/>
        <p:txBody>
          <a:bodyPr/>
          <a:lstStyle/>
          <a:p>
            <a:r>
              <a:rPr lang="en-GB"/>
              <a:t>@Bibek Khadayat</a:t>
            </a:r>
          </a:p>
        </p:txBody>
      </p:sp>
      <p:sp>
        <p:nvSpPr>
          <p:cNvPr id="5" name="Slide Number Placeholder 4">
            <a:extLst>
              <a:ext uri="{FF2B5EF4-FFF2-40B4-BE49-F238E27FC236}">
                <a16:creationId xmlns:a16="http://schemas.microsoft.com/office/drawing/2014/main" id="{49146ED2-43AE-4B11-A51E-B5314FF2CF1C}"/>
              </a:ext>
            </a:extLst>
          </p:cNvPr>
          <p:cNvSpPr>
            <a:spLocks noGrp="1"/>
          </p:cNvSpPr>
          <p:nvPr>
            <p:ph type="sldNum" sz="quarter" idx="12"/>
          </p:nvPr>
        </p:nvSpPr>
        <p:spPr/>
        <p:txBody>
          <a:bodyPr/>
          <a:lstStyle/>
          <a:p>
            <a:fld id="{5AED6B32-A3C2-4738-A80D-0AD1B46CEBFC}" type="slidenum">
              <a:rPr lang="en-GB" smtClean="0"/>
              <a:t>18</a:t>
            </a:fld>
            <a:endParaRPr lang="en-GB"/>
          </a:p>
        </p:txBody>
      </p:sp>
    </p:spTree>
    <p:extLst>
      <p:ext uri="{BB962C8B-B14F-4D97-AF65-F5344CB8AC3E}">
        <p14:creationId xmlns:p14="http://schemas.microsoft.com/office/powerpoint/2010/main" val="2910959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3AECF-68D9-48B5-A3FB-75B2DA33E219}"/>
              </a:ext>
            </a:extLst>
          </p:cNvPr>
          <p:cNvSpPr>
            <a:spLocks noGrp="1"/>
          </p:cNvSpPr>
          <p:nvPr>
            <p:ph type="title"/>
          </p:nvPr>
        </p:nvSpPr>
        <p:spPr/>
        <p:txBody>
          <a:bodyPr>
            <a:normAutofit/>
          </a:bodyPr>
          <a:lstStyle/>
          <a:p>
            <a:r>
              <a:rPr lang="en-GB" sz="2800" b="1" dirty="0">
                <a:latin typeface="Arial" panose="020B0604020202020204" pitchFamily="34" charset="0"/>
                <a:cs typeface="Arial" panose="020B0604020202020204" pitchFamily="34" charset="0"/>
              </a:rPr>
              <a:t>Summary</a:t>
            </a:r>
          </a:p>
        </p:txBody>
      </p:sp>
      <p:sp>
        <p:nvSpPr>
          <p:cNvPr id="3" name="Content Placeholder 2">
            <a:extLst>
              <a:ext uri="{FF2B5EF4-FFF2-40B4-BE49-F238E27FC236}">
                <a16:creationId xmlns:a16="http://schemas.microsoft.com/office/drawing/2014/main" id="{FD56C075-C5D9-424A-A783-78C2AA01C12C}"/>
              </a:ext>
            </a:extLst>
          </p:cNvPr>
          <p:cNvSpPr>
            <a:spLocks noGrp="1"/>
          </p:cNvSpPr>
          <p:nvPr>
            <p:ph idx="1"/>
          </p:nvPr>
        </p:nvSpPr>
        <p:spPr/>
        <p:txBody>
          <a:bodyPr/>
          <a:lstStyle/>
          <a:p>
            <a:r>
              <a:rPr lang="en-GB" dirty="0"/>
              <a:t>Also, Examine links between the cohesive device reported by </a:t>
            </a:r>
            <a:r>
              <a:rPr lang="en-GB" dirty="0" err="1"/>
              <a:t>Coh</a:t>
            </a:r>
            <a:r>
              <a:rPr lang="en-GB" dirty="0"/>
              <a:t>-Metrix and human judgement of coherence.</a:t>
            </a:r>
          </a:p>
          <a:p>
            <a:endParaRPr lang="en-GB" dirty="0"/>
          </a:p>
        </p:txBody>
      </p:sp>
      <p:sp>
        <p:nvSpPr>
          <p:cNvPr id="4" name="Footer Placeholder 3">
            <a:extLst>
              <a:ext uri="{FF2B5EF4-FFF2-40B4-BE49-F238E27FC236}">
                <a16:creationId xmlns:a16="http://schemas.microsoft.com/office/drawing/2014/main" id="{27C56199-A0BF-41E3-97CD-56196E6D925A}"/>
              </a:ext>
            </a:extLst>
          </p:cNvPr>
          <p:cNvSpPr>
            <a:spLocks noGrp="1"/>
          </p:cNvSpPr>
          <p:nvPr>
            <p:ph type="ftr" sz="quarter" idx="11"/>
          </p:nvPr>
        </p:nvSpPr>
        <p:spPr/>
        <p:txBody>
          <a:bodyPr/>
          <a:lstStyle/>
          <a:p>
            <a:r>
              <a:rPr lang="en-GB"/>
              <a:t>@Bibek Khadayat</a:t>
            </a:r>
          </a:p>
        </p:txBody>
      </p:sp>
      <p:sp>
        <p:nvSpPr>
          <p:cNvPr id="5" name="Slide Number Placeholder 4">
            <a:extLst>
              <a:ext uri="{FF2B5EF4-FFF2-40B4-BE49-F238E27FC236}">
                <a16:creationId xmlns:a16="http://schemas.microsoft.com/office/drawing/2014/main" id="{71ABCB07-9DD6-4210-AE39-F984372DDC25}"/>
              </a:ext>
            </a:extLst>
          </p:cNvPr>
          <p:cNvSpPr>
            <a:spLocks noGrp="1"/>
          </p:cNvSpPr>
          <p:nvPr>
            <p:ph type="sldNum" sz="quarter" idx="12"/>
          </p:nvPr>
        </p:nvSpPr>
        <p:spPr/>
        <p:txBody>
          <a:bodyPr/>
          <a:lstStyle/>
          <a:p>
            <a:fld id="{5AED6B32-A3C2-4738-A80D-0AD1B46CEBFC}" type="slidenum">
              <a:rPr lang="en-GB" smtClean="0"/>
              <a:t>19</a:t>
            </a:fld>
            <a:endParaRPr lang="en-GB"/>
          </a:p>
        </p:txBody>
      </p:sp>
    </p:spTree>
    <p:extLst>
      <p:ext uri="{BB962C8B-B14F-4D97-AF65-F5344CB8AC3E}">
        <p14:creationId xmlns:p14="http://schemas.microsoft.com/office/powerpoint/2010/main" val="45614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E8B01-AFA3-4C57-AB03-6F10B8274470}"/>
              </a:ext>
            </a:extLst>
          </p:cNvPr>
          <p:cNvSpPr>
            <a:spLocks noGrp="1"/>
          </p:cNvSpPr>
          <p:nvPr>
            <p:ph type="title"/>
          </p:nvPr>
        </p:nvSpPr>
        <p:spPr/>
        <p:txBody>
          <a:bodyPr>
            <a:normAutofit/>
          </a:bodyPr>
          <a:lstStyle/>
          <a:p>
            <a:r>
              <a:rPr lang="en-GB" sz="2800" b="1" dirty="0">
                <a:latin typeface="Arial" panose="020B0604020202020204" pitchFamily="34" charset="0"/>
                <a:cs typeface="Arial" panose="020B0604020202020204" pitchFamily="34" charset="0"/>
              </a:rPr>
              <a:t>Coherence Model for Sentences Ordering</a:t>
            </a:r>
            <a:br>
              <a:rPr lang="en-GB" sz="2800" b="1" dirty="0">
                <a:latin typeface="Arial" panose="020B0604020202020204" pitchFamily="34" charset="0"/>
                <a:cs typeface="Arial" panose="020B0604020202020204" pitchFamily="34" charset="0"/>
              </a:rPr>
            </a:br>
            <a:br>
              <a:rPr lang="en-GB" sz="2800" b="1" dirty="0">
                <a:latin typeface="Arial" panose="020B0604020202020204" pitchFamily="34" charset="0"/>
                <a:cs typeface="Arial" panose="020B0604020202020204" pitchFamily="34" charset="0"/>
              </a:rPr>
            </a:br>
            <a:r>
              <a:rPr lang="en-GB" sz="1600" dirty="0" err="1">
                <a:latin typeface="Arial" panose="020B0604020202020204" pitchFamily="34" charset="0"/>
                <a:cs typeface="Arial" panose="020B0604020202020204" pitchFamily="34" charset="0"/>
              </a:rPr>
              <a:t>Houda</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Oufaida</a:t>
            </a:r>
            <a:r>
              <a:rPr lang="en-GB" sz="1600" dirty="0">
                <a:latin typeface="Arial" panose="020B0604020202020204" pitchFamily="34" charset="0"/>
                <a:cs typeface="Arial" panose="020B0604020202020204" pitchFamily="34" charset="0"/>
              </a:rPr>
              <a:t>, Philippe </a:t>
            </a:r>
            <a:r>
              <a:rPr lang="en-GB" sz="1600" dirty="0" err="1">
                <a:latin typeface="Arial" panose="020B0604020202020204" pitchFamily="34" charset="0"/>
                <a:cs typeface="Arial" panose="020B0604020202020204" pitchFamily="34" charset="0"/>
              </a:rPr>
              <a:t>Blache</a:t>
            </a:r>
            <a:r>
              <a:rPr lang="en-GB" sz="1600" dirty="0">
                <a:latin typeface="Arial" panose="020B0604020202020204" pitchFamily="34" charset="0"/>
                <a:cs typeface="Arial" panose="020B0604020202020204" pitchFamily="34" charset="0"/>
              </a:rPr>
              <a:t>, Omar </a:t>
            </a:r>
            <a:r>
              <a:rPr lang="en-GB" sz="1600" dirty="0" err="1">
                <a:latin typeface="Arial" panose="020B0604020202020204" pitchFamily="34" charset="0"/>
                <a:cs typeface="Arial" panose="020B0604020202020204" pitchFamily="34" charset="0"/>
              </a:rPr>
              <a:t>Nouali</a:t>
            </a:r>
            <a:endParaRPr lang="en-GB" sz="16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0AF486C-2B95-4EAF-8538-6DFCCD3C9793}"/>
              </a:ext>
            </a:extLst>
          </p:cNvPr>
          <p:cNvSpPr>
            <a:spLocks noGrp="1"/>
          </p:cNvSpPr>
          <p:nvPr>
            <p:ph idx="1"/>
          </p:nvPr>
        </p:nvSpPr>
        <p:spPr/>
        <p:txBody>
          <a:bodyPr/>
          <a:lstStyle/>
          <a:p>
            <a:pPr marL="0" indent="0">
              <a:buNone/>
            </a:pPr>
            <a:r>
              <a:rPr lang="en-GB" b="1" dirty="0"/>
              <a:t>Abstract</a:t>
            </a:r>
          </a:p>
          <a:p>
            <a:r>
              <a:rPr lang="en-GB" sz="2400" dirty="0">
                <a:latin typeface="Arial" panose="020B0604020202020204" pitchFamily="34" charset="0"/>
                <a:cs typeface="Arial" panose="020B0604020202020204" pitchFamily="34" charset="0"/>
              </a:rPr>
              <a:t>Set of Coherences sentences are generated from all positive or negative input</a:t>
            </a:r>
          </a:p>
          <a:p>
            <a:r>
              <a:rPr lang="en-GB" sz="2400" dirty="0">
                <a:latin typeface="Arial" panose="020B0604020202020204" pitchFamily="34" charset="0"/>
                <a:cs typeface="Arial" panose="020B0604020202020204" pitchFamily="34" charset="0"/>
              </a:rPr>
              <a:t>Genetic Algorithm  is used to search for better ordering of the extracted sentences.</a:t>
            </a:r>
          </a:p>
          <a:p>
            <a:endParaRPr lang="en-GB" sz="24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38AAE06F-5795-4DD3-AC2E-E315436A0CA9}"/>
              </a:ext>
            </a:extLst>
          </p:cNvPr>
          <p:cNvSpPr>
            <a:spLocks noGrp="1"/>
          </p:cNvSpPr>
          <p:nvPr>
            <p:ph type="ftr" sz="quarter" idx="11"/>
          </p:nvPr>
        </p:nvSpPr>
        <p:spPr/>
        <p:txBody>
          <a:bodyPr/>
          <a:lstStyle/>
          <a:p>
            <a:r>
              <a:rPr lang="en-GB"/>
              <a:t>@Bibek Khadayat</a:t>
            </a:r>
          </a:p>
        </p:txBody>
      </p:sp>
      <p:sp>
        <p:nvSpPr>
          <p:cNvPr id="5" name="Slide Number Placeholder 4">
            <a:extLst>
              <a:ext uri="{FF2B5EF4-FFF2-40B4-BE49-F238E27FC236}">
                <a16:creationId xmlns:a16="http://schemas.microsoft.com/office/drawing/2014/main" id="{E9C5D047-B08F-4F11-ADF8-DD994F7D9AD9}"/>
              </a:ext>
            </a:extLst>
          </p:cNvPr>
          <p:cNvSpPr>
            <a:spLocks noGrp="1"/>
          </p:cNvSpPr>
          <p:nvPr>
            <p:ph type="sldNum" sz="quarter" idx="12"/>
          </p:nvPr>
        </p:nvSpPr>
        <p:spPr/>
        <p:txBody>
          <a:bodyPr/>
          <a:lstStyle/>
          <a:p>
            <a:fld id="{5AED6B32-A3C2-4738-A80D-0AD1B46CEBFC}" type="slidenum">
              <a:rPr lang="en-GB" smtClean="0"/>
              <a:t>2</a:t>
            </a:fld>
            <a:endParaRPr lang="en-GB"/>
          </a:p>
        </p:txBody>
      </p:sp>
    </p:spTree>
    <p:extLst>
      <p:ext uri="{BB962C8B-B14F-4D97-AF65-F5344CB8AC3E}">
        <p14:creationId xmlns:p14="http://schemas.microsoft.com/office/powerpoint/2010/main" val="994334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A5374-A54C-4AE4-9866-13DFDA2F3C6D}"/>
              </a:ext>
            </a:extLst>
          </p:cNvPr>
          <p:cNvSpPr>
            <a:spLocks noGrp="1"/>
          </p:cNvSpPr>
          <p:nvPr>
            <p:ph type="title"/>
          </p:nvPr>
        </p:nvSpPr>
        <p:spPr/>
        <p:txBody>
          <a:bodyPr>
            <a:normAutofit/>
          </a:bodyPr>
          <a:lstStyle/>
          <a:p>
            <a:r>
              <a:rPr lang="en-GB" sz="2800" b="1" dirty="0">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CCBF4E86-C3CF-49C8-96ED-EA5F6EF4F015}"/>
              </a:ext>
            </a:extLst>
          </p:cNvPr>
          <p:cNvSpPr>
            <a:spLocks noGrp="1"/>
          </p:cNvSpPr>
          <p:nvPr>
            <p:ph idx="1"/>
          </p:nvPr>
        </p:nvSpPr>
        <p:spPr/>
        <p:txBody>
          <a:bodyPr/>
          <a:lstStyle/>
          <a:p>
            <a:r>
              <a:rPr lang="en-GB" dirty="0"/>
              <a:t>Examined a coherence construct that are better specified and more commonly associated with writing assessment.</a:t>
            </a:r>
          </a:p>
          <a:p>
            <a:r>
              <a:rPr lang="en-GB" dirty="0"/>
              <a:t>Human judgement of cohesion  explain judgement of essay to lesser degree than human judgement of coherence.</a:t>
            </a:r>
          </a:p>
          <a:p>
            <a:r>
              <a:rPr lang="en-GB" dirty="0"/>
              <a:t>Semantic similarity between the body of middle paragraph and  final paragraph helps develops coherent mental representation.</a:t>
            </a:r>
          </a:p>
          <a:p>
            <a:r>
              <a:rPr lang="en-GB" dirty="0"/>
              <a:t>Coherence is an important indicator of essay quality and the significant amount of variances in coherence judgement can be modelled using indices related to text structure, semantic coherence ,lexical sophistication and grammatical complexity.</a:t>
            </a:r>
          </a:p>
        </p:txBody>
      </p:sp>
      <p:sp>
        <p:nvSpPr>
          <p:cNvPr id="4" name="Footer Placeholder 3">
            <a:extLst>
              <a:ext uri="{FF2B5EF4-FFF2-40B4-BE49-F238E27FC236}">
                <a16:creationId xmlns:a16="http://schemas.microsoft.com/office/drawing/2014/main" id="{FA08729B-6913-470F-BEE7-8E1698198014}"/>
              </a:ext>
            </a:extLst>
          </p:cNvPr>
          <p:cNvSpPr>
            <a:spLocks noGrp="1"/>
          </p:cNvSpPr>
          <p:nvPr>
            <p:ph type="ftr" sz="quarter" idx="11"/>
          </p:nvPr>
        </p:nvSpPr>
        <p:spPr/>
        <p:txBody>
          <a:bodyPr/>
          <a:lstStyle/>
          <a:p>
            <a:r>
              <a:rPr lang="en-GB"/>
              <a:t>@Bibek Khadayat</a:t>
            </a:r>
          </a:p>
        </p:txBody>
      </p:sp>
      <p:sp>
        <p:nvSpPr>
          <p:cNvPr id="5" name="Slide Number Placeholder 4">
            <a:extLst>
              <a:ext uri="{FF2B5EF4-FFF2-40B4-BE49-F238E27FC236}">
                <a16:creationId xmlns:a16="http://schemas.microsoft.com/office/drawing/2014/main" id="{11258931-3A65-4D57-9048-D20CCF652924}"/>
              </a:ext>
            </a:extLst>
          </p:cNvPr>
          <p:cNvSpPr>
            <a:spLocks noGrp="1"/>
          </p:cNvSpPr>
          <p:nvPr>
            <p:ph type="sldNum" sz="quarter" idx="12"/>
          </p:nvPr>
        </p:nvSpPr>
        <p:spPr/>
        <p:txBody>
          <a:bodyPr/>
          <a:lstStyle/>
          <a:p>
            <a:fld id="{5AED6B32-A3C2-4738-A80D-0AD1B46CEBFC}" type="slidenum">
              <a:rPr lang="en-GB" smtClean="0"/>
              <a:t>20</a:t>
            </a:fld>
            <a:endParaRPr lang="en-GB"/>
          </a:p>
        </p:txBody>
      </p:sp>
    </p:spTree>
    <p:extLst>
      <p:ext uri="{BB962C8B-B14F-4D97-AF65-F5344CB8AC3E}">
        <p14:creationId xmlns:p14="http://schemas.microsoft.com/office/powerpoint/2010/main" val="2525904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B1F15-7A91-45AB-BE3C-2435D5436499}"/>
              </a:ext>
            </a:extLst>
          </p:cNvPr>
          <p:cNvSpPr>
            <a:spLocks noGrp="1"/>
          </p:cNvSpPr>
          <p:nvPr>
            <p:ph type="title"/>
          </p:nvPr>
        </p:nvSpPr>
        <p:spPr/>
        <p:txBody>
          <a:bodyPr>
            <a:normAutofit/>
          </a:bodyPr>
          <a:lstStyle/>
          <a:p>
            <a:r>
              <a:rPr lang="en-GB" sz="2800" b="1" dirty="0">
                <a:latin typeface="Arial" panose="020B0604020202020204" pitchFamily="34" charset="0"/>
                <a:cs typeface="Arial" panose="020B0604020202020204" pitchFamily="34" charset="0"/>
              </a:rPr>
              <a:t>Summary</a:t>
            </a:r>
          </a:p>
        </p:txBody>
      </p:sp>
      <p:sp>
        <p:nvSpPr>
          <p:cNvPr id="3" name="Content Placeholder 2">
            <a:extLst>
              <a:ext uri="{FF2B5EF4-FFF2-40B4-BE49-F238E27FC236}">
                <a16:creationId xmlns:a16="http://schemas.microsoft.com/office/drawing/2014/main" id="{51B0305A-5543-45FE-BF25-98B6D2927213}"/>
              </a:ext>
            </a:extLst>
          </p:cNvPr>
          <p:cNvSpPr>
            <a:spLocks noGrp="1"/>
          </p:cNvSpPr>
          <p:nvPr>
            <p:ph idx="1"/>
          </p:nvPr>
        </p:nvSpPr>
        <p:spPr/>
        <p:txBody>
          <a:bodyPr>
            <a:normAutofit/>
          </a:bodyPr>
          <a:lstStyle/>
          <a:p>
            <a:r>
              <a:rPr lang="en-GB" sz="2400" dirty="0">
                <a:latin typeface="Arial" panose="020B0604020202020204" pitchFamily="34" charset="0"/>
                <a:cs typeface="Arial" panose="020B0604020202020204" pitchFamily="34" charset="0"/>
              </a:rPr>
              <a:t>Coherence and cohesion are key factor for text comprehension.</a:t>
            </a:r>
          </a:p>
          <a:p>
            <a:r>
              <a:rPr lang="en-GB" sz="2400" dirty="0">
                <a:latin typeface="Arial" panose="020B0604020202020204" pitchFamily="34" charset="0"/>
                <a:cs typeface="Arial" panose="020B0604020202020204" pitchFamily="34" charset="0"/>
              </a:rPr>
              <a:t>Most of the text comprehension system rely on extracting complete sentence from text ,ensure that it is grammatically correct but not coherence.</a:t>
            </a:r>
          </a:p>
          <a:p>
            <a:r>
              <a:rPr lang="en-GB" sz="2400" dirty="0">
                <a:latin typeface="Arial" panose="020B0604020202020204" pitchFamily="34" charset="0"/>
                <a:cs typeface="Arial" panose="020B0604020202020204" pitchFamily="34" charset="0"/>
              </a:rPr>
              <a:t>Discourse relation, sentence connection by common entities pattern and thematic regression are important area for text coherence.</a:t>
            </a:r>
          </a:p>
          <a:p>
            <a:r>
              <a:rPr lang="en-GB" sz="2400" dirty="0">
                <a:latin typeface="Arial" panose="020B0604020202020204" pitchFamily="34" charset="0"/>
                <a:cs typeface="Arial" panose="020B0604020202020204" pitchFamily="34" charset="0"/>
              </a:rPr>
              <a:t>Coherence is important feature in summary extraction process.</a:t>
            </a:r>
          </a:p>
          <a:p>
            <a:r>
              <a:rPr lang="en-GB" sz="2400" dirty="0">
                <a:latin typeface="Arial" panose="020B0604020202020204" pitchFamily="34" charset="0"/>
                <a:cs typeface="Arial" panose="020B0604020202020204" pitchFamily="34" charset="0"/>
              </a:rPr>
              <a:t>Thematic ordering and entities of adjacent sentences should be maximized and redundancy should be minimized.</a:t>
            </a:r>
          </a:p>
        </p:txBody>
      </p:sp>
      <p:sp>
        <p:nvSpPr>
          <p:cNvPr id="4" name="Footer Placeholder 3">
            <a:extLst>
              <a:ext uri="{FF2B5EF4-FFF2-40B4-BE49-F238E27FC236}">
                <a16:creationId xmlns:a16="http://schemas.microsoft.com/office/drawing/2014/main" id="{B29868EE-BD33-40C4-8D47-B566C1547491}"/>
              </a:ext>
            </a:extLst>
          </p:cNvPr>
          <p:cNvSpPr>
            <a:spLocks noGrp="1"/>
          </p:cNvSpPr>
          <p:nvPr>
            <p:ph type="ftr" sz="quarter" idx="11"/>
          </p:nvPr>
        </p:nvSpPr>
        <p:spPr/>
        <p:txBody>
          <a:bodyPr/>
          <a:lstStyle/>
          <a:p>
            <a:r>
              <a:rPr lang="en-GB"/>
              <a:t>@Bibek Khadayat</a:t>
            </a:r>
          </a:p>
        </p:txBody>
      </p:sp>
      <p:sp>
        <p:nvSpPr>
          <p:cNvPr id="5" name="Slide Number Placeholder 4">
            <a:extLst>
              <a:ext uri="{FF2B5EF4-FFF2-40B4-BE49-F238E27FC236}">
                <a16:creationId xmlns:a16="http://schemas.microsoft.com/office/drawing/2014/main" id="{F6EFCE2D-0603-4F8F-A465-E4DF148E4173}"/>
              </a:ext>
            </a:extLst>
          </p:cNvPr>
          <p:cNvSpPr>
            <a:spLocks noGrp="1"/>
          </p:cNvSpPr>
          <p:nvPr>
            <p:ph type="sldNum" sz="quarter" idx="12"/>
          </p:nvPr>
        </p:nvSpPr>
        <p:spPr/>
        <p:txBody>
          <a:bodyPr/>
          <a:lstStyle/>
          <a:p>
            <a:fld id="{5AED6B32-A3C2-4738-A80D-0AD1B46CEBFC}" type="slidenum">
              <a:rPr lang="en-GB" smtClean="0"/>
              <a:t>3</a:t>
            </a:fld>
            <a:endParaRPr lang="en-GB"/>
          </a:p>
        </p:txBody>
      </p:sp>
    </p:spTree>
    <p:extLst>
      <p:ext uri="{BB962C8B-B14F-4D97-AF65-F5344CB8AC3E}">
        <p14:creationId xmlns:p14="http://schemas.microsoft.com/office/powerpoint/2010/main" val="2788535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26FA8-8B67-4985-9FD0-23BD5340387E}"/>
              </a:ext>
            </a:extLst>
          </p:cNvPr>
          <p:cNvSpPr>
            <a:spLocks noGrp="1"/>
          </p:cNvSpPr>
          <p:nvPr>
            <p:ph type="title"/>
          </p:nvPr>
        </p:nvSpPr>
        <p:spPr/>
        <p:txBody>
          <a:bodyPr>
            <a:normAutofit/>
          </a:bodyPr>
          <a:lstStyle/>
          <a:p>
            <a:r>
              <a:rPr lang="en-GB" sz="2800" b="1" dirty="0">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73D89D91-B963-44DC-A141-2AF810E27F09}"/>
              </a:ext>
            </a:extLst>
          </p:cNvPr>
          <p:cNvSpPr>
            <a:spLocks noGrp="1"/>
          </p:cNvSpPr>
          <p:nvPr>
            <p:ph idx="1"/>
          </p:nvPr>
        </p:nvSpPr>
        <p:spPr/>
        <p:txBody>
          <a:bodyPr/>
          <a:lstStyle/>
          <a:p>
            <a:r>
              <a:rPr lang="en-GB" dirty="0">
                <a:latin typeface="Arial" panose="020B0604020202020204" pitchFamily="34" charset="0"/>
                <a:cs typeface="Arial" panose="020B0604020202020204" pitchFamily="34" charset="0"/>
              </a:rPr>
              <a:t>Syntactic and semantic discourse relation involves in Coherence.</a:t>
            </a:r>
          </a:p>
          <a:p>
            <a:r>
              <a:rPr lang="en-GB" dirty="0">
                <a:latin typeface="Arial" panose="020B0604020202020204" pitchFamily="34" charset="0"/>
                <a:cs typeface="Arial" panose="020B0604020202020204" pitchFamily="34" charset="0"/>
              </a:rPr>
              <a:t>Design model which have positive and negative input text and enhance the text coherences.</a:t>
            </a:r>
          </a:p>
          <a:p>
            <a:r>
              <a:rPr lang="en-GB" dirty="0">
                <a:latin typeface="Arial" panose="020B0604020202020204" pitchFamily="34" charset="0"/>
                <a:cs typeface="Arial" panose="020B0604020202020204" pitchFamily="34" charset="0"/>
              </a:rPr>
              <a:t>Genetic Algorithm is design for shared entities , sentence position etc which affect coherence.</a:t>
            </a:r>
          </a:p>
          <a:p>
            <a:r>
              <a:rPr lang="en-GB" dirty="0">
                <a:latin typeface="Arial" panose="020B0604020202020204" pitchFamily="34" charset="0"/>
                <a:cs typeface="Arial" panose="020B0604020202020204" pitchFamily="34" charset="0"/>
              </a:rPr>
              <a:t>Future Direction : </a:t>
            </a:r>
            <a:r>
              <a:rPr lang="en-GB" b="1" dirty="0">
                <a:latin typeface="Arial" panose="020B0604020202020204" pitchFamily="34" charset="0"/>
                <a:cs typeface="Arial" panose="020B0604020202020204" pitchFamily="34" charset="0"/>
              </a:rPr>
              <a:t>Temporal relation </a:t>
            </a:r>
            <a:r>
              <a:rPr lang="en-GB" dirty="0">
                <a:latin typeface="Arial" panose="020B0604020202020204" pitchFamily="34" charset="0"/>
                <a:cs typeface="Arial" panose="020B0604020202020204" pitchFamily="34" charset="0"/>
              </a:rPr>
              <a:t>affect global coherence.</a:t>
            </a:r>
          </a:p>
          <a:p>
            <a:endParaRPr lang="en-GB" dirty="0">
              <a:latin typeface="Arial" panose="020B0604020202020204" pitchFamily="34" charset="0"/>
              <a:cs typeface="Arial" panose="020B0604020202020204" pitchFamily="34" charset="0"/>
            </a:endParaRPr>
          </a:p>
          <a:p>
            <a:pPr marL="0" indent="0">
              <a:buNone/>
            </a:pPr>
            <a:r>
              <a:rPr lang="en-GB"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7294B378-2753-455C-8532-2C41310A180D}"/>
              </a:ext>
            </a:extLst>
          </p:cNvPr>
          <p:cNvSpPr>
            <a:spLocks noGrp="1"/>
          </p:cNvSpPr>
          <p:nvPr>
            <p:ph type="ftr" sz="quarter" idx="11"/>
          </p:nvPr>
        </p:nvSpPr>
        <p:spPr/>
        <p:txBody>
          <a:bodyPr/>
          <a:lstStyle/>
          <a:p>
            <a:r>
              <a:rPr lang="en-GB" dirty="0"/>
              <a:t>@Bibek Khadayat</a:t>
            </a:r>
          </a:p>
        </p:txBody>
      </p:sp>
      <p:sp>
        <p:nvSpPr>
          <p:cNvPr id="5" name="Slide Number Placeholder 4">
            <a:extLst>
              <a:ext uri="{FF2B5EF4-FFF2-40B4-BE49-F238E27FC236}">
                <a16:creationId xmlns:a16="http://schemas.microsoft.com/office/drawing/2014/main" id="{D62E16F0-E846-4F6E-B27C-FB5B6143AB7E}"/>
              </a:ext>
            </a:extLst>
          </p:cNvPr>
          <p:cNvSpPr>
            <a:spLocks noGrp="1"/>
          </p:cNvSpPr>
          <p:nvPr>
            <p:ph type="sldNum" sz="quarter" idx="12"/>
          </p:nvPr>
        </p:nvSpPr>
        <p:spPr/>
        <p:txBody>
          <a:bodyPr/>
          <a:lstStyle/>
          <a:p>
            <a:fld id="{5AED6B32-A3C2-4738-A80D-0AD1B46CEBFC}" type="slidenum">
              <a:rPr lang="en-GB" smtClean="0"/>
              <a:t>4</a:t>
            </a:fld>
            <a:endParaRPr lang="en-GB"/>
          </a:p>
        </p:txBody>
      </p:sp>
    </p:spTree>
    <p:extLst>
      <p:ext uri="{BB962C8B-B14F-4D97-AF65-F5344CB8AC3E}">
        <p14:creationId xmlns:p14="http://schemas.microsoft.com/office/powerpoint/2010/main" val="1219431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C3633-810E-4066-9865-21344F17627D}"/>
              </a:ext>
            </a:extLst>
          </p:cNvPr>
          <p:cNvSpPr>
            <a:spLocks noGrp="1"/>
          </p:cNvSpPr>
          <p:nvPr>
            <p:ph type="title"/>
          </p:nvPr>
        </p:nvSpPr>
        <p:spPr/>
        <p:txBody>
          <a:bodyPr>
            <a:normAutofit/>
          </a:bodyPr>
          <a:lstStyle/>
          <a:p>
            <a:r>
              <a:rPr lang="en-GB" sz="2800" b="1" dirty="0">
                <a:latin typeface="Arial" panose="020B0604020202020204" pitchFamily="34" charset="0"/>
                <a:cs typeface="Arial" panose="020B0604020202020204" pitchFamily="34" charset="0"/>
              </a:rPr>
              <a:t>Predicting the rating of Text Quality Using Gaze behaviour</a:t>
            </a:r>
            <a:br>
              <a:rPr lang="en-GB" sz="2800" b="1" dirty="0">
                <a:latin typeface="Arial" panose="020B0604020202020204" pitchFamily="34" charset="0"/>
                <a:cs typeface="Arial" panose="020B0604020202020204" pitchFamily="34" charset="0"/>
              </a:rPr>
            </a:br>
            <a:r>
              <a:rPr lang="en-GB" sz="1800" dirty="0">
                <a:latin typeface="Arial" panose="020B0604020202020204" pitchFamily="34" charset="0"/>
                <a:cs typeface="Arial" panose="020B0604020202020204" pitchFamily="34" charset="0"/>
              </a:rPr>
              <a:t>Sandeep </a:t>
            </a:r>
            <a:r>
              <a:rPr lang="en-GB" sz="1800" dirty="0" err="1">
                <a:latin typeface="Arial" panose="020B0604020202020204" pitchFamily="34" charset="0"/>
                <a:cs typeface="Arial" panose="020B0604020202020204" pitchFamily="34" charset="0"/>
              </a:rPr>
              <a:t>Mathias,Diptesh</a:t>
            </a:r>
            <a:r>
              <a:rPr lang="en-GB" sz="1800" dirty="0">
                <a:latin typeface="Arial" panose="020B0604020202020204" pitchFamily="34" charset="0"/>
                <a:cs typeface="Arial" panose="020B0604020202020204" pitchFamily="34" charset="0"/>
              </a:rPr>
              <a:t> </a:t>
            </a:r>
            <a:r>
              <a:rPr lang="en-GB" sz="1800" dirty="0" err="1">
                <a:latin typeface="Arial" panose="020B0604020202020204" pitchFamily="34" charset="0"/>
                <a:cs typeface="Arial" panose="020B0604020202020204" pitchFamily="34" charset="0"/>
              </a:rPr>
              <a:t>Kanojia</a:t>
            </a:r>
            <a:r>
              <a:rPr lang="en-GB" sz="1800" dirty="0">
                <a:latin typeface="Arial" panose="020B0604020202020204" pitchFamily="34" charset="0"/>
                <a:cs typeface="Arial" panose="020B0604020202020204" pitchFamily="34" charset="0"/>
              </a:rPr>
              <a:t>, Kevin </a:t>
            </a:r>
            <a:r>
              <a:rPr lang="en-GB" sz="1800" dirty="0" err="1">
                <a:latin typeface="Arial" panose="020B0604020202020204" pitchFamily="34" charset="0"/>
                <a:cs typeface="Arial" panose="020B0604020202020204" pitchFamily="34" charset="0"/>
              </a:rPr>
              <a:t>patel</a:t>
            </a:r>
            <a:r>
              <a:rPr lang="en-GB" sz="1800" dirty="0">
                <a:latin typeface="Arial" panose="020B0604020202020204" pitchFamily="34" charset="0"/>
                <a:cs typeface="Arial" panose="020B0604020202020204" pitchFamily="34" charset="0"/>
              </a:rPr>
              <a:t>, Samarth </a:t>
            </a:r>
            <a:r>
              <a:rPr lang="en-GB" sz="1800" dirty="0" err="1">
                <a:latin typeface="Arial" panose="020B0604020202020204" pitchFamily="34" charset="0"/>
                <a:cs typeface="Arial" panose="020B0604020202020204" pitchFamily="34" charset="0"/>
              </a:rPr>
              <a:t>Agrawal,Abhijit</a:t>
            </a:r>
            <a:r>
              <a:rPr lang="en-GB" sz="1800" dirty="0">
                <a:latin typeface="Arial" panose="020B0604020202020204" pitchFamily="34" charset="0"/>
                <a:cs typeface="Arial" panose="020B0604020202020204" pitchFamily="34" charset="0"/>
              </a:rPr>
              <a:t> </a:t>
            </a:r>
            <a:r>
              <a:rPr lang="en-GB" sz="1800" dirty="0" err="1">
                <a:latin typeface="Arial" panose="020B0604020202020204" pitchFamily="34" charset="0"/>
                <a:cs typeface="Arial" panose="020B0604020202020204" pitchFamily="34" charset="0"/>
              </a:rPr>
              <a:t>Mishra,Pushpak</a:t>
            </a:r>
            <a:r>
              <a:rPr lang="en-GB" sz="1800" dirty="0">
                <a:latin typeface="Arial" panose="020B0604020202020204" pitchFamily="34" charset="0"/>
                <a:cs typeface="Arial" panose="020B0604020202020204" pitchFamily="34" charset="0"/>
              </a:rPr>
              <a:t> Bhattacharyya</a:t>
            </a:r>
            <a:endParaRPr lang="en-GB" sz="18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B1072E2-76D4-4E23-820A-BA4BE1023B75}"/>
              </a:ext>
            </a:extLst>
          </p:cNvPr>
          <p:cNvSpPr>
            <a:spLocks noGrp="1"/>
          </p:cNvSpPr>
          <p:nvPr>
            <p:ph idx="1"/>
          </p:nvPr>
        </p:nvSpPr>
        <p:spPr/>
        <p:txBody>
          <a:bodyPr/>
          <a:lstStyle/>
          <a:p>
            <a:pPr marL="0" indent="0">
              <a:buNone/>
            </a:pPr>
            <a:r>
              <a:rPr lang="en-GB" b="1" dirty="0">
                <a:latin typeface="Arial" panose="020B0604020202020204" pitchFamily="34" charset="0"/>
                <a:cs typeface="Arial" panose="020B0604020202020204" pitchFamily="34" charset="0"/>
              </a:rPr>
              <a:t>Abstract</a:t>
            </a:r>
            <a:endParaRPr lang="en-GB"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Cognitive information handle different subjective aspect of the text.</a:t>
            </a:r>
          </a:p>
          <a:p>
            <a:r>
              <a:rPr lang="en-GB" sz="2400" dirty="0">
                <a:latin typeface="Arial" panose="020B0604020202020204" pitchFamily="34" charset="0"/>
                <a:cs typeface="Arial" panose="020B0604020202020204" pitchFamily="34" charset="0"/>
              </a:rPr>
              <a:t>Three model :</a:t>
            </a:r>
            <a:r>
              <a:rPr lang="en-GB" sz="2400" i="1" dirty="0">
                <a:latin typeface="Arial" panose="020B0604020202020204" pitchFamily="34" charset="0"/>
                <a:cs typeface="Arial" panose="020B0604020202020204" pitchFamily="34" charset="0"/>
              </a:rPr>
              <a:t>organization, coherence and cohesion </a:t>
            </a:r>
            <a:r>
              <a:rPr lang="en-GB" sz="2400" dirty="0">
                <a:latin typeface="Arial" panose="020B0604020202020204" pitchFamily="34" charset="0"/>
                <a:cs typeface="Arial" panose="020B0604020202020204" pitchFamily="34" charset="0"/>
              </a:rPr>
              <a:t>are key factor in gaze Behaviour for predicting text quality.</a:t>
            </a:r>
          </a:p>
          <a:p>
            <a:r>
              <a:rPr lang="en-GB" sz="2400" dirty="0">
                <a:latin typeface="Arial" panose="020B0604020202020204" pitchFamily="34" charset="0"/>
                <a:cs typeface="Arial" panose="020B0604020202020204" pitchFamily="34" charset="0"/>
              </a:rPr>
              <a:t> Overall quality is obtained by adding gaze feature to traditional textual feature.</a:t>
            </a:r>
          </a:p>
          <a:p>
            <a:endParaRPr lang="en-GB" sz="24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E676A7A9-5887-4089-8653-5C35E0223ECF}"/>
              </a:ext>
            </a:extLst>
          </p:cNvPr>
          <p:cNvSpPr>
            <a:spLocks noGrp="1"/>
          </p:cNvSpPr>
          <p:nvPr>
            <p:ph type="ftr" sz="quarter" idx="11"/>
          </p:nvPr>
        </p:nvSpPr>
        <p:spPr/>
        <p:txBody>
          <a:bodyPr/>
          <a:lstStyle/>
          <a:p>
            <a:r>
              <a:rPr lang="en-GB"/>
              <a:t>@Bibek Khadayat</a:t>
            </a:r>
          </a:p>
        </p:txBody>
      </p:sp>
      <p:sp>
        <p:nvSpPr>
          <p:cNvPr id="5" name="Slide Number Placeholder 4">
            <a:extLst>
              <a:ext uri="{FF2B5EF4-FFF2-40B4-BE49-F238E27FC236}">
                <a16:creationId xmlns:a16="http://schemas.microsoft.com/office/drawing/2014/main" id="{88F63DD6-5584-419B-A7B0-4AE8310EF825}"/>
              </a:ext>
            </a:extLst>
          </p:cNvPr>
          <p:cNvSpPr>
            <a:spLocks noGrp="1"/>
          </p:cNvSpPr>
          <p:nvPr>
            <p:ph type="sldNum" sz="quarter" idx="12"/>
          </p:nvPr>
        </p:nvSpPr>
        <p:spPr/>
        <p:txBody>
          <a:bodyPr/>
          <a:lstStyle/>
          <a:p>
            <a:fld id="{5AED6B32-A3C2-4738-A80D-0AD1B46CEBFC}" type="slidenum">
              <a:rPr lang="en-GB" smtClean="0"/>
              <a:t>5</a:t>
            </a:fld>
            <a:endParaRPr lang="en-GB"/>
          </a:p>
        </p:txBody>
      </p:sp>
    </p:spTree>
    <p:extLst>
      <p:ext uri="{BB962C8B-B14F-4D97-AF65-F5344CB8AC3E}">
        <p14:creationId xmlns:p14="http://schemas.microsoft.com/office/powerpoint/2010/main" val="3224417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2EBD7-6D5A-4AED-BC31-FC2BBFDA1C88}"/>
              </a:ext>
            </a:extLst>
          </p:cNvPr>
          <p:cNvSpPr>
            <a:spLocks noGrp="1"/>
          </p:cNvSpPr>
          <p:nvPr>
            <p:ph type="title"/>
          </p:nvPr>
        </p:nvSpPr>
        <p:spPr/>
        <p:txBody>
          <a:bodyPr>
            <a:normAutofit/>
          </a:bodyPr>
          <a:lstStyle/>
          <a:p>
            <a:r>
              <a:rPr lang="en-GB" sz="2800" b="1" dirty="0">
                <a:latin typeface="Arial" panose="020B0604020202020204" pitchFamily="34" charset="0"/>
                <a:cs typeface="Arial" panose="020B0604020202020204" pitchFamily="34" charset="0"/>
              </a:rPr>
              <a:t>Summary</a:t>
            </a:r>
          </a:p>
        </p:txBody>
      </p:sp>
      <p:sp>
        <p:nvSpPr>
          <p:cNvPr id="3" name="Content Placeholder 2">
            <a:extLst>
              <a:ext uri="{FF2B5EF4-FFF2-40B4-BE49-F238E27FC236}">
                <a16:creationId xmlns:a16="http://schemas.microsoft.com/office/drawing/2014/main" id="{73FE7EA3-320B-4AF0-8A7B-2F957A670DB4}"/>
              </a:ext>
            </a:extLst>
          </p:cNvPr>
          <p:cNvSpPr>
            <a:spLocks noGrp="1"/>
          </p:cNvSpPr>
          <p:nvPr>
            <p:ph idx="1"/>
          </p:nvPr>
        </p:nvSpPr>
        <p:spPr/>
        <p:txBody>
          <a:bodyPr/>
          <a:lstStyle/>
          <a:p>
            <a:r>
              <a:rPr lang="en-GB" dirty="0"/>
              <a:t>Text quality dependent on different aspect such as: structure of text , size of text, clarity, selection of word etc.</a:t>
            </a:r>
          </a:p>
          <a:p>
            <a:r>
              <a:rPr lang="en-GB" dirty="0"/>
              <a:t>Qualitative properties of text  depend on Organization, Coherence and Cohesion.</a:t>
            </a:r>
          </a:p>
          <a:p>
            <a:r>
              <a:rPr lang="en-GB" dirty="0"/>
              <a:t>Text begin with introduction , has body and ends with conclusion can be called well organized.</a:t>
            </a:r>
          </a:p>
          <a:p>
            <a:r>
              <a:rPr lang="en-GB" dirty="0"/>
              <a:t>Content of text split into paragraph with each paragraph denoting a single idea also called well organized.</a:t>
            </a:r>
          </a:p>
          <a:p>
            <a:endParaRPr lang="en-GB" dirty="0"/>
          </a:p>
          <a:p>
            <a:endParaRPr lang="en-GB" dirty="0"/>
          </a:p>
        </p:txBody>
      </p:sp>
      <p:sp>
        <p:nvSpPr>
          <p:cNvPr id="4" name="Footer Placeholder 3">
            <a:extLst>
              <a:ext uri="{FF2B5EF4-FFF2-40B4-BE49-F238E27FC236}">
                <a16:creationId xmlns:a16="http://schemas.microsoft.com/office/drawing/2014/main" id="{34589504-7E81-49CB-B82A-622C09F40B61}"/>
              </a:ext>
            </a:extLst>
          </p:cNvPr>
          <p:cNvSpPr>
            <a:spLocks noGrp="1"/>
          </p:cNvSpPr>
          <p:nvPr>
            <p:ph type="ftr" sz="quarter" idx="11"/>
          </p:nvPr>
        </p:nvSpPr>
        <p:spPr/>
        <p:txBody>
          <a:bodyPr/>
          <a:lstStyle/>
          <a:p>
            <a:r>
              <a:rPr lang="en-GB"/>
              <a:t>@Bibek Khadayat</a:t>
            </a:r>
          </a:p>
        </p:txBody>
      </p:sp>
      <p:sp>
        <p:nvSpPr>
          <p:cNvPr id="5" name="Slide Number Placeholder 4">
            <a:extLst>
              <a:ext uri="{FF2B5EF4-FFF2-40B4-BE49-F238E27FC236}">
                <a16:creationId xmlns:a16="http://schemas.microsoft.com/office/drawing/2014/main" id="{50B17C0C-3185-4EC1-822D-F8D192D28AE2}"/>
              </a:ext>
            </a:extLst>
          </p:cNvPr>
          <p:cNvSpPr>
            <a:spLocks noGrp="1"/>
          </p:cNvSpPr>
          <p:nvPr>
            <p:ph type="sldNum" sz="quarter" idx="12"/>
          </p:nvPr>
        </p:nvSpPr>
        <p:spPr/>
        <p:txBody>
          <a:bodyPr/>
          <a:lstStyle/>
          <a:p>
            <a:fld id="{5AED6B32-A3C2-4738-A80D-0AD1B46CEBFC}" type="slidenum">
              <a:rPr lang="en-GB" smtClean="0"/>
              <a:t>6</a:t>
            </a:fld>
            <a:endParaRPr lang="en-GB"/>
          </a:p>
        </p:txBody>
      </p:sp>
    </p:spTree>
    <p:extLst>
      <p:ext uri="{BB962C8B-B14F-4D97-AF65-F5344CB8AC3E}">
        <p14:creationId xmlns:p14="http://schemas.microsoft.com/office/powerpoint/2010/main" val="3153372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8116E-CD6D-4583-BCF7-83E4C05C46DD}"/>
              </a:ext>
            </a:extLst>
          </p:cNvPr>
          <p:cNvSpPr>
            <a:spLocks noGrp="1"/>
          </p:cNvSpPr>
          <p:nvPr>
            <p:ph type="title"/>
          </p:nvPr>
        </p:nvSpPr>
        <p:spPr/>
        <p:txBody>
          <a:bodyPr>
            <a:normAutofit/>
          </a:bodyPr>
          <a:lstStyle/>
          <a:p>
            <a:r>
              <a:rPr lang="en-GB" sz="2800" b="1" dirty="0">
                <a:latin typeface="Arial" panose="020B0604020202020204" pitchFamily="34" charset="0"/>
                <a:cs typeface="Arial" panose="020B0604020202020204" pitchFamily="34" charset="0"/>
              </a:rPr>
              <a:t>Summary</a:t>
            </a:r>
          </a:p>
        </p:txBody>
      </p:sp>
      <p:sp>
        <p:nvSpPr>
          <p:cNvPr id="3" name="Content Placeholder 2">
            <a:extLst>
              <a:ext uri="{FF2B5EF4-FFF2-40B4-BE49-F238E27FC236}">
                <a16:creationId xmlns:a16="http://schemas.microsoft.com/office/drawing/2014/main" id="{6DC7E3C1-83DC-4FD8-B912-FAFFDB2C9F88}"/>
              </a:ext>
            </a:extLst>
          </p:cNvPr>
          <p:cNvSpPr>
            <a:spLocks noGrp="1"/>
          </p:cNvSpPr>
          <p:nvPr>
            <p:ph idx="1"/>
          </p:nvPr>
        </p:nvSpPr>
        <p:spPr/>
        <p:txBody>
          <a:bodyPr/>
          <a:lstStyle/>
          <a:p>
            <a:r>
              <a:rPr lang="en-GB" dirty="0"/>
              <a:t>Coherence and cohesion are two qualities that are closely related for text quality.</a:t>
            </a:r>
          </a:p>
          <a:p>
            <a:r>
              <a:rPr lang="en-GB" dirty="0"/>
              <a:t>Coherence is measure  of how much sense the text make ,is semantic feature of text.</a:t>
            </a:r>
          </a:p>
          <a:p>
            <a:r>
              <a:rPr lang="en-GB" dirty="0"/>
              <a:t>Cohesion is measure of how sentence are connected and grammatically correct.</a:t>
            </a:r>
          </a:p>
          <a:p>
            <a:r>
              <a:rPr lang="en-GB" dirty="0"/>
              <a:t>  Quality(T)=Org(T)+</a:t>
            </a:r>
            <a:r>
              <a:rPr lang="en-GB" dirty="0" err="1"/>
              <a:t>Chr</a:t>
            </a:r>
            <a:r>
              <a:rPr lang="en-GB" dirty="0"/>
              <a:t>(T)+</a:t>
            </a:r>
            <a:r>
              <a:rPr lang="en-GB" dirty="0" err="1"/>
              <a:t>Chs</a:t>
            </a:r>
            <a:r>
              <a:rPr lang="en-GB" dirty="0"/>
              <a:t>(T)-2  ;2 subtracted to scale the score  from 3-12 , to a range of 1-10(</a:t>
            </a:r>
            <a:r>
              <a:rPr lang="en-GB" dirty="0" err="1"/>
              <a:t>likert</a:t>
            </a:r>
            <a:r>
              <a:rPr lang="en-GB" dirty="0"/>
              <a:t> scale with range 1-4 for each measure) </a:t>
            </a:r>
          </a:p>
          <a:p>
            <a:endParaRPr lang="en-GB" dirty="0"/>
          </a:p>
        </p:txBody>
      </p:sp>
      <p:sp>
        <p:nvSpPr>
          <p:cNvPr id="4" name="Footer Placeholder 3">
            <a:extLst>
              <a:ext uri="{FF2B5EF4-FFF2-40B4-BE49-F238E27FC236}">
                <a16:creationId xmlns:a16="http://schemas.microsoft.com/office/drawing/2014/main" id="{D532642D-6EC0-429A-A0AE-F6E8C5EA81E0}"/>
              </a:ext>
            </a:extLst>
          </p:cNvPr>
          <p:cNvSpPr>
            <a:spLocks noGrp="1"/>
          </p:cNvSpPr>
          <p:nvPr>
            <p:ph type="ftr" sz="quarter" idx="11"/>
          </p:nvPr>
        </p:nvSpPr>
        <p:spPr/>
        <p:txBody>
          <a:bodyPr/>
          <a:lstStyle/>
          <a:p>
            <a:r>
              <a:rPr lang="en-GB"/>
              <a:t>@Bibek Khadayat</a:t>
            </a:r>
          </a:p>
        </p:txBody>
      </p:sp>
      <p:sp>
        <p:nvSpPr>
          <p:cNvPr id="5" name="Slide Number Placeholder 4">
            <a:extLst>
              <a:ext uri="{FF2B5EF4-FFF2-40B4-BE49-F238E27FC236}">
                <a16:creationId xmlns:a16="http://schemas.microsoft.com/office/drawing/2014/main" id="{DBFEBBA7-08F5-4EED-8C19-CF78D6150911}"/>
              </a:ext>
            </a:extLst>
          </p:cNvPr>
          <p:cNvSpPr>
            <a:spLocks noGrp="1"/>
          </p:cNvSpPr>
          <p:nvPr>
            <p:ph type="sldNum" sz="quarter" idx="12"/>
          </p:nvPr>
        </p:nvSpPr>
        <p:spPr/>
        <p:txBody>
          <a:bodyPr/>
          <a:lstStyle/>
          <a:p>
            <a:fld id="{5AED6B32-A3C2-4738-A80D-0AD1B46CEBFC}" type="slidenum">
              <a:rPr lang="en-GB" smtClean="0"/>
              <a:t>7</a:t>
            </a:fld>
            <a:endParaRPr lang="en-GB"/>
          </a:p>
        </p:txBody>
      </p:sp>
    </p:spTree>
    <p:extLst>
      <p:ext uri="{BB962C8B-B14F-4D97-AF65-F5344CB8AC3E}">
        <p14:creationId xmlns:p14="http://schemas.microsoft.com/office/powerpoint/2010/main" val="2905992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EE2A6-9EE6-460F-BEB1-1CEA1933EFBE}"/>
              </a:ext>
            </a:extLst>
          </p:cNvPr>
          <p:cNvSpPr>
            <a:spLocks noGrp="1"/>
          </p:cNvSpPr>
          <p:nvPr>
            <p:ph type="title"/>
          </p:nvPr>
        </p:nvSpPr>
        <p:spPr>
          <a:xfrm>
            <a:off x="838200" y="365126"/>
            <a:ext cx="9705109" cy="563130"/>
          </a:xfrm>
        </p:spPr>
        <p:txBody>
          <a:bodyPr>
            <a:normAutofit/>
          </a:bodyPr>
          <a:lstStyle/>
          <a:p>
            <a:r>
              <a:rPr lang="en-GB" sz="2800" b="1" dirty="0"/>
              <a:t>Example of Coherence And cohesion</a:t>
            </a:r>
          </a:p>
        </p:txBody>
      </p:sp>
      <p:pic>
        <p:nvPicPr>
          <p:cNvPr id="5" name="Content Placeholder 4" descr="Table&#10;&#10;Description automatically generated">
            <a:extLst>
              <a:ext uri="{FF2B5EF4-FFF2-40B4-BE49-F238E27FC236}">
                <a16:creationId xmlns:a16="http://schemas.microsoft.com/office/drawing/2014/main" id="{B41D7916-C393-4597-95C1-F441D2A497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3345" y="1036984"/>
            <a:ext cx="11055927" cy="4477125"/>
          </a:xfrm>
        </p:spPr>
      </p:pic>
      <p:sp>
        <p:nvSpPr>
          <p:cNvPr id="3" name="Footer Placeholder 2">
            <a:extLst>
              <a:ext uri="{FF2B5EF4-FFF2-40B4-BE49-F238E27FC236}">
                <a16:creationId xmlns:a16="http://schemas.microsoft.com/office/drawing/2014/main" id="{09C50CC0-9933-47C8-90EC-C4D5FC47F137}"/>
              </a:ext>
            </a:extLst>
          </p:cNvPr>
          <p:cNvSpPr>
            <a:spLocks noGrp="1"/>
          </p:cNvSpPr>
          <p:nvPr>
            <p:ph type="ftr" sz="quarter" idx="11"/>
          </p:nvPr>
        </p:nvSpPr>
        <p:spPr/>
        <p:txBody>
          <a:bodyPr/>
          <a:lstStyle/>
          <a:p>
            <a:r>
              <a:rPr lang="en-GB"/>
              <a:t>@Bibek Khadayat</a:t>
            </a:r>
          </a:p>
        </p:txBody>
      </p:sp>
      <p:sp>
        <p:nvSpPr>
          <p:cNvPr id="4" name="Slide Number Placeholder 3">
            <a:extLst>
              <a:ext uri="{FF2B5EF4-FFF2-40B4-BE49-F238E27FC236}">
                <a16:creationId xmlns:a16="http://schemas.microsoft.com/office/drawing/2014/main" id="{63D9B205-B282-4CD4-9832-8F913F069214}"/>
              </a:ext>
            </a:extLst>
          </p:cNvPr>
          <p:cNvSpPr>
            <a:spLocks noGrp="1"/>
          </p:cNvSpPr>
          <p:nvPr>
            <p:ph type="sldNum" sz="quarter" idx="12"/>
          </p:nvPr>
        </p:nvSpPr>
        <p:spPr/>
        <p:txBody>
          <a:bodyPr/>
          <a:lstStyle/>
          <a:p>
            <a:fld id="{5AED6B32-A3C2-4738-A80D-0AD1B46CEBFC}" type="slidenum">
              <a:rPr lang="en-GB" smtClean="0"/>
              <a:t>8</a:t>
            </a:fld>
            <a:endParaRPr lang="en-GB"/>
          </a:p>
        </p:txBody>
      </p:sp>
    </p:spTree>
    <p:extLst>
      <p:ext uri="{BB962C8B-B14F-4D97-AF65-F5344CB8AC3E}">
        <p14:creationId xmlns:p14="http://schemas.microsoft.com/office/powerpoint/2010/main" val="1304985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1503C-05C9-43DC-B91C-C462D8D5CB03}"/>
              </a:ext>
            </a:extLst>
          </p:cNvPr>
          <p:cNvSpPr>
            <a:spLocks noGrp="1"/>
          </p:cNvSpPr>
          <p:nvPr>
            <p:ph type="title"/>
          </p:nvPr>
        </p:nvSpPr>
        <p:spPr/>
        <p:txBody>
          <a:bodyPr>
            <a:normAutofit/>
          </a:bodyPr>
          <a:lstStyle/>
          <a:p>
            <a:r>
              <a:rPr lang="en-GB" sz="2800" b="1" dirty="0">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1566FC82-3656-407E-9D04-9EAF43C09858}"/>
              </a:ext>
            </a:extLst>
          </p:cNvPr>
          <p:cNvSpPr>
            <a:spLocks noGrp="1"/>
          </p:cNvSpPr>
          <p:nvPr>
            <p:ph idx="1"/>
          </p:nvPr>
        </p:nvSpPr>
        <p:spPr/>
        <p:txBody>
          <a:bodyPr/>
          <a:lstStyle/>
          <a:p>
            <a:r>
              <a:rPr lang="en-GB" dirty="0"/>
              <a:t>Three  properties Organization , Coherence and Cohesion affect in estimating text quality.</a:t>
            </a:r>
          </a:p>
          <a:p>
            <a:r>
              <a:rPr lang="en-GB" dirty="0"/>
              <a:t>Gaze Behaviour will assist in predicting text quality and significantly  improve prediction of three measure.</a:t>
            </a:r>
          </a:p>
          <a:p>
            <a:r>
              <a:rPr lang="en-GB" dirty="0"/>
              <a:t>Future direction : </a:t>
            </a:r>
            <a:r>
              <a:rPr lang="en-GB" b="1" dirty="0"/>
              <a:t>multi task  Learning </a:t>
            </a:r>
            <a:r>
              <a:rPr lang="en-GB" dirty="0"/>
              <a:t>,in estimating Gaze feature and use estimating feature for text quality prediction. </a:t>
            </a:r>
          </a:p>
        </p:txBody>
      </p:sp>
      <p:sp>
        <p:nvSpPr>
          <p:cNvPr id="4" name="Footer Placeholder 3">
            <a:extLst>
              <a:ext uri="{FF2B5EF4-FFF2-40B4-BE49-F238E27FC236}">
                <a16:creationId xmlns:a16="http://schemas.microsoft.com/office/drawing/2014/main" id="{D4550427-50EA-4B45-B773-B96642E34753}"/>
              </a:ext>
            </a:extLst>
          </p:cNvPr>
          <p:cNvSpPr>
            <a:spLocks noGrp="1"/>
          </p:cNvSpPr>
          <p:nvPr>
            <p:ph type="ftr" sz="quarter" idx="11"/>
          </p:nvPr>
        </p:nvSpPr>
        <p:spPr/>
        <p:txBody>
          <a:bodyPr/>
          <a:lstStyle/>
          <a:p>
            <a:r>
              <a:rPr lang="en-GB"/>
              <a:t>@Bibek Khadayat</a:t>
            </a:r>
          </a:p>
        </p:txBody>
      </p:sp>
      <p:sp>
        <p:nvSpPr>
          <p:cNvPr id="5" name="Slide Number Placeholder 4">
            <a:extLst>
              <a:ext uri="{FF2B5EF4-FFF2-40B4-BE49-F238E27FC236}">
                <a16:creationId xmlns:a16="http://schemas.microsoft.com/office/drawing/2014/main" id="{56614F9A-3CED-45AA-AEC6-7CD0305376B9}"/>
              </a:ext>
            </a:extLst>
          </p:cNvPr>
          <p:cNvSpPr>
            <a:spLocks noGrp="1"/>
          </p:cNvSpPr>
          <p:nvPr>
            <p:ph type="sldNum" sz="quarter" idx="12"/>
          </p:nvPr>
        </p:nvSpPr>
        <p:spPr/>
        <p:txBody>
          <a:bodyPr/>
          <a:lstStyle/>
          <a:p>
            <a:fld id="{5AED6B32-A3C2-4738-A80D-0AD1B46CEBFC}" type="slidenum">
              <a:rPr lang="en-GB" smtClean="0"/>
              <a:t>9</a:t>
            </a:fld>
            <a:endParaRPr lang="en-GB"/>
          </a:p>
        </p:txBody>
      </p:sp>
    </p:spTree>
    <p:extLst>
      <p:ext uri="{BB962C8B-B14F-4D97-AF65-F5344CB8AC3E}">
        <p14:creationId xmlns:p14="http://schemas.microsoft.com/office/powerpoint/2010/main" val="1500782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859</TotalTime>
  <Words>1221</Words>
  <Application>Microsoft Office PowerPoint</Application>
  <PresentationFormat>Widescreen</PresentationFormat>
  <Paragraphs>131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TEXT QUALITY SLIDE 2  06/10/2020   Issue  Literature Review: Text Quality </vt:lpstr>
      <vt:lpstr>Coherence Model for Sentences Ordering  Houda Oufaida, Philippe Blache, Omar Nouali</vt:lpstr>
      <vt:lpstr>Summary</vt:lpstr>
      <vt:lpstr>Conclusion</vt:lpstr>
      <vt:lpstr>Predicting the rating of Text Quality Using Gaze behaviour Sandeep Mathias,Diptesh Kanojia, Kevin patel, Samarth Agrawal,Abhijit Mishra,Pushpak Bhattacharyya</vt:lpstr>
      <vt:lpstr>Summary</vt:lpstr>
      <vt:lpstr>Summary</vt:lpstr>
      <vt:lpstr>Example of Coherence And cohesion</vt:lpstr>
      <vt:lpstr>Conclusion</vt:lpstr>
      <vt:lpstr>A Neural Local  Coherence Model for Text Quality Assessment Mohsen mesgar, Michael Strube</vt:lpstr>
      <vt:lpstr>Summary</vt:lpstr>
      <vt:lpstr>Summary</vt:lpstr>
      <vt:lpstr>Conclusion</vt:lpstr>
      <vt:lpstr>Improving Quality of text to Speech Using Neural Network Neteti Aswani , Dr Kunjam Nageswara Rao,  Dr G Sita Ratnam</vt:lpstr>
      <vt:lpstr>Summary</vt:lpstr>
      <vt:lpstr>Conclusion</vt:lpstr>
      <vt:lpstr>Text Coherence and Judgments of Essay Quality : Models of Quality and Coherence Scott A. Crossley, Danielle S. McNamara</vt:lpstr>
      <vt:lpstr>Summary</vt:lpstr>
      <vt:lpstr>Summary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QUALITY SLIDE 2  06/10/2020</dc:title>
  <dc:creator>Bibek Khadayat</dc:creator>
  <cp:lastModifiedBy>Bibek Khadayat</cp:lastModifiedBy>
  <cp:revision>41</cp:revision>
  <dcterms:created xsi:type="dcterms:W3CDTF">2020-10-04T09:07:40Z</dcterms:created>
  <dcterms:modified xsi:type="dcterms:W3CDTF">2020-10-06T09:59:48Z</dcterms:modified>
</cp:coreProperties>
</file>