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Lexen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ustomXml" Target="../customXml/item1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font" Target="fonts/Lexend-bold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4" Type="http://schemas.openxmlformats.org/officeDocument/2006/relationships/font" Target="fonts/Lexend-regular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slide" Target="slides/slide18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b96c2278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b96c2278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b96c2278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b96c2278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b96c2278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b96c2278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b66787b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b66787b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b66787b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b66787b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b833f03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b833f03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b833f03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b833f03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b833f032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3b833f032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f64c39f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f64c39f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b96c227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b96c227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b96c227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b96c227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b96c2278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b96c2278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up course outline/syllabus in a separate document and </a:t>
            </a:r>
            <a:r>
              <a:rPr lang="en"/>
              <a:t>briefly</a:t>
            </a:r>
            <a:r>
              <a:rPr lang="en"/>
              <a:t> walk through it.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b96c2278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b96c2278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b96c2278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b96c2278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e468acb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e468acb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e6f989b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e6f989b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8672ce6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8672ce6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00" y="4128825"/>
            <a:ext cx="2244501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pink">
  <p:cSld name="SECTION_HEADER_1_1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blue">
  <p:cSld name="SECTION_HEADER_1_1_1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green">
  <p:cSld name="SECTION_HEADER_1_1_1_1">
    <p:bg>
      <p:bgPr>
        <a:solidFill>
          <a:schemeClr val="accen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yellow">
  <p:cSld name="SECTION_HEADER_1_1_1_1_1">
    <p:bg>
      <p:bgPr>
        <a:solidFill>
          <a:schemeClr val="accent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2">
  <p:cSld name="TITLE_AND_BODY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700" y="1563563"/>
            <a:ext cx="2233000" cy="1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182875" lIns="457200" spcFirstLastPara="1" rIns="182875" wrap="square" tIns="182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82875" lIns="457200" spcFirstLastPara="1" rIns="182875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77800" y="4128825"/>
            <a:ext cx="2244500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0" i="0" sz="28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b="0" i="0" sz="18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Intro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Code</a:t>
            </a:r>
            <a:endParaRPr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is the process of writing </a:t>
            </a:r>
            <a:r>
              <a:rPr lang="en"/>
              <a:t>commands</a:t>
            </a:r>
            <a:r>
              <a:rPr lang="en"/>
              <a:t> for a computer to follow.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 algorithm is a series of instructions to </a:t>
            </a:r>
            <a:r>
              <a:rPr lang="en"/>
              <a:t>achieve</a:t>
            </a:r>
            <a:r>
              <a:rPr lang="en"/>
              <a:t> a specific goal.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developing code, we start by writing our algorithm in pseudocode.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Pseudocode is the steps for our algorithm, in no particular language, and easy to read for people.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Then we try to </a:t>
            </a:r>
            <a:r>
              <a:rPr lang="en"/>
              <a:t>implement</a:t>
            </a:r>
            <a:r>
              <a:rPr lang="en"/>
              <a:t> our algorithm in Python, and test it.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We will have to make changes to our code, and potentially our algorithm, and repeat.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62" name="Google Shape;162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an algorithm for driving a car in pseudocode.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68" name="Google Shape;168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an algorithm for making a peanut butter and jelly sandwich in pseudocode.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vs Semantics</a:t>
            </a:r>
            <a:endParaRPr/>
          </a:p>
        </p:txBody>
      </p:sp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and semantics mean similar things in programming to what </a:t>
            </a:r>
            <a:r>
              <a:rPr lang="en"/>
              <a:t>they</a:t>
            </a:r>
            <a:r>
              <a:rPr lang="en"/>
              <a:t> mean in any language.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Syntax</a:t>
            </a:r>
            <a:r>
              <a:rPr lang="en"/>
              <a:t> is the rules and regulations for writing a statement in code.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doesn’t </a:t>
            </a:r>
            <a:r>
              <a:rPr lang="en"/>
              <a:t>have</a:t>
            </a:r>
            <a:r>
              <a:rPr lang="en"/>
              <a:t> anything to do with meaning.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refers to the grammar and structure of the language.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statement is syntactically correct if it follows all the rules.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Semantics</a:t>
            </a:r>
            <a:r>
              <a:rPr lang="en"/>
              <a:t> is the meaning of a statement.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A statement is semantically correct if it does what you intend it to do.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vs Compilation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1152475"/>
            <a:ext cx="824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Programs have to be translated into machine code so the </a:t>
            </a:r>
            <a:r>
              <a:rPr lang="en"/>
              <a:t>computer</a:t>
            </a:r>
            <a:r>
              <a:rPr lang="en"/>
              <a:t> can understand them.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programming languages are </a:t>
            </a:r>
            <a:r>
              <a:rPr b="1" lang="en"/>
              <a:t>compiled</a:t>
            </a:r>
            <a:r>
              <a:rPr lang="en"/>
              <a:t>, which means you have to put the code through a compiler that translates it into machine code before you can run it.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programming languages are </a:t>
            </a:r>
            <a:r>
              <a:rPr b="1" lang="en"/>
              <a:t>interpreted</a:t>
            </a:r>
            <a:r>
              <a:rPr lang="en"/>
              <a:t>, which means your code is automatically </a:t>
            </a:r>
            <a:r>
              <a:rPr lang="en"/>
              <a:t>interpreted</a:t>
            </a:r>
            <a:r>
              <a:rPr lang="en"/>
              <a:t> into machine code as you’re writing it.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Python is an interpreted language.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311700" y="21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</a:t>
            </a:r>
            <a:endParaRPr/>
          </a:p>
        </p:txBody>
      </p:sp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915775"/>
            <a:ext cx="4117200" cy="3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code you write is translated into </a:t>
            </a:r>
            <a:r>
              <a:rPr b="1" lang="en"/>
              <a:t>binary</a:t>
            </a:r>
            <a:r>
              <a:rPr lang="en"/>
              <a:t> so your </a:t>
            </a:r>
            <a:r>
              <a:rPr lang="en"/>
              <a:t>computer</a:t>
            </a:r>
            <a:r>
              <a:rPr lang="en"/>
              <a:t> can understand it.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numbers we use are decimal (base 10), so there are 10 possible digits.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contrast, binary is base 2, so there are 2 possible digits: 1 and 0.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A single digit in binary is called a </a:t>
            </a:r>
            <a:r>
              <a:rPr b="1" lang="en"/>
              <a:t>bit.</a:t>
            </a:r>
            <a:endParaRPr b="1"/>
          </a:p>
        </p:txBody>
      </p:sp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853" y="1333313"/>
            <a:ext cx="4403352" cy="24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Example</a:t>
            </a:r>
            <a:endParaRPr/>
          </a:p>
        </p:txBody>
      </p:sp>
      <p:sp>
        <p:nvSpPr>
          <p:cNvPr id="193" name="Google Shape;193;p37"/>
          <p:cNvSpPr txBox="1"/>
          <p:nvPr/>
        </p:nvSpPr>
        <p:spPr>
          <a:xfrm>
            <a:off x="311700" y="1683075"/>
            <a:ext cx="3085200" cy="17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Decimal (Base 10):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4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10^2       10^1       10^0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</a:t>
            </a:r>
            <a:r>
              <a:rPr lang="en" sz="18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100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      (</a:t>
            </a:r>
            <a:r>
              <a:rPr lang="en" sz="18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10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         (</a:t>
            </a:r>
            <a:r>
              <a:rPr lang="en" sz="18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4" name="Google Shape;194;p37"/>
          <p:cNvSpPr txBox="1"/>
          <p:nvPr/>
        </p:nvSpPr>
        <p:spPr>
          <a:xfrm>
            <a:off x="3823500" y="1683075"/>
            <a:ext cx="5427000" cy="17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Binary (Base 2):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1  1  0  0  1  1  0</a:t>
            </a:r>
            <a:endParaRPr sz="34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2^6     2^5     2^4     2^3     2^2      2^1      2^0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</a:t>
            </a:r>
            <a:r>
              <a:rPr lang="en" sz="18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64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    (</a:t>
            </a:r>
            <a:r>
              <a:rPr lang="en" sz="18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32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     (</a:t>
            </a:r>
            <a:r>
              <a:rPr lang="en" sz="18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16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     (</a:t>
            </a:r>
            <a:r>
              <a:rPr lang="en" sz="18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8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      (</a:t>
            </a:r>
            <a:r>
              <a:rPr lang="en" sz="18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4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       (</a:t>
            </a:r>
            <a:r>
              <a:rPr lang="en" sz="18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       (</a:t>
            </a:r>
            <a:r>
              <a:rPr lang="en" sz="18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" name="Google Shape;195;p37"/>
          <p:cNvSpPr txBox="1"/>
          <p:nvPr/>
        </p:nvSpPr>
        <p:spPr>
          <a:xfrm>
            <a:off x="311700" y="1119550"/>
            <a:ext cx="436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Think about the number 102.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" name="Google Shape;196;p37"/>
          <p:cNvSpPr txBox="1"/>
          <p:nvPr/>
        </p:nvSpPr>
        <p:spPr>
          <a:xfrm>
            <a:off x="311700" y="3761675"/>
            <a:ext cx="335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*</a:t>
            </a:r>
            <a:r>
              <a:rPr lang="en" sz="19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100</a:t>
            </a: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+ </a:t>
            </a:r>
            <a:r>
              <a:rPr lang="en" sz="19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0</a:t>
            </a: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*</a:t>
            </a:r>
            <a:r>
              <a:rPr lang="en" sz="19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10</a:t>
            </a: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+ </a:t>
            </a:r>
            <a:r>
              <a:rPr lang="en" sz="19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*</a:t>
            </a:r>
            <a:r>
              <a:rPr lang="en" sz="19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= </a:t>
            </a:r>
            <a:endParaRPr sz="1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100 + 2 = 102</a:t>
            </a:r>
            <a:endParaRPr sz="1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" name="Google Shape;197;p37"/>
          <p:cNvSpPr txBox="1"/>
          <p:nvPr/>
        </p:nvSpPr>
        <p:spPr>
          <a:xfrm>
            <a:off x="3823500" y="3761675"/>
            <a:ext cx="5350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*</a:t>
            </a:r>
            <a:r>
              <a:rPr lang="en" sz="19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64</a:t>
            </a: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+ </a:t>
            </a:r>
            <a:r>
              <a:rPr lang="en" sz="19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*</a:t>
            </a:r>
            <a:r>
              <a:rPr lang="en" sz="19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32</a:t>
            </a: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+ </a:t>
            </a:r>
            <a:r>
              <a:rPr lang="en" sz="19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0</a:t>
            </a: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*</a:t>
            </a:r>
            <a:r>
              <a:rPr lang="en" sz="19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16</a:t>
            </a: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+ </a:t>
            </a:r>
            <a:r>
              <a:rPr lang="en" sz="19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0</a:t>
            </a: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*</a:t>
            </a:r>
            <a:r>
              <a:rPr lang="en" sz="19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8 </a:t>
            </a: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+ </a:t>
            </a:r>
            <a:r>
              <a:rPr lang="en" sz="19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*</a:t>
            </a:r>
            <a:r>
              <a:rPr lang="en" sz="19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4 </a:t>
            </a: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+ </a:t>
            </a:r>
            <a:r>
              <a:rPr lang="en" sz="19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*</a:t>
            </a:r>
            <a:r>
              <a:rPr lang="en" sz="19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2 </a:t>
            </a: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+ </a:t>
            </a:r>
            <a:r>
              <a:rPr lang="en" sz="19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0</a:t>
            </a: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*</a:t>
            </a:r>
            <a:r>
              <a:rPr lang="en" sz="19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2 </a:t>
            </a: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</a:t>
            </a:r>
            <a:endParaRPr sz="1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64 + 32 + 4 + 2 = 96 + 6 = 102</a:t>
            </a:r>
            <a:endParaRPr sz="1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271900" y="2122500"/>
            <a:ext cx="4045200" cy="8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03" name="Google Shape;203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represent the number 57 in binary?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Bases</a:t>
            </a:r>
            <a:endParaRPr/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311700" y="1152475"/>
            <a:ext cx="416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can have a </a:t>
            </a:r>
            <a:r>
              <a:rPr lang="en" sz="1600"/>
              <a:t>number</a:t>
            </a:r>
            <a:r>
              <a:rPr lang="en" sz="1600"/>
              <a:t> system using any base.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Binary uses base 2, decimal uses base 10.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Other common systems are hexadecimal (base 16) and octal (base 8).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They all have different uses. For example, hexadecimal is used for color codes.</a:t>
            </a:r>
            <a:endParaRPr sz="1600"/>
          </a:p>
        </p:txBody>
      </p:sp>
      <p:pic>
        <p:nvPicPr>
          <p:cNvPr id="210" name="Google Shape;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800" y="1152468"/>
            <a:ext cx="4367400" cy="2968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CanCode Communities?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Who are your instructors?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Icebreaker: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are you taking this course?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you programmed before? If so what languages?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What is your favorite hobby?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 for the Course</a:t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are expected to participate in class </a:t>
            </a:r>
            <a:r>
              <a:rPr lang="en"/>
              <a:t>exercises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questions if you have them.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Reach out if you need additional help.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be completing any exercises assigned.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Please refer to your W</a:t>
            </a:r>
            <a:r>
              <a:rPr lang="en"/>
              <a:t>elcome</a:t>
            </a:r>
            <a:r>
              <a:rPr lang="en"/>
              <a:t> Guide for more detailed information on the expectations.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the Course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Python</a:t>
            </a:r>
            <a:endParaRPr/>
          </a:p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is a programming language. It is very popular in the computer science industry.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syntax of Python is straightforward.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is a great </a:t>
            </a:r>
            <a:r>
              <a:rPr lang="en"/>
              <a:t>beginner</a:t>
            </a:r>
            <a:r>
              <a:rPr lang="en"/>
              <a:t> language to get into programming.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of its popularity, Python has many tools available to use within and for it.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things you would like to do with Python?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set up your IDE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a .py file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4" name="Google Shape;144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create a Python program that prints “Hello World!”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Code</a:t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define programming, in your own words?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1B86C8154DEC499A9093725BBF3A2A" ma:contentTypeVersion="4" ma:contentTypeDescription="Create a new document." ma:contentTypeScope="" ma:versionID="9ea4832cf8fecd8313a51d76cb6faa33">
  <xsd:schema xmlns:xsd="http://www.w3.org/2001/XMLSchema" xmlns:xs="http://www.w3.org/2001/XMLSchema" xmlns:p="http://schemas.microsoft.com/office/2006/metadata/properties" xmlns:ns2="b2e78e97-c77d-44a2-b136-fa92fa2b3f02" targetNamespace="http://schemas.microsoft.com/office/2006/metadata/properties" ma:root="true" ma:fieldsID="0a7b967b2f46d4b0ee6de461a965f408" ns2:_="">
    <xsd:import namespace="b2e78e97-c77d-44a2-b136-fa92fa2b3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78e97-c77d-44a2-b136-fa92fa2b3f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10AFFB-BE9D-4A53-AA92-299A740FA394}"/>
</file>

<file path=customXml/itemProps2.xml><?xml version="1.0" encoding="utf-8"?>
<ds:datastoreItem xmlns:ds="http://schemas.openxmlformats.org/officeDocument/2006/customXml" ds:itemID="{17AB7463-993B-43A9-8277-D185623C2E13}"/>
</file>

<file path=customXml/itemProps3.xml><?xml version="1.0" encoding="utf-8"?>
<ds:datastoreItem xmlns:ds="http://schemas.openxmlformats.org/officeDocument/2006/customXml" ds:itemID="{A9B15147-E405-42C6-98B9-E7FED337ED7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0x0101007A1B86C8154DEC499A9093725BBF3A2A</vt:lpwstr>
  </property>
</Properties>
</file>