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presentation.xml" ContentType="application/vnd.openxmlformats-officedocument.presentationml.presentation.main+xml"/>
  <Override PartName="/ppt/metadata" ContentType="application/binary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2" Type="http://schemas.openxmlformats.org/officeDocument/2006/relationships/custom-properties" Target="docProps/custom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Lexend"/>
      <p:regular r:id="rId23"/>
      <p:bold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25" roundtripDataSignature="AMtx7mif31kja4Ej6f3Pb3q8uzog2TPnM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customXml" Target="../customXml/item1.xml"/><Relationship Id="rId21" Type="http://schemas.openxmlformats.org/officeDocument/2006/relationships/slide" Target="slides/slide16.xml"/><Relationship Id="rId3" Type="http://schemas.openxmlformats.org/officeDocument/2006/relationships/presProps" Target="presProps.xml"/><Relationship Id="rId25" Type="http://customschemas.google.com/relationships/presentationmetadata" Target="metadata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0" Type="http://schemas.openxmlformats.org/officeDocument/2006/relationships/slide" Target="slides/slide15.xml"/><Relationship Id="rId2" Type="http://schemas.openxmlformats.org/officeDocument/2006/relationships/viewProps" Target="viewProps.xml"/><Relationship Id="rId16" Type="http://schemas.openxmlformats.org/officeDocument/2006/relationships/slide" Target="slides/slide11.xml"/><Relationship Id="rId24" Type="http://schemas.openxmlformats.org/officeDocument/2006/relationships/font" Target="fonts/Lexend-bold.fntdata"/><Relationship Id="rId1" Type="http://schemas.openxmlformats.org/officeDocument/2006/relationships/theme" Target="theme/theme2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3" Type="http://schemas.openxmlformats.org/officeDocument/2006/relationships/font" Target="fonts/Lexend-regular.fntdata"/><Relationship Id="rId5" Type="http://schemas.openxmlformats.org/officeDocument/2006/relationships/notesMaster" Target="notesMasters/notesMaster1.xml"/><Relationship Id="rId15" Type="http://schemas.openxmlformats.org/officeDocument/2006/relationships/slide" Target="slides/slide10.xml"/><Relationship Id="rId28" Type="http://schemas.openxmlformats.org/officeDocument/2006/relationships/customXml" Target="../customXml/item3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22" Type="http://schemas.openxmlformats.org/officeDocument/2006/relationships/slide" Target="slides/slide1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7" Type="http://schemas.openxmlformats.org/officeDocument/2006/relationships/customXml" Target="../customXml/item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3" name="Google Shape;16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9" name="Google Shape;16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6" name="Google Shape;176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2" name="Google Shape;182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8" name="Google Shape;188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5" name="Google Shape;195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1" name="Google Shape;201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7" name="Google Shape;207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" name="Google Shape;10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" name="Google Shape;11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" name="Google Shape;12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Google Shape;14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0" name="Google Shape;15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6" name="Google Shape;15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1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2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0.png"/><Relationship Id="rId3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png"/><Relationship Id="rId3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5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9"/>
          <p:cNvSpPr txBox="1"/>
          <p:nvPr>
            <p:ph type="ctrTitle"/>
          </p:nvPr>
        </p:nvSpPr>
        <p:spPr>
          <a:xfrm>
            <a:off x="717750" y="1371325"/>
            <a:ext cx="7708500" cy="1425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19"/>
          <p:cNvSpPr txBox="1"/>
          <p:nvPr>
            <p:ph idx="1" type="subTitle"/>
          </p:nvPr>
        </p:nvSpPr>
        <p:spPr>
          <a:xfrm>
            <a:off x="717850" y="2797275"/>
            <a:ext cx="7708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" name="Google Shape;13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7800" y="4128825"/>
            <a:ext cx="2244501" cy="60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SECTION_HEADER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6" name="Google Shape;56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7" name="Google Shape;57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8400" y="4591675"/>
            <a:ext cx="368949" cy="30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- pink">
  <p:cSld name="SECTION_HEADER_1_1">
    <p:bg>
      <p:bgPr>
        <a:solidFill>
          <a:schemeClr val="accent4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0" name="Google Shape;60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1" name="Google Shape;61;p29"/>
          <p:cNvPicPr preferRelativeResize="0"/>
          <p:nvPr/>
        </p:nvPicPr>
        <p:blipFill rotWithShape="1">
          <a:blip r:embed="rId2">
            <a:alphaModFix/>
          </a:blip>
          <a:srcRect b="3103" l="0" r="0" t="3094"/>
          <a:stretch/>
        </p:blipFill>
        <p:spPr>
          <a:xfrm>
            <a:off x="238400" y="4591675"/>
            <a:ext cx="368950" cy="30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- blue">
  <p:cSld name="SECTION_HEADER_1_1_1">
    <p:bg>
      <p:bgPr>
        <a:solidFill>
          <a:schemeClr val="accent1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4" name="Google Shape;64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5" name="Google Shape;65;p30"/>
          <p:cNvPicPr preferRelativeResize="0"/>
          <p:nvPr/>
        </p:nvPicPr>
        <p:blipFill rotWithShape="1">
          <a:blip r:embed="rId2">
            <a:alphaModFix/>
          </a:blip>
          <a:srcRect b="3103" l="0" r="0" t="3094"/>
          <a:stretch/>
        </p:blipFill>
        <p:spPr>
          <a:xfrm>
            <a:off x="238400" y="4591675"/>
            <a:ext cx="368950" cy="30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- green">
  <p:cSld name="SECTION_HEADER_1_1_1_1">
    <p:bg>
      <p:bgPr>
        <a:solidFill>
          <a:schemeClr val="accent2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8" name="Google Shape;68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9" name="Google Shape;69;p31"/>
          <p:cNvPicPr preferRelativeResize="0"/>
          <p:nvPr/>
        </p:nvPicPr>
        <p:blipFill rotWithShape="1">
          <a:blip r:embed="rId2">
            <a:alphaModFix/>
          </a:blip>
          <a:srcRect b="3103" l="0" r="0" t="3094"/>
          <a:stretch/>
        </p:blipFill>
        <p:spPr>
          <a:xfrm>
            <a:off x="238400" y="4591675"/>
            <a:ext cx="368950" cy="30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- yellow">
  <p:cSld name="SECTION_HEADER_1_1_1_1_1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2" name="Google Shape;72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3" name="Google Shape;73;p32"/>
          <p:cNvPicPr preferRelativeResize="0"/>
          <p:nvPr/>
        </p:nvPicPr>
        <p:blipFill rotWithShape="1">
          <a:blip r:embed="rId2">
            <a:alphaModFix/>
          </a:blip>
          <a:srcRect b="3103" l="0" r="0" t="3094"/>
          <a:stretch/>
        </p:blipFill>
        <p:spPr>
          <a:xfrm>
            <a:off x="238400" y="4591675"/>
            <a:ext cx="368950" cy="30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with background pixels 2">
  <p:cSld name="TITLE_AND_BODY_1_1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6" name="Google Shape;76;p33"/>
          <p:cNvSpPr txBox="1"/>
          <p:nvPr>
            <p:ph idx="1" type="body"/>
          </p:nvPr>
        </p:nvSpPr>
        <p:spPr>
          <a:xfrm>
            <a:off x="311700" y="1152475"/>
            <a:ext cx="52794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7" name="Google Shape;77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8" name="Google Shape;78;p3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38400" y="4591675"/>
            <a:ext cx="368949" cy="30795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33"/>
          <p:cNvSpPr/>
          <p:nvPr/>
        </p:nvSpPr>
        <p:spPr>
          <a:xfrm>
            <a:off x="5902175" y="-75"/>
            <a:ext cx="32418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33"/>
          <p:cNvSpPr txBox="1"/>
          <p:nvPr>
            <p:ph idx="2" type="body"/>
          </p:nvPr>
        </p:nvSpPr>
        <p:spPr>
          <a:xfrm>
            <a:off x="6205500" y="1152475"/>
            <a:ext cx="26268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3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3" name="Google Shape;83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4" name="Google Shape;84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8400" y="4591675"/>
            <a:ext cx="368949" cy="30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1 1">
  <p:cSld name="MAIN_POINT_1_1">
    <p:bg>
      <p:bgPr>
        <a:solidFill>
          <a:schemeClr val="dk1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5"/>
          <p:cNvSpPr txBox="1"/>
          <p:nvPr>
            <p:ph type="title"/>
          </p:nvPr>
        </p:nvSpPr>
        <p:spPr>
          <a:xfrm>
            <a:off x="3375825" y="450150"/>
            <a:ext cx="53706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7" name="Google Shape;87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8" name="Google Shape;88;p3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19700" y="1563563"/>
            <a:ext cx="2233000" cy="186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6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3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3" name="Google Shape;93;p3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38400" y="4591675"/>
            <a:ext cx="368949" cy="30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6" name="Google Shape;96;p3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38400" y="4591675"/>
            <a:ext cx="368949" cy="30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" name="Google Shape;16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" name="Google Shape;17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" name="Google Shape;18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38400" y="4591675"/>
            <a:ext cx="368949" cy="30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with Blocks">
  <p:cSld name="BLANK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9" name="Google Shape;99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8400" y="4591675"/>
            <a:ext cx="368949" cy="30795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2" name="Google Shape;22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3" name="Google Shape;23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5" name="Google Shape;25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38400" y="4591675"/>
            <a:ext cx="368949" cy="30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p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22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1" name="Google Shape;31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38400" y="4591675"/>
            <a:ext cx="368949" cy="30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3"/>
          <p:cNvSpPr txBox="1"/>
          <p:nvPr>
            <p:ph type="title"/>
          </p:nvPr>
        </p:nvSpPr>
        <p:spPr>
          <a:xfrm>
            <a:off x="0" y="0"/>
            <a:ext cx="6172800" cy="1311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b" bIns="182875" lIns="457200" spcFirstLastPara="1" rIns="182875" wrap="square" tIns="18287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23"/>
          <p:cNvSpPr txBox="1"/>
          <p:nvPr>
            <p:ph idx="1" type="body"/>
          </p:nvPr>
        </p:nvSpPr>
        <p:spPr>
          <a:xfrm>
            <a:off x="0" y="1311300"/>
            <a:ext cx="6172800" cy="3832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182875" lIns="457200" spcFirstLastPara="1" rIns="182875" wrap="square" tIns="18287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23"/>
          <p:cNvSpPr txBox="1"/>
          <p:nvPr>
            <p:ph idx="12" type="sldNum"/>
          </p:nvPr>
        </p:nvSpPr>
        <p:spPr>
          <a:xfrm>
            <a:off x="8648775" y="4692925"/>
            <a:ext cx="372300" cy="336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6" name="Google Shape;36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8400" y="4591675"/>
            <a:ext cx="368949" cy="30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9" name="Google Shape;39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0" name="Google Shape;40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8400" y="4591675"/>
            <a:ext cx="368949" cy="30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with background pixels">
  <p:cSld name="TITLE_AND_BODY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3" name="Google Shape;43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4" name="Google Shape;44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5" name="Google Shape;45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8400" y="4591675"/>
            <a:ext cx="368949" cy="30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2">
  <p:cSld name="TITLE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6"/>
          <p:cNvSpPr txBox="1"/>
          <p:nvPr>
            <p:ph type="ctrTitle"/>
          </p:nvPr>
        </p:nvSpPr>
        <p:spPr>
          <a:xfrm>
            <a:off x="717750" y="1371325"/>
            <a:ext cx="7708500" cy="1425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48" name="Google Shape;48;p26"/>
          <p:cNvSpPr txBox="1"/>
          <p:nvPr>
            <p:ph idx="1" type="subTitle"/>
          </p:nvPr>
        </p:nvSpPr>
        <p:spPr>
          <a:xfrm>
            <a:off x="717850" y="2797275"/>
            <a:ext cx="7708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9B5"/>
              </a:buClr>
              <a:buSzPts val="2800"/>
              <a:buNone/>
              <a:defRPr sz="2800">
                <a:solidFill>
                  <a:srgbClr val="97A9B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9" name="Google Shape;49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0" name="Google Shape;50;p26"/>
          <p:cNvPicPr preferRelativeResize="0"/>
          <p:nvPr/>
        </p:nvPicPr>
        <p:blipFill rotWithShape="1">
          <a:blip r:embed="rId3">
            <a:alphaModFix/>
          </a:blip>
          <a:srcRect b="49" l="0" r="0" t="49"/>
          <a:stretch/>
        </p:blipFill>
        <p:spPr>
          <a:xfrm>
            <a:off x="377800" y="4128825"/>
            <a:ext cx="2244500" cy="60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3" name="Google Shape;53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21" Type="http://schemas.openxmlformats.org/officeDocument/2006/relationships/theme" Target="../theme/theme2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b="0" i="0" sz="2800" u="none" cap="none" strike="noStrik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exend"/>
              <a:buChar char="●"/>
              <a:defRPr b="0" i="0" sz="1800" u="none" cap="none" strike="noStrike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exend"/>
              <a:buChar char="○"/>
              <a:defRPr b="0" i="0" sz="1400" u="none" cap="none" strike="noStrike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exend"/>
              <a:buChar char="■"/>
              <a:defRPr b="0" i="0" sz="1400" u="none" cap="none" strike="noStrike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exend"/>
              <a:buChar char="●"/>
              <a:defRPr b="0" i="0" sz="1400" u="none" cap="none" strike="noStrike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exend"/>
              <a:buChar char="○"/>
              <a:defRPr b="0" i="0" sz="1400" u="none" cap="none" strike="noStrike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exend"/>
              <a:buChar char="■"/>
              <a:defRPr b="0" i="0" sz="1400" u="none" cap="none" strike="noStrike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exend"/>
              <a:buChar char="●"/>
              <a:defRPr b="0" i="0" sz="1400" u="none" cap="none" strike="noStrike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exend"/>
              <a:buChar char="○"/>
              <a:defRPr b="0" i="0" sz="1400" u="none" cap="none" strike="noStrike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exend"/>
              <a:buChar char="■"/>
              <a:defRPr b="0" i="0" sz="1400" u="none" cap="none" strike="noStrike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8" name="Google Shape;8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realpython.com/python-eval-function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Relationship Id="rId4" Type="http://schemas.openxmlformats.org/officeDocument/2006/relationships/image" Target="../media/image1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Relationship Id="rId4" Type="http://schemas.openxmlformats.org/officeDocument/2006/relationships/image" Target="../media/image1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python.org/dev/peps/pep-0008/#comments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"/>
          <p:cNvSpPr txBox="1"/>
          <p:nvPr>
            <p:ph type="ctrTitle"/>
          </p:nvPr>
        </p:nvSpPr>
        <p:spPr>
          <a:xfrm>
            <a:off x="717750" y="1371325"/>
            <a:ext cx="7708500" cy="1425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lang="en" sz="4120"/>
              <a:t>Operators, Boolean Expressions, and Comments</a:t>
            </a:r>
            <a:endParaRPr sz="412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Shortcut Operators</a:t>
            </a:r>
            <a:endParaRPr/>
          </a:p>
        </p:txBody>
      </p:sp>
      <p:sp>
        <p:nvSpPr>
          <p:cNvPr id="166" name="Google Shape;166;p1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each arithmetic operator, you can use shortcut operators if you’re adding to an existing value.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example, if you have a variable named num and you want to add num to it, that would be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num = num + 5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Using shortcut operators, we can shorten this to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num += 5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/>
              <a:t>These lines do the exact same thing: They add 5 to the existing value of num, and then store it back in num.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Exercise</a:t>
            </a:r>
            <a:endParaRPr/>
          </a:p>
        </p:txBody>
      </p:sp>
      <p:sp>
        <p:nvSpPr>
          <p:cNvPr id="172" name="Google Shape;172;p11"/>
          <p:cNvSpPr txBox="1"/>
          <p:nvPr>
            <p:ph idx="2" type="body"/>
          </p:nvPr>
        </p:nvSpPr>
        <p:spPr>
          <a:xfrm>
            <a:off x="4939500" y="724075"/>
            <a:ext cx="38370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What is the output of this code?</a:t>
            </a:r>
            <a:endParaRPr/>
          </a:p>
        </p:txBody>
      </p:sp>
      <p:pic>
        <p:nvPicPr>
          <p:cNvPr id="173" name="Google Shape;173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14663" y="2103775"/>
            <a:ext cx="2086675" cy="185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Exercise</a:t>
            </a:r>
            <a:endParaRPr/>
          </a:p>
        </p:txBody>
      </p:sp>
      <p:sp>
        <p:nvSpPr>
          <p:cNvPr id="179" name="Google Shape;179;p1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Change your code that converts Fahrenheit to Celsius to </a:t>
            </a:r>
            <a:r>
              <a:rPr b="1" lang="en"/>
              <a:t>only</a:t>
            </a:r>
            <a:r>
              <a:rPr lang="en"/>
              <a:t> use shortcut operators.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Boolean Review</a:t>
            </a:r>
            <a:endParaRPr/>
          </a:p>
        </p:txBody>
      </p:sp>
      <p:sp>
        <p:nvSpPr>
          <p:cNvPr id="185" name="Google Shape;185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A boolean is a data type in Python like ints, floats, or strings. In Python, booleans are called bool.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"/>
              <a:t>A boolean must be either </a:t>
            </a:r>
            <a:r>
              <a:rPr b="1" lang="en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b="1" lang="en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/>
              <a:t>or </a:t>
            </a:r>
            <a:r>
              <a:rPr b="1" lang="en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lang="en"/>
              <a:t>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800"/>
              <a:buNone/>
            </a:pPr>
            <a:r>
              <a:rPr lang="en"/>
              <a:t>Booleans have a lot of uses that we will see later on in this course. You usually use booleans if there are two possible conditions, like a yes/no question.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4"/>
          <p:cNvSpPr txBox="1"/>
          <p:nvPr>
            <p:ph type="title"/>
          </p:nvPr>
        </p:nvSpPr>
        <p:spPr>
          <a:xfrm>
            <a:off x="553450" y="258150"/>
            <a:ext cx="7673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Boolean Operators</a:t>
            </a:r>
            <a:endParaRPr/>
          </a:p>
        </p:txBody>
      </p:sp>
      <p:sp>
        <p:nvSpPr>
          <p:cNvPr id="191" name="Google Shape;191;p14"/>
          <p:cNvSpPr txBox="1"/>
          <p:nvPr>
            <p:ph idx="1" type="body"/>
          </p:nvPr>
        </p:nvSpPr>
        <p:spPr>
          <a:xfrm>
            <a:off x="553450" y="998925"/>
            <a:ext cx="4260300" cy="38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&lt;    </a:t>
            </a:r>
            <a:r>
              <a:rPr lang="en"/>
              <a:t>Less Than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&lt;=   </a:t>
            </a:r>
            <a:r>
              <a:rPr lang="en"/>
              <a:t>Less Than or Equal To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&gt;    </a:t>
            </a:r>
            <a:r>
              <a:rPr lang="en"/>
              <a:t>Greater Than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&gt;=   </a:t>
            </a:r>
            <a:r>
              <a:rPr lang="en"/>
              <a:t>Greater Than or Equal To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==   </a:t>
            </a:r>
            <a:r>
              <a:rPr lang="en"/>
              <a:t>Equals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!=   </a:t>
            </a:r>
            <a:r>
              <a:rPr lang="en"/>
              <a:t>Not Equals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and  </a:t>
            </a:r>
            <a:r>
              <a:rPr lang="en"/>
              <a:t>Both True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or   </a:t>
            </a:r>
            <a:r>
              <a:rPr lang="en"/>
              <a:t>One True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not  </a:t>
            </a:r>
            <a:r>
              <a:rPr lang="en"/>
              <a:t>Opposite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is   </a:t>
            </a:r>
            <a:r>
              <a:rPr lang="en"/>
              <a:t>Are they the same Object?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in   </a:t>
            </a:r>
            <a:r>
              <a:rPr lang="en"/>
              <a:t>Inside of</a:t>
            </a:r>
            <a:endParaRPr/>
          </a:p>
        </p:txBody>
      </p:sp>
      <p:sp>
        <p:nvSpPr>
          <p:cNvPr id="192" name="Google Shape;192;p14"/>
          <p:cNvSpPr txBox="1"/>
          <p:nvPr/>
        </p:nvSpPr>
        <p:spPr>
          <a:xfrm>
            <a:off x="5293900" y="1755700"/>
            <a:ext cx="2789700" cy="17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Using any of these operators on two values results in a boolean - the result is either True or False.</a:t>
            </a:r>
            <a:endParaRPr b="0" i="0" sz="1800" u="none" cap="none" strike="noStrike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Example</a:t>
            </a:r>
            <a:endParaRPr/>
          </a:p>
        </p:txBody>
      </p:sp>
      <p:sp>
        <p:nvSpPr>
          <p:cNvPr id="198" name="Google Shape;198;p1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ts val="1800"/>
              <a:buNone/>
            </a:pPr>
            <a:r>
              <a:rPr lang="en"/>
              <a:t>Go back to the perimeter of a rectangle example and print whether the length is larger than the width.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Exercise</a:t>
            </a:r>
            <a:endParaRPr/>
          </a:p>
        </p:txBody>
      </p:sp>
      <p:sp>
        <p:nvSpPr>
          <p:cNvPr id="204" name="Google Shape;204;p16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Go back to the Fahrenheit to Celsius conversion exercise, and print whether the Fahrenheit is greater than the Celsius.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Converting Data to Booleans</a:t>
            </a:r>
            <a:endParaRPr/>
          </a:p>
        </p:txBody>
      </p:sp>
      <p:sp>
        <p:nvSpPr>
          <p:cNvPr id="210" name="Google Shape;210;p17"/>
          <p:cNvSpPr txBox="1"/>
          <p:nvPr>
            <p:ph idx="1" type="body"/>
          </p:nvPr>
        </p:nvSpPr>
        <p:spPr>
          <a:xfrm>
            <a:off x="311700" y="1152475"/>
            <a:ext cx="86643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can’t directly cast data to a boolean like with other data types</a:t>
            </a:r>
            <a:endParaRPr/>
          </a:p>
          <a:p>
            <a:pPr indent="-3302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The bool() function evaluates whether the object exists or not. So it will always return True, unless you pass in an empty object, False, 0, or None</a:t>
            </a:r>
            <a:endParaRPr sz="1600"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you want to cast a string to a boolean, you have two options:</a:t>
            </a:r>
            <a:endParaRPr/>
          </a:p>
          <a:p>
            <a:pPr indent="-3302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You can manually check if the string == "True" or == "False", in which case set it equal to True or False. (More on this when we learn about conditionals)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1600"/>
              <a:buChar char="○"/>
            </a:pPr>
            <a:r>
              <a:rPr lang="en" sz="1600">
                <a:solidFill>
                  <a:schemeClr val="accent4"/>
                </a:solidFill>
              </a:rPr>
              <a:t>You can cast it to a boolean using eval(), the evaluate function</a:t>
            </a:r>
            <a:endParaRPr sz="1600">
              <a:solidFill>
                <a:schemeClr val="accent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eval("True")</a:t>
            </a:r>
            <a:r>
              <a:rPr lang="en"/>
              <a:t> returns True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800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eval("False")</a:t>
            </a:r>
            <a:r>
              <a:rPr lang="en"/>
              <a:t> returns False</a:t>
            </a:r>
            <a:endParaRPr/>
          </a:p>
        </p:txBody>
      </p:sp>
      <p:sp>
        <p:nvSpPr>
          <p:cNvPr id="211" name="Google Shape;211;p17"/>
          <p:cNvSpPr txBox="1"/>
          <p:nvPr/>
        </p:nvSpPr>
        <p:spPr>
          <a:xfrm>
            <a:off x="1149675" y="4568875"/>
            <a:ext cx="6568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More on eval(): </a:t>
            </a:r>
            <a:r>
              <a:rPr b="0" i="0" lang="en" sz="1600" u="sng" cap="none" strike="noStrike">
                <a:solidFill>
                  <a:schemeClr val="accent1"/>
                </a:solidFill>
                <a:latin typeface="Lexend"/>
                <a:ea typeface="Lexend"/>
                <a:cs typeface="Lexend"/>
                <a:sym typeface="Lexend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https://realpython.com/python-eval-function/</a:t>
            </a:r>
            <a:r>
              <a:rPr b="0" i="0" lang="en" sz="1600" u="none" cap="none" strike="noStrike">
                <a:solidFill>
                  <a:schemeClr val="accent1"/>
                </a:solidFill>
                <a:latin typeface="Lexend"/>
                <a:ea typeface="Lexend"/>
                <a:cs typeface="Lexend"/>
                <a:sym typeface="Lexend"/>
              </a:rPr>
              <a:t> </a:t>
            </a:r>
            <a:endParaRPr b="0" i="0" sz="1600" u="none" cap="none" strike="noStrike">
              <a:solidFill>
                <a:schemeClr val="accen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Comments</a:t>
            </a:r>
            <a:endParaRPr/>
          </a:p>
        </p:txBody>
      </p:sp>
      <p:sp>
        <p:nvSpPr>
          <p:cNvPr id="111" name="Google Shape;111;p2"/>
          <p:cNvSpPr txBox="1"/>
          <p:nvPr>
            <p:ph idx="1" type="body"/>
          </p:nvPr>
        </p:nvSpPr>
        <p:spPr>
          <a:xfrm>
            <a:off x="311700" y="1152475"/>
            <a:ext cx="8520600" cy="38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comment is a line of code that </a:t>
            </a:r>
            <a:r>
              <a:rPr b="1" lang="en"/>
              <a:t>doesn’t get run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use comments to document your code - describe what your code is doing in words. Comments are a type of </a:t>
            </a:r>
            <a:r>
              <a:rPr b="1" lang="en">
                <a:solidFill>
                  <a:schemeClr val="accent1"/>
                </a:solidFill>
              </a:rPr>
              <a:t>documentation</a:t>
            </a:r>
            <a:r>
              <a:rPr lang="en"/>
              <a:t>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Comments are important if you’re doing individual work to remind you what your own code does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They’re especially important if you’re doing team work, to explain to your team what the code does.</a:t>
            </a:r>
            <a:endParaRPr/>
          </a:p>
          <a:p>
            <a:pPr indent="-3302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600"/>
              <a:buChar char="○"/>
            </a:pPr>
            <a:r>
              <a:rPr lang="en" sz="1600"/>
              <a:t>In most development jobs, you’ll be working on a team, so you need to document your code with good comments.</a:t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Single-Line Comments</a:t>
            </a:r>
            <a:endParaRPr/>
          </a:p>
        </p:txBody>
      </p:sp>
      <p:sp>
        <p:nvSpPr>
          <p:cNvPr id="117" name="Google Shape;117;p3"/>
          <p:cNvSpPr txBox="1"/>
          <p:nvPr>
            <p:ph idx="1" type="body"/>
          </p:nvPr>
        </p:nvSpPr>
        <p:spPr>
          <a:xfrm>
            <a:off x="311700" y="1152475"/>
            <a:ext cx="8520600" cy="20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Python, you start a single line comment with #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Everything after the # symbol is ignored when you run your code, so you can put whatever you want after it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/>
              <a:t>You can start a line with #, or put the comment on the same line as a line of code</a:t>
            </a:r>
            <a:endParaRPr/>
          </a:p>
        </p:txBody>
      </p:sp>
      <p:pic>
        <p:nvPicPr>
          <p:cNvPr id="118" name="Google Shape;118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72950" y="3124088"/>
            <a:ext cx="2324100" cy="100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38300" y="3158175"/>
            <a:ext cx="4251400" cy="941475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3"/>
          <p:cNvSpPr txBox="1"/>
          <p:nvPr/>
        </p:nvSpPr>
        <p:spPr>
          <a:xfrm>
            <a:off x="962500" y="4215500"/>
            <a:ext cx="2745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Standard single-line comment</a:t>
            </a:r>
            <a:endParaRPr b="0" i="0" sz="1800" u="none" cap="none" strike="noStrike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21" name="Google Shape;121;p3"/>
          <p:cNvSpPr txBox="1"/>
          <p:nvPr/>
        </p:nvSpPr>
        <p:spPr>
          <a:xfrm>
            <a:off x="5191500" y="4215500"/>
            <a:ext cx="2745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In-line comment</a:t>
            </a:r>
            <a:endParaRPr b="0" i="0" sz="1800" u="none" cap="none" strike="noStrike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Multi-Line Comments</a:t>
            </a:r>
            <a:endParaRPr/>
          </a:p>
        </p:txBody>
      </p:sp>
      <p:sp>
        <p:nvSpPr>
          <p:cNvPr id="127" name="Google Shape;127;p4"/>
          <p:cNvSpPr txBox="1"/>
          <p:nvPr>
            <p:ph idx="1" type="body"/>
          </p:nvPr>
        </p:nvSpPr>
        <p:spPr>
          <a:xfrm>
            <a:off x="311700" y="1152475"/>
            <a:ext cx="7941000" cy="27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can also write a comment that spans multiple lines.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Python, you open the comment with three quotes, and close it with three quotes. Everything between the quotes is a comment.</a:t>
            </a:r>
            <a:endParaRPr/>
          </a:p>
          <a:p>
            <a:pPr indent="-3302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Just like for strings, they can be single or double quotes.</a:t>
            </a:r>
            <a:endParaRPr sz="1600"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/>
              <a:t>Multi-line comments can be as many lines as you want, or even just one line.</a:t>
            </a:r>
            <a:endParaRPr/>
          </a:p>
        </p:txBody>
      </p:sp>
      <p:pic>
        <p:nvPicPr>
          <p:cNvPr id="128" name="Google Shape;128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3939170"/>
            <a:ext cx="4876450" cy="38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99775" y="3547075"/>
            <a:ext cx="2923126" cy="144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PEP 8 Comments</a:t>
            </a:r>
            <a:endParaRPr/>
          </a:p>
        </p:txBody>
      </p:sp>
      <p:sp>
        <p:nvSpPr>
          <p:cNvPr id="135" name="Google Shape;135;p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https://www.python.org/dev/peps/pep-0008/#comments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Example</a:t>
            </a:r>
            <a:endParaRPr/>
          </a:p>
        </p:txBody>
      </p:sp>
      <p:sp>
        <p:nvSpPr>
          <p:cNvPr id="141" name="Google Shape;141;p6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Add comments to the perimeter of a rectangle example from last class.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Exercise</a:t>
            </a:r>
            <a:endParaRPr/>
          </a:p>
        </p:txBody>
      </p:sp>
      <p:sp>
        <p:nvSpPr>
          <p:cNvPr id="147" name="Google Shape;147;p7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Add comments to the Fahrenheit to Celsius conversion exercise from last class.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Console</a:t>
            </a:r>
            <a:endParaRPr/>
          </a:p>
        </p:txBody>
      </p:sp>
      <p:sp>
        <p:nvSpPr>
          <p:cNvPr id="153" name="Google Shape;153;p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The console is like an active python coding environment.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"/>
              <a:t>In here, we can type out code and run it line by line.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"/>
              <a:t>There are some things that can’t be done in the console.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"/>
              <a:t>We also can not save our code when working in the console.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800"/>
              <a:buNone/>
            </a:pPr>
            <a:r>
              <a:rPr lang="en"/>
              <a:t>We will not really be using the console in this class.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Arithmetic Operators Review</a:t>
            </a:r>
            <a:endParaRPr/>
          </a:p>
        </p:txBody>
      </p:sp>
      <p:sp>
        <p:nvSpPr>
          <p:cNvPr id="159" name="Google Shape;159;p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" sz="1800"/>
              <a:t> Addition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n" sz="1800"/>
              <a:t> Subtraction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" sz="1800"/>
              <a:t> Multiplication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lang="en" sz="1800"/>
              <a:t> Division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**</a:t>
            </a:r>
            <a:r>
              <a:rPr lang="en" sz="1800"/>
              <a:t> Exponents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//</a:t>
            </a:r>
            <a:r>
              <a:rPr lang="en" sz="1800"/>
              <a:t> Integer Division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400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%</a:t>
            </a:r>
            <a:r>
              <a:rPr lang="en" sz="1800"/>
              <a:t> Modulo/mod/remainder</a:t>
            </a:r>
            <a:endParaRPr sz="1800"/>
          </a:p>
        </p:txBody>
      </p:sp>
      <p:sp>
        <p:nvSpPr>
          <p:cNvPr id="160" name="Google Shape;160;p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" sz="1800"/>
              <a:t>Keep in mind</a:t>
            </a:r>
            <a:endParaRPr b="1" sz="1800"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rPr lang="en" sz="1800"/>
              <a:t>Order of operations: PEMDAS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Parentheses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Exponents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Multiplication/Division and Mod, for Python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Addition/Subtraction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400"/>
              <a:buNone/>
            </a:pPr>
            <a:r>
              <a:rPr lang="en" sz="1800"/>
              <a:t>Use parentheses for clarification if need</a:t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anCode Communities">
  <a:themeElements>
    <a:clrScheme name="Simple Light">
      <a:dk1>
        <a:srgbClr val="0A273C"/>
      </a:dk1>
      <a:lt1>
        <a:srgbClr val="FFFFFF"/>
      </a:lt1>
      <a:dk2>
        <a:srgbClr val="465966"/>
      </a:dk2>
      <a:lt2>
        <a:srgbClr val="E2E2E2"/>
      </a:lt2>
      <a:accent1>
        <a:srgbClr val="04B4DE"/>
      </a:accent1>
      <a:accent2>
        <a:srgbClr val="72BD55"/>
      </a:accent2>
      <a:accent3>
        <a:srgbClr val="F8CE12"/>
      </a:accent3>
      <a:accent4>
        <a:srgbClr val="DD1C93"/>
      </a:accent4>
      <a:accent5>
        <a:srgbClr val="73CFE6"/>
      </a:accent5>
      <a:accent6>
        <a:srgbClr val="FAE896"/>
      </a:accent6>
      <a:hlink>
        <a:srgbClr val="04B4DE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A1B86C8154DEC499A9093725BBF3A2A" ma:contentTypeVersion="4" ma:contentTypeDescription="Create a new document." ma:contentTypeScope="" ma:versionID="9ea4832cf8fecd8313a51d76cb6faa33">
  <xsd:schema xmlns:xsd="http://www.w3.org/2001/XMLSchema" xmlns:xs="http://www.w3.org/2001/XMLSchema" xmlns:p="http://schemas.microsoft.com/office/2006/metadata/properties" xmlns:ns2="b2e78e97-c77d-44a2-b136-fa92fa2b3f02" targetNamespace="http://schemas.microsoft.com/office/2006/metadata/properties" ma:root="true" ma:fieldsID="0a7b967b2f46d4b0ee6de461a965f408" ns2:_="">
    <xsd:import namespace="b2e78e97-c77d-44a2-b136-fa92fa2b3f0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2e78e97-c77d-44a2-b136-fa92fa2b3f0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F8E56FE-5DCE-4E4F-9110-0B9F76D7D912}"/>
</file>

<file path=customXml/itemProps2.xml><?xml version="1.0" encoding="utf-8"?>
<ds:datastoreItem xmlns:ds="http://schemas.openxmlformats.org/officeDocument/2006/customXml" ds:itemID="{18B4C156-A52A-4596-A1D6-6F2E7393EAEF}"/>
</file>

<file path=customXml/itemProps3.xml><?xml version="1.0" encoding="utf-8"?>
<ds:datastoreItem xmlns:ds="http://schemas.openxmlformats.org/officeDocument/2006/customXml" ds:itemID="{C5607695-1340-493E-AD78-38C79E881711}"/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0x0101007A1B86C8154DEC499A9093725BBF3A2A</vt:lpwstr>
  </property>
</Properties>
</file>