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Lexen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8" Type="http://schemas.openxmlformats.org/officeDocument/2006/relationships/slide" Target="slides/slide3.xml"/><Relationship Id="rId3" Type="http://schemas.openxmlformats.org/officeDocument/2006/relationships/presProps" Target="presProps.xml"/><Relationship Id="rId21" Type="http://schemas.openxmlformats.org/officeDocument/2006/relationships/customXml" Target="../customXml/item1.xml"/><Relationship Id="rId12" Type="http://schemas.openxmlformats.org/officeDocument/2006/relationships/slide" Target="slides/slide7.xml"/><Relationship Id="rId17" Type="http://schemas.openxmlformats.org/officeDocument/2006/relationships/slide" Target="slides/slide12.xml"/><Relationship Id="rId7" Type="http://schemas.openxmlformats.org/officeDocument/2006/relationships/slide" Target="slides/slide2.xml"/><Relationship Id="rId20" Type="http://schemas.openxmlformats.org/officeDocument/2006/relationships/font" Target="fonts/Lexend-bold.fntdata"/><Relationship Id="rId2" Type="http://schemas.openxmlformats.org/officeDocument/2006/relationships/viewProps" Target="viewProps.xml"/><Relationship Id="rId16" Type="http://schemas.openxmlformats.org/officeDocument/2006/relationships/slide" Target="slides/slide11.xml"/><Relationship Id="rId11" Type="http://schemas.openxmlformats.org/officeDocument/2006/relationships/slide" Target="slides/slide6.xml"/><Relationship Id="rId1" Type="http://schemas.openxmlformats.org/officeDocument/2006/relationships/theme" Target="theme/theme2.xml"/><Relationship Id="rId6" Type="http://schemas.openxmlformats.org/officeDocument/2006/relationships/slide" Target="slides/slide1.xml"/><Relationship Id="rId15" Type="http://schemas.openxmlformats.org/officeDocument/2006/relationships/slide" Target="slides/slide10.xml"/><Relationship Id="rId5" Type="http://schemas.openxmlformats.org/officeDocument/2006/relationships/notesMaster" Target="notesMasters/notesMaster1.xml"/><Relationship Id="rId23" Type="http://schemas.openxmlformats.org/officeDocument/2006/relationships/customXml" Target="../customXml/item3.xml"/><Relationship Id="rId10" Type="http://schemas.openxmlformats.org/officeDocument/2006/relationships/slide" Target="slides/slide5.xml"/><Relationship Id="rId19" Type="http://schemas.openxmlformats.org/officeDocument/2006/relationships/font" Target="fonts/Lexend-regular.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3e8060691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3e8060691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3e80606919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3e80606919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3e8060691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3e8060691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3e80606919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3e80606919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e806069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e806069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e8060691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e8060691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3e8060691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3e8060691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3e8060691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3e8060691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e8060691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e8060691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3e8060691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3e8060691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3e8060691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3e8060691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e80606919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e80606919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17750" y="1371325"/>
            <a:ext cx="7708500" cy="1425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717850" y="2797275"/>
            <a:ext cx="7708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rotWithShape="1">
          <a:blip r:embed="rId3">
            <a:alphaModFix/>
          </a:blip>
          <a:srcRect b="0" l="0" r="0" t="0"/>
          <a:stretch/>
        </p:blipFill>
        <p:spPr>
          <a:xfrm>
            <a:off x="377800" y="4128825"/>
            <a:ext cx="2244501" cy="6008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pink">
  <p:cSld name="SECTION_HEADER_1_1">
    <p:bg>
      <p:bgPr>
        <a:solidFill>
          <a:schemeClr val="accent4"/>
        </a:solidFill>
      </p:bgPr>
    </p:bg>
    <p:spTree>
      <p:nvGrpSpPr>
        <p:cNvPr id="51" name="Shape 51"/>
        <p:cNvGrpSpPr/>
        <p:nvPr/>
      </p:nvGrpSpPr>
      <p:grpSpPr>
        <a:xfrm>
          <a:off x="0" y="0"/>
          <a:ext cx="0" cy="0"/>
          <a:chOff x="0" y="0"/>
          <a:chExt cx="0" cy="0"/>
        </a:xfrm>
      </p:grpSpPr>
      <p:sp>
        <p:nvSpPr>
          <p:cNvPr id="52" name="Google Shape;52;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3" name="Google Shape;5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1"/>
          <p:cNvPicPr preferRelativeResize="0"/>
          <p:nvPr/>
        </p:nvPicPr>
        <p:blipFill rotWithShape="1">
          <a:blip r:embed="rId2">
            <a:alphaModFix/>
          </a:blip>
          <a:srcRect b="3104" l="0" r="0" t="3094"/>
          <a:stretch/>
        </p:blipFill>
        <p:spPr>
          <a:xfrm>
            <a:off x="238400" y="4591675"/>
            <a:ext cx="368950" cy="3079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blue">
  <p:cSld name="SECTION_HEADER_1_1_1">
    <p:bg>
      <p:bgPr>
        <a:solidFill>
          <a:schemeClr val="accent1"/>
        </a:solidFill>
      </p:bgPr>
    </p:bg>
    <p:spTree>
      <p:nvGrpSpPr>
        <p:cNvPr id="55" name="Shape 55"/>
        <p:cNvGrpSpPr/>
        <p:nvPr/>
      </p:nvGrpSpPr>
      <p:grpSpPr>
        <a:xfrm>
          <a:off x="0" y="0"/>
          <a:ext cx="0" cy="0"/>
          <a:chOff x="0" y="0"/>
          <a:chExt cx="0" cy="0"/>
        </a:xfrm>
      </p:grpSpPr>
      <p:sp>
        <p:nvSpPr>
          <p:cNvPr id="56" name="Google Shape;56;p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7" name="Google Shape;5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8" name="Google Shape;58;p12"/>
          <p:cNvPicPr preferRelativeResize="0"/>
          <p:nvPr/>
        </p:nvPicPr>
        <p:blipFill rotWithShape="1">
          <a:blip r:embed="rId2">
            <a:alphaModFix/>
          </a:blip>
          <a:srcRect b="3104" l="0" r="0" t="3094"/>
          <a:stretch/>
        </p:blipFill>
        <p:spPr>
          <a:xfrm>
            <a:off x="238400" y="4591675"/>
            <a:ext cx="368950" cy="3079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green">
  <p:cSld name="SECTION_HEADER_1_1_1_1">
    <p:bg>
      <p:bgPr>
        <a:solidFill>
          <a:schemeClr val="accent2"/>
        </a:solidFill>
      </p:bgPr>
    </p:bg>
    <p:spTree>
      <p:nvGrpSpPr>
        <p:cNvPr id="59" name="Shape 59"/>
        <p:cNvGrpSpPr/>
        <p:nvPr/>
      </p:nvGrpSpPr>
      <p:grpSpPr>
        <a:xfrm>
          <a:off x="0" y="0"/>
          <a:ext cx="0" cy="0"/>
          <a:chOff x="0" y="0"/>
          <a:chExt cx="0" cy="0"/>
        </a:xfrm>
      </p:grpSpPr>
      <p:sp>
        <p:nvSpPr>
          <p:cNvPr id="60" name="Google Shape;60;p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1" name="Google Shape;6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2" name="Google Shape;62;p13"/>
          <p:cNvPicPr preferRelativeResize="0"/>
          <p:nvPr/>
        </p:nvPicPr>
        <p:blipFill rotWithShape="1">
          <a:blip r:embed="rId2">
            <a:alphaModFix/>
          </a:blip>
          <a:srcRect b="3104" l="0" r="0" t="3094"/>
          <a:stretch/>
        </p:blipFill>
        <p:spPr>
          <a:xfrm>
            <a:off x="238400" y="4591675"/>
            <a:ext cx="368950" cy="3079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yellow">
  <p:cSld name="SECTION_HEADER_1_1_1_1_1">
    <p:bg>
      <p:bgPr>
        <a:solidFill>
          <a:schemeClr val="accent3"/>
        </a:solidFill>
      </p:bgPr>
    </p:bg>
    <p:spTree>
      <p:nvGrpSpPr>
        <p:cNvPr id="63" name="Shape 63"/>
        <p:cNvGrpSpPr/>
        <p:nvPr/>
      </p:nvGrpSpPr>
      <p:grpSpPr>
        <a:xfrm>
          <a:off x="0" y="0"/>
          <a:ext cx="0" cy="0"/>
          <a:chOff x="0" y="0"/>
          <a:chExt cx="0" cy="0"/>
        </a:xfrm>
      </p:grpSpPr>
      <p:sp>
        <p:nvSpPr>
          <p:cNvPr id="64" name="Google Shape;64;p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5" name="Google Shape;6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6" name="Google Shape;66;p14"/>
          <p:cNvPicPr preferRelativeResize="0"/>
          <p:nvPr/>
        </p:nvPicPr>
        <p:blipFill rotWithShape="1">
          <a:blip r:embed="rId2">
            <a:alphaModFix/>
          </a:blip>
          <a:srcRect b="3104" l="0" r="0" t="3094"/>
          <a:stretch/>
        </p:blipFill>
        <p:spPr>
          <a:xfrm>
            <a:off x="238400" y="4591675"/>
            <a:ext cx="368950" cy="3079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with background pixels 2">
  <p:cSld name="TITLE_AND_BODY_1_1">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9" name="Google Shape;69;p15"/>
          <p:cNvSpPr txBox="1"/>
          <p:nvPr>
            <p:ph idx="1" type="body"/>
          </p:nvPr>
        </p:nvSpPr>
        <p:spPr>
          <a:xfrm>
            <a:off x="311700" y="1152475"/>
            <a:ext cx="52794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0" name="Google Shape;7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1" name="Google Shape;71;p15"/>
          <p:cNvPicPr preferRelativeResize="0"/>
          <p:nvPr/>
        </p:nvPicPr>
        <p:blipFill rotWithShape="1">
          <a:blip r:embed="rId2">
            <a:alphaModFix/>
          </a:blip>
          <a:srcRect b="0" l="0" r="0" t="0"/>
          <a:stretch/>
        </p:blipFill>
        <p:spPr>
          <a:xfrm>
            <a:off x="238400" y="4591675"/>
            <a:ext cx="368949" cy="307950"/>
          </a:xfrm>
          <a:prstGeom prst="rect">
            <a:avLst/>
          </a:prstGeom>
          <a:noFill/>
          <a:ln>
            <a:noFill/>
          </a:ln>
        </p:spPr>
      </p:pic>
      <p:sp>
        <p:nvSpPr>
          <p:cNvPr id="72" name="Google Shape;72;p15"/>
          <p:cNvSpPr/>
          <p:nvPr/>
        </p:nvSpPr>
        <p:spPr>
          <a:xfrm>
            <a:off x="5902175" y="-75"/>
            <a:ext cx="32418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Arial"/>
              <a:ea typeface="Arial"/>
              <a:cs typeface="Arial"/>
              <a:sym typeface="Arial"/>
            </a:endParaRPr>
          </a:p>
        </p:txBody>
      </p:sp>
      <p:sp>
        <p:nvSpPr>
          <p:cNvPr id="73" name="Google Shape;73;p15"/>
          <p:cNvSpPr txBox="1"/>
          <p:nvPr>
            <p:ph idx="2" type="body"/>
          </p:nvPr>
        </p:nvSpPr>
        <p:spPr>
          <a:xfrm>
            <a:off x="6205500" y="1152475"/>
            <a:ext cx="26268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6" name="Google Shape;7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7" name="Google Shape;77;p16"/>
          <p:cNvPicPr preferRelativeResize="0"/>
          <p:nvPr/>
        </p:nvPicPr>
        <p:blipFill rotWithShape="1">
          <a:blip r:embed="rId3">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1">
  <p:cSld name="MAIN_POINT_1_1">
    <p:bg>
      <p:bgPr>
        <a:solidFill>
          <a:schemeClr val="dk1"/>
        </a:solid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375825" y="450150"/>
            <a:ext cx="5370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0" name="Google Shape;8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81" name="Google Shape;81;p17"/>
          <p:cNvPicPr preferRelativeResize="0"/>
          <p:nvPr/>
        </p:nvPicPr>
        <p:blipFill rotWithShape="1">
          <a:blip r:embed="rId2">
            <a:alphaModFix/>
          </a:blip>
          <a:srcRect b="0" l="0" r="0" t="0"/>
          <a:stretch/>
        </p:blipFill>
        <p:spPr>
          <a:xfrm>
            <a:off x="619700" y="1563563"/>
            <a:ext cx="2233000" cy="18639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18"/>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5" name="Google Shape;85;p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6" name="Google Shape;86;p1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87" name="Google Shape;8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88" name="Google Shape;88;p18"/>
          <p:cNvPicPr preferRelativeResize="0"/>
          <p:nvPr/>
        </p:nvPicPr>
        <p:blipFill rotWithShape="1">
          <a:blip r:embed="rId2">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1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1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2" name="Google Shape;9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3" name="Google Shape;93;p19"/>
          <p:cNvPicPr preferRelativeResize="0"/>
          <p:nvPr/>
        </p:nvPicPr>
        <p:blipFill rotWithShape="1">
          <a:blip r:embed="rId2">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6" name="Google Shape;96;p20"/>
          <p:cNvPicPr preferRelativeResize="0"/>
          <p:nvPr/>
        </p:nvPicPr>
        <p:blipFill rotWithShape="1">
          <a:blip r:embed="rId2">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0" y="0"/>
            <a:ext cx="6172800" cy="1311300"/>
          </a:xfrm>
          <a:prstGeom prst="rect">
            <a:avLst/>
          </a:prstGeom>
          <a:solidFill>
            <a:schemeClr val="lt1"/>
          </a:solidFill>
          <a:ln>
            <a:noFill/>
          </a:ln>
        </p:spPr>
        <p:txBody>
          <a:bodyPr anchorCtr="0" anchor="b" bIns="182875" lIns="457200" spcFirstLastPara="1" rIns="182875" wrap="square" tIns="18287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6" name="Google Shape;16;p3"/>
          <p:cNvSpPr txBox="1"/>
          <p:nvPr>
            <p:ph idx="1" type="body"/>
          </p:nvPr>
        </p:nvSpPr>
        <p:spPr>
          <a:xfrm>
            <a:off x="0" y="1311300"/>
            <a:ext cx="6172800" cy="3832200"/>
          </a:xfrm>
          <a:prstGeom prst="rect">
            <a:avLst/>
          </a:prstGeom>
          <a:solidFill>
            <a:schemeClr val="lt1"/>
          </a:solidFill>
          <a:ln>
            <a:noFill/>
          </a:ln>
        </p:spPr>
        <p:txBody>
          <a:bodyPr anchorCtr="0" anchor="t" bIns="182875" lIns="457200" spcFirstLastPara="1" rIns="182875" wrap="square" tIns="18287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7" name="Google Shape;17;p3"/>
          <p:cNvSpPr txBox="1"/>
          <p:nvPr>
            <p:ph idx="12" type="sldNum"/>
          </p:nvPr>
        </p:nvSpPr>
        <p:spPr>
          <a:xfrm>
            <a:off x="8648775" y="4692925"/>
            <a:ext cx="372300" cy="336000"/>
          </a:xfrm>
          <a:prstGeom prst="rect">
            <a:avLst/>
          </a:prstGeom>
          <a:solidFill>
            <a:schemeClr val="lt1"/>
          </a:solid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8" name="Google Shape;18;p3"/>
          <p:cNvPicPr preferRelativeResize="0"/>
          <p:nvPr/>
        </p:nvPicPr>
        <p:blipFill rotWithShape="1">
          <a:blip r:embed="rId3">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Blocks">
  <p:cSld name="BLANK_1">
    <p:bg>
      <p:bgPr>
        <a:blipFill>
          <a:blip r:embed="rId2">
            <a:alphaModFix/>
          </a:blip>
          <a:stretch>
            <a:fillRect/>
          </a:stretch>
        </a:blipFill>
      </p:bgPr>
    </p:bg>
    <p:spTree>
      <p:nvGrpSpPr>
        <p:cNvPr id="97" name="Shape 97"/>
        <p:cNvGrpSpPr/>
        <p:nvPr/>
      </p:nvGrpSpPr>
      <p:grpSpPr>
        <a:xfrm>
          <a:off x="0" y="0"/>
          <a:ext cx="0" cy="0"/>
          <a:chOff x="0" y="0"/>
          <a:chExt cx="0" cy="0"/>
        </a:xfrm>
      </p:grpSpPr>
      <p:sp>
        <p:nvSpPr>
          <p:cNvPr id="98" name="Google Shape;9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9" name="Google Shape;99;p21"/>
          <p:cNvPicPr preferRelativeResize="0"/>
          <p:nvPr/>
        </p:nvPicPr>
        <p:blipFill rotWithShape="1">
          <a:blip r:embed="rId3">
            <a:alphaModFix/>
          </a:blip>
          <a:srcRect b="0" l="0" r="0" t="0"/>
          <a:stretch/>
        </p:blipFill>
        <p:spPr>
          <a:xfrm>
            <a:off x="238400" y="4591675"/>
            <a:ext cx="368949" cy="307950"/>
          </a:xfrm>
          <a:prstGeom prst="rect">
            <a:avLst/>
          </a:prstGeom>
          <a:noFill/>
          <a:ln>
            <a:noFill/>
          </a:ln>
        </p:spPr>
      </p:pic>
      <p:sp>
        <p:nvSpPr>
          <p:cNvPr id="100" name="Google Shape;100;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2" name="Google Shape;22;p4"/>
          <p:cNvPicPr preferRelativeResize="0"/>
          <p:nvPr/>
        </p:nvPicPr>
        <p:blipFill rotWithShape="1">
          <a:blip r:embed="rId3">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6" name="Google Shape;2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7" name="Google Shape;27;p5"/>
          <p:cNvPicPr preferRelativeResize="0"/>
          <p:nvPr/>
        </p:nvPicPr>
        <p:blipFill rotWithShape="1">
          <a:blip r:embed="rId2">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with background pixels">
  <p:cSld name="TITLE_AND_BODY_1">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1" name="Google Shape;3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32" name="Google Shape;32;p6"/>
          <p:cNvPicPr preferRelativeResize="0"/>
          <p:nvPr/>
        </p:nvPicPr>
        <p:blipFill rotWithShape="1">
          <a:blip r:embed="rId3">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38" name="Google Shape;38;p7"/>
          <p:cNvPicPr preferRelativeResize="0"/>
          <p:nvPr/>
        </p:nvPicPr>
        <p:blipFill rotWithShape="1">
          <a:blip r:embed="rId2">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8"/>
          <p:cNvSpPr txBox="1"/>
          <p:nvPr>
            <p:ph type="ctrTitle"/>
          </p:nvPr>
        </p:nvSpPr>
        <p:spPr>
          <a:xfrm>
            <a:off x="717750" y="1371325"/>
            <a:ext cx="7708500" cy="1425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5400"/>
              <a:buNone/>
              <a:defRPr sz="54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1" name="Google Shape;41;p8"/>
          <p:cNvSpPr txBox="1"/>
          <p:nvPr>
            <p:ph idx="1" type="subTitle"/>
          </p:nvPr>
        </p:nvSpPr>
        <p:spPr>
          <a:xfrm>
            <a:off x="717850" y="2797275"/>
            <a:ext cx="7708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97A9B5"/>
              </a:buClr>
              <a:buSzPts val="2800"/>
              <a:buNone/>
              <a:defRPr sz="2800">
                <a:solidFill>
                  <a:srgbClr val="97A9B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2" name="Google Shape;4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43" name="Google Shape;43;p8"/>
          <p:cNvPicPr preferRelativeResize="0"/>
          <p:nvPr/>
        </p:nvPicPr>
        <p:blipFill rotWithShape="1">
          <a:blip r:embed="rId3">
            <a:alphaModFix/>
          </a:blip>
          <a:srcRect b="49" l="0" r="0" t="49"/>
          <a:stretch/>
        </p:blipFill>
        <p:spPr>
          <a:xfrm>
            <a:off x="377800" y="4128825"/>
            <a:ext cx="2244500" cy="6008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type="secHead">
  <p:cSld name="SECTION_HEADER">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6" name="Google Shape;4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bg>
      <p:bgPr>
        <a:blipFill>
          <a:blip r:embed="rId2">
            <a:alphaModFix/>
          </a:blip>
          <a:stretch>
            <a:fillRect/>
          </a:stretch>
        </a:blipFill>
      </p:bgPr>
    </p:bg>
    <p:spTree>
      <p:nvGrpSpPr>
        <p:cNvPr id="47" name="Shape 47"/>
        <p:cNvGrpSpPr/>
        <p:nvPr/>
      </p:nvGrpSpPr>
      <p:grpSpPr>
        <a:xfrm>
          <a:off x="0" y="0"/>
          <a:ext cx="0" cy="0"/>
          <a:chOff x="0" y="0"/>
          <a:chExt cx="0" cy="0"/>
        </a:xfrm>
      </p:grpSpPr>
      <p:sp>
        <p:nvSpPr>
          <p:cNvPr id="48" name="Google Shape;48;p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9" name="Google Shape;4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0" name="Google Shape;50;p10"/>
          <p:cNvPicPr preferRelativeResize="0"/>
          <p:nvPr/>
        </p:nvPicPr>
        <p:blipFill rotWithShape="1">
          <a:blip r:embed="rId3">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Lexend"/>
              <a:buNone/>
              <a:defRPr b="0" i="0" sz="2800" u="none" cap="none" strike="noStrike">
                <a:solidFill>
                  <a:schemeClr val="dk1"/>
                </a:solidFill>
                <a:latin typeface="Lexend"/>
                <a:ea typeface="Lexend"/>
                <a:cs typeface="Lexend"/>
                <a:sym typeface="Lexend"/>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Lexend"/>
              <a:buChar char="●"/>
              <a:defRPr b="0" i="0" sz="1800" u="none" cap="none" strike="noStrike">
                <a:solidFill>
                  <a:schemeClr val="dk2"/>
                </a:solidFill>
                <a:latin typeface="Lexend"/>
                <a:ea typeface="Lexend"/>
                <a:cs typeface="Lexend"/>
                <a:sym typeface="Lexend"/>
              </a:defRPr>
            </a:lvl1pPr>
            <a:lvl2pPr indent="-317500" lvl="1" marL="9144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2pPr>
            <a:lvl3pPr indent="-317500" lvl="2" marL="13716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3pPr>
            <a:lvl4pPr indent="-317500" lvl="3" marL="18288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4pPr>
            <a:lvl5pPr indent="-317500" lvl="4" marL="22860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5pPr>
            <a:lvl6pPr indent="-317500" lvl="5" marL="27432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6pPr>
            <a:lvl7pPr indent="-317500" lvl="6" marL="32004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7pPr>
            <a:lvl8pPr indent="-317500" lvl="7" marL="36576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8pPr>
            <a:lvl9pPr indent="-317500" lvl="8" marL="41148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1.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ctrTitle"/>
          </p:nvPr>
        </p:nvSpPr>
        <p:spPr>
          <a:xfrm>
            <a:off x="717750" y="1371325"/>
            <a:ext cx="7708500" cy="14259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SzPts val="990"/>
              <a:buNone/>
            </a:pPr>
            <a:r>
              <a:rPr lang="en" sz="4120"/>
              <a:t>Loops</a:t>
            </a:r>
            <a:endParaRPr sz="41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169" name="Google Shape;16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Take a string from the user. Verify that it’s a number.</a:t>
            </a:r>
            <a:endParaRPr/>
          </a:p>
          <a:p>
            <a:pPr indent="0" lvl="0" marL="0" rtl="0" algn="l">
              <a:spcBef>
                <a:spcPts val="1000"/>
              </a:spcBef>
              <a:spcAft>
                <a:spcPts val="0"/>
              </a:spcAft>
              <a:buNone/>
            </a:pPr>
            <a:r>
              <a:rPr lang="en"/>
              <a:t>Write a for loop that adds all the digits together. Then print the total.</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
              <a:t>Example:</a:t>
            </a:r>
            <a:endParaRPr b="1"/>
          </a:p>
          <a:p>
            <a:pPr indent="0" lvl="0" marL="0" rtl="0" algn="l">
              <a:spcBef>
                <a:spcPts val="1000"/>
              </a:spcBef>
              <a:spcAft>
                <a:spcPts val="0"/>
              </a:spcAft>
              <a:buNone/>
            </a:pPr>
            <a:r>
              <a:rPr lang="en">
                <a:latin typeface="Consolas"/>
                <a:ea typeface="Consolas"/>
                <a:cs typeface="Consolas"/>
                <a:sym typeface="Consolas"/>
              </a:rPr>
              <a:t>'</a:t>
            </a:r>
            <a:r>
              <a:rPr lang="en">
                <a:latin typeface="Consolas"/>
                <a:ea typeface="Consolas"/>
                <a:cs typeface="Consolas"/>
                <a:sym typeface="Consolas"/>
              </a:rPr>
              <a:t>14253'</a:t>
            </a:r>
            <a:endParaRPr>
              <a:latin typeface="Consolas"/>
              <a:ea typeface="Consolas"/>
              <a:cs typeface="Consolas"/>
              <a:sym typeface="Consolas"/>
            </a:endParaRPr>
          </a:p>
          <a:p>
            <a:pPr indent="0" lvl="0" marL="0" rtl="0" algn="l">
              <a:spcBef>
                <a:spcPts val="1000"/>
              </a:spcBef>
              <a:spcAft>
                <a:spcPts val="0"/>
              </a:spcAft>
              <a:buNone/>
            </a:pPr>
            <a:r>
              <a:rPr lang="en">
                <a:latin typeface="Consolas"/>
                <a:ea typeface="Consolas"/>
                <a:cs typeface="Consolas"/>
                <a:sym typeface="Consolas"/>
              </a:rPr>
              <a:t>15</a:t>
            </a:r>
            <a:endParaRPr>
              <a:latin typeface="Consolas"/>
              <a:ea typeface="Consolas"/>
              <a:cs typeface="Consolas"/>
              <a:sym typeface="Consolas"/>
            </a:endParaRPr>
          </a:p>
          <a:p>
            <a:pPr indent="0" lvl="0" marL="0" rtl="0" algn="l">
              <a:spcBef>
                <a:spcPts val="1000"/>
              </a:spcBef>
              <a:spcAft>
                <a:spcPts val="0"/>
              </a:spcAft>
              <a:buNone/>
            </a:pPr>
            <a:r>
              <a:t/>
            </a:r>
            <a:endParaRPr>
              <a:latin typeface="Consolas"/>
              <a:ea typeface="Consolas"/>
              <a:cs typeface="Consolas"/>
              <a:sym typeface="Consolas"/>
            </a:endParaRPr>
          </a:p>
          <a:p>
            <a:pPr indent="0" lvl="0" marL="0" rtl="0" algn="l">
              <a:spcBef>
                <a:spcPts val="1000"/>
              </a:spcBef>
              <a:spcAft>
                <a:spcPts val="1000"/>
              </a:spcAft>
              <a:buNone/>
            </a:pPr>
            <a:r>
              <a:rPr lang="en"/>
              <a:t>Hint: remember to cast to int() for each digit in the loop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Conditionals in Loops</a:t>
            </a:r>
            <a:endParaRPr/>
          </a:p>
        </p:txBody>
      </p:sp>
      <p:sp>
        <p:nvSpPr>
          <p:cNvPr id="175" name="Google Shape;17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Adding conditionals to loops is a great way to make a loops code more dynamic.</a:t>
            </a:r>
            <a:endParaRPr/>
          </a:p>
          <a:p>
            <a:pPr indent="-342900" lvl="0" marL="457200" rtl="0" algn="l">
              <a:spcBef>
                <a:spcPts val="0"/>
              </a:spcBef>
              <a:spcAft>
                <a:spcPts val="0"/>
              </a:spcAft>
              <a:buSzPts val="1800"/>
              <a:buChar char="●"/>
            </a:pPr>
            <a:r>
              <a:rPr lang="en"/>
              <a:t>They allow us to do different things based on what is happening in the loop.</a:t>
            </a:r>
            <a:endParaRPr/>
          </a:p>
          <a:p>
            <a:pPr indent="-342900" lvl="0" marL="457200" rtl="0" algn="l">
              <a:spcBef>
                <a:spcPts val="0"/>
              </a:spcBef>
              <a:spcAft>
                <a:spcPts val="0"/>
              </a:spcAft>
              <a:buSzPts val="1800"/>
              <a:buChar char="●"/>
            </a:pPr>
            <a:r>
              <a:rPr lang="en"/>
              <a:t>They also are an easy way to evaluate if a while loop should end.</a:t>
            </a:r>
            <a:endParaRPr/>
          </a:p>
          <a:p>
            <a:pPr indent="0" lvl="0" marL="457200" rtl="0" algn="l">
              <a:spcBef>
                <a:spcPts val="0"/>
              </a:spcBef>
              <a:spcAft>
                <a:spcPts val="0"/>
              </a:spcAft>
              <a:buNone/>
            </a:pPr>
            <a:r>
              <a:t/>
            </a:r>
            <a:endParaRPr/>
          </a:p>
        </p:txBody>
      </p:sp>
      <p:pic>
        <p:nvPicPr>
          <p:cNvPr id="176" name="Google Shape;176;p32"/>
          <p:cNvPicPr preferRelativeResize="0"/>
          <p:nvPr/>
        </p:nvPicPr>
        <p:blipFill rotWithShape="1">
          <a:blip r:embed="rId3">
            <a:alphaModFix/>
          </a:blip>
          <a:srcRect b="8567" l="7646" r="30233" t="0"/>
          <a:stretch/>
        </p:blipFill>
        <p:spPr>
          <a:xfrm>
            <a:off x="831050" y="2864475"/>
            <a:ext cx="3134225" cy="1938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182" name="Google Shape;18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Write some code that will loop through a string and print whether each letter is a vowel or consonant.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Example:</a:t>
            </a:r>
            <a:endParaRPr b="1"/>
          </a:p>
          <a:p>
            <a:pPr indent="0" lvl="0" marL="0" rtl="0" algn="l">
              <a:spcBef>
                <a:spcPts val="0"/>
              </a:spcBef>
              <a:spcAft>
                <a:spcPts val="0"/>
              </a:spcAft>
              <a:buNone/>
            </a:pPr>
            <a:r>
              <a:rPr lang="en" sz="1600">
                <a:latin typeface="Consolas"/>
                <a:ea typeface="Consolas"/>
                <a:cs typeface="Consolas"/>
                <a:sym typeface="Consolas"/>
              </a:rPr>
              <a:t>'</a:t>
            </a:r>
            <a:r>
              <a:rPr lang="en" sz="1600">
                <a:latin typeface="Consolas"/>
                <a:ea typeface="Consolas"/>
                <a:cs typeface="Consolas"/>
                <a:sym typeface="Consolas"/>
              </a:rPr>
              <a:t>hello'</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h is a consonant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e is a vowel</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l is a consonant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l is a consonant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o is a vowel</a:t>
            </a:r>
            <a:endParaRPr sz="1600">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 Cleaning Strings</a:t>
            </a:r>
            <a:endParaRPr/>
          </a:p>
        </p:txBody>
      </p:sp>
      <p:sp>
        <p:nvSpPr>
          <p:cNvPr id="188" name="Google Shape;188;p34"/>
          <p:cNvSpPr txBox="1"/>
          <p:nvPr>
            <p:ph idx="1" type="body"/>
          </p:nvPr>
        </p:nvSpPr>
        <p:spPr>
          <a:xfrm>
            <a:off x="311700" y="11381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You’re working on a data </a:t>
            </a:r>
            <a:r>
              <a:rPr lang="en"/>
              <a:t>analysis</a:t>
            </a:r>
            <a:r>
              <a:rPr lang="en"/>
              <a:t> project for a company that looks at written text. You’re only interested in letters from A-Z because you’re analyzing language. However, the data you’re given has some values that shouldn’t be there.</a:t>
            </a:r>
            <a:endParaRPr/>
          </a:p>
          <a:p>
            <a:pPr indent="0" lvl="0" marL="0" rtl="0" algn="l">
              <a:spcBef>
                <a:spcPts val="1000"/>
              </a:spcBef>
              <a:spcAft>
                <a:spcPts val="0"/>
              </a:spcAft>
              <a:buNone/>
            </a:pPr>
            <a:r>
              <a:rPr lang="en"/>
              <a:t>Write a Python program that takes a string as </a:t>
            </a:r>
            <a:r>
              <a:rPr lang="en"/>
              <a:t>input</a:t>
            </a:r>
            <a:r>
              <a:rPr lang="en"/>
              <a:t> from the user, removes anything from the string that isn’t a letter, and prints the new string.</a:t>
            </a:r>
            <a:endParaRPr/>
          </a:p>
          <a:p>
            <a:pPr indent="0" lvl="0" marL="0" rtl="0" algn="l">
              <a:spcBef>
                <a:spcPts val="1000"/>
              </a:spcBef>
              <a:spcAft>
                <a:spcPts val="1000"/>
              </a:spcAft>
              <a:buNone/>
            </a:pPr>
            <a:r>
              <a:rPr lang="en"/>
              <a:t>You can loop through the string in a for loop, use the .isalpha() string method, and remember that strings are </a:t>
            </a:r>
            <a:r>
              <a:rPr lang="en"/>
              <a:t>immutable</a:t>
            </a:r>
            <a:r>
              <a:rPr lang="en"/>
              <a:t>, so you will have to build a new string from scratch using string concatenation.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311700" y="323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Loops</a:t>
            </a:r>
            <a:endParaRPr/>
          </a:p>
        </p:txBody>
      </p:sp>
      <p:sp>
        <p:nvSpPr>
          <p:cNvPr id="111" name="Google Shape;111;p23"/>
          <p:cNvSpPr txBox="1"/>
          <p:nvPr>
            <p:ph idx="1" type="body"/>
          </p:nvPr>
        </p:nvSpPr>
        <p:spPr>
          <a:xfrm>
            <a:off x="311700" y="1002050"/>
            <a:ext cx="8520600" cy="400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Loops are a way to repeat code multiple times.</a:t>
            </a:r>
            <a:endParaRPr/>
          </a:p>
          <a:p>
            <a:pPr indent="-342900" lvl="0" marL="457200" rtl="0" algn="l">
              <a:spcBef>
                <a:spcPts val="1000"/>
              </a:spcBef>
              <a:spcAft>
                <a:spcPts val="0"/>
              </a:spcAft>
              <a:buSzPts val="1800"/>
              <a:buChar char="●"/>
            </a:pPr>
            <a:r>
              <a:rPr lang="en"/>
              <a:t>They are good way to allow more flexibility in your code.</a:t>
            </a:r>
            <a:endParaRPr/>
          </a:p>
          <a:p>
            <a:pPr indent="-342900" lvl="0" marL="457200" rtl="0" algn="l">
              <a:spcBef>
                <a:spcPts val="1000"/>
              </a:spcBef>
              <a:spcAft>
                <a:spcPts val="0"/>
              </a:spcAft>
              <a:buSzPts val="1800"/>
              <a:buChar char="●"/>
            </a:pPr>
            <a:r>
              <a:rPr lang="en"/>
              <a:t>They allow you to perform code a different number of times based on what is happening or has happened in your code.</a:t>
            </a:r>
            <a:endParaRPr/>
          </a:p>
          <a:p>
            <a:pPr indent="0" lvl="0" marL="0" rtl="0" algn="l">
              <a:spcBef>
                <a:spcPts val="1000"/>
              </a:spcBef>
              <a:spcAft>
                <a:spcPts val="0"/>
              </a:spcAft>
              <a:buNone/>
            </a:pPr>
            <a:r>
              <a:rPr lang="en"/>
              <a:t>There are two types of Loops. For and While.</a:t>
            </a:r>
            <a:endParaRPr/>
          </a:p>
          <a:p>
            <a:pPr indent="-342900" lvl="0" marL="457200" rtl="0" algn="l">
              <a:spcBef>
                <a:spcPts val="1000"/>
              </a:spcBef>
              <a:spcAft>
                <a:spcPts val="0"/>
              </a:spcAft>
              <a:buSzPts val="1800"/>
              <a:buChar char="●"/>
            </a:pPr>
            <a:r>
              <a:rPr lang="en"/>
              <a:t>In many situations they can both be used, but most situations work better or are easier to code with one.</a:t>
            </a:r>
            <a:endParaRPr/>
          </a:p>
          <a:p>
            <a:pPr indent="0" lvl="0" marL="0" rtl="0" algn="l">
              <a:spcBef>
                <a:spcPts val="1000"/>
              </a:spcBef>
              <a:spcAft>
                <a:spcPts val="1000"/>
              </a:spcAft>
              <a:buNone/>
            </a:pPr>
            <a:r>
              <a:rPr lang="en"/>
              <a:t>Just like conditionals, </a:t>
            </a:r>
            <a:r>
              <a:rPr lang="en">
                <a:solidFill>
                  <a:schemeClr val="accent4"/>
                </a:solidFill>
              </a:rPr>
              <a:t>indentation is very important</a:t>
            </a:r>
            <a:r>
              <a:rPr lang="en"/>
              <a:t>. Everything in a loop must be indented.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type="title"/>
          </p:nvPr>
        </p:nvSpPr>
        <p:spPr>
          <a:xfrm>
            <a:off x="311700" y="323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While Loops</a:t>
            </a:r>
            <a:endParaRPr/>
          </a:p>
        </p:txBody>
      </p:sp>
      <p:sp>
        <p:nvSpPr>
          <p:cNvPr id="117" name="Google Shape;117;p24"/>
          <p:cNvSpPr txBox="1"/>
          <p:nvPr>
            <p:ph idx="1" type="body"/>
          </p:nvPr>
        </p:nvSpPr>
        <p:spPr>
          <a:xfrm>
            <a:off x="311700" y="10092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While loops run as long as the given condition returns a True boolean.</a:t>
            </a:r>
            <a:endParaRPr/>
          </a:p>
          <a:p>
            <a:pPr indent="0" lvl="0" marL="0" rtl="0" algn="l">
              <a:spcBef>
                <a:spcPts val="1000"/>
              </a:spcBef>
              <a:spcAft>
                <a:spcPts val="0"/>
              </a:spcAft>
              <a:buNone/>
            </a:pPr>
            <a:r>
              <a:rPr lang="en"/>
              <a:t>Think of it like a repeating if statement.</a:t>
            </a:r>
            <a:endParaRPr/>
          </a:p>
          <a:p>
            <a:pPr indent="0" lvl="0" marL="0" rtl="0" algn="l">
              <a:spcBef>
                <a:spcPts val="1000"/>
              </a:spcBef>
              <a:spcAft>
                <a:spcPts val="0"/>
              </a:spcAft>
              <a:buNone/>
            </a:pPr>
            <a:r>
              <a:rPr lang="en"/>
              <a:t>These are great for doing things like making sure someone inputs the correct thing, or an update loop that every second prints text.</a:t>
            </a:r>
            <a:endParaRPr/>
          </a:p>
          <a:p>
            <a:pPr indent="0" lvl="0" marL="0" rtl="0" algn="l">
              <a:spcBef>
                <a:spcPts val="1000"/>
              </a:spcBef>
              <a:spcAft>
                <a:spcPts val="1000"/>
              </a:spcAft>
              <a:buNone/>
            </a:pPr>
            <a:r>
              <a:rPr lang="en"/>
              <a:t>Be careful of creating infinite loops.</a:t>
            </a:r>
            <a:endParaRPr/>
          </a:p>
        </p:txBody>
      </p:sp>
      <p:pic>
        <p:nvPicPr>
          <p:cNvPr id="118" name="Google Shape;118;p24"/>
          <p:cNvPicPr preferRelativeResize="0"/>
          <p:nvPr/>
        </p:nvPicPr>
        <p:blipFill rotWithShape="1">
          <a:blip r:embed="rId3">
            <a:alphaModFix/>
          </a:blip>
          <a:srcRect b="18719" l="0" r="30934" t="0"/>
          <a:stretch/>
        </p:blipFill>
        <p:spPr>
          <a:xfrm>
            <a:off x="516300" y="3212925"/>
            <a:ext cx="4319650" cy="1533125"/>
          </a:xfrm>
          <a:prstGeom prst="rect">
            <a:avLst/>
          </a:prstGeom>
          <a:noFill/>
          <a:ln>
            <a:noFill/>
          </a:ln>
        </p:spPr>
      </p:pic>
      <p:pic>
        <p:nvPicPr>
          <p:cNvPr id="119" name="Google Shape;119;p24"/>
          <p:cNvPicPr preferRelativeResize="0"/>
          <p:nvPr/>
        </p:nvPicPr>
        <p:blipFill rotWithShape="1">
          <a:blip r:embed="rId4">
            <a:alphaModFix/>
          </a:blip>
          <a:srcRect b="16961" l="10834" r="30376" t="5446"/>
          <a:stretch/>
        </p:blipFill>
        <p:spPr>
          <a:xfrm>
            <a:off x="6030506" y="3212925"/>
            <a:ext cx="2297519" cy="153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Example</a:t>
            </a:r>
            <a:endParaRPr/>
          </a:p>
        </p:txBody>
      </p:sp>
      <p:sp>
        <p:nvSpPr>
          <p:cNvPr id="125" name="Google Shape;125;p25"/>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000"/>
              </a:spcAft>
              <a:buNone/>
            </a:pPr>
            <a:r>
              <a:rPr lang="en"/>
              <a:t>Create a while loop that prints every integer from 1 to 10.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While Loops and User Input</a:t>
            </a:r>
            <a:endParaRPr/>
          </a:p>
        </p:txBody>
      </p:sp>
      <p:sp>
        <p:nvSpPr>
          <p:cNvPr id="131" name="Google Shape;131;p26"/>
          <p:cNvSpPr txBox="1"/>
          <p:nvPr>
            <p:ph idx="1" type="body"/>
          </p:nvPr>
        </p:nvSpPr>
        <p:spPr>
          <a:xfrm>
            <a:off x="311700" y="1152475"/>
            <a:ext cx="8685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While loops are often paired with user input. The condition for the loop might be what the user needs to enter to stop the loop. The user is prompted for input each time it loops, and something happens based on that input.</a:t>
            </a:r>
            <a:endParaRPr/>
          </a:p>
          <a:p>
            <a:pPr indent="0" lvl="0" marL="0" rtl="0" algn="l">
              <a:spcBef>
                <a:spcPts val="1000"/>
              </a:spcBef>
              <a:spcAft>
                <a:spcPts val="1000"/>
              </a:spcAft>
              <a:buNone/>
            </a:pPr>
            <a:r>
              <a:rPr lang="en"/>
              <a:t>This allows you to take user input multiple times without writing multiple lines of</a:t>
            </a:r>
            <a:r>
              <a:rPr lang="en">
                <a:latin typeface="Consolas"/>
                <a:ea typeface="Consolas"/>
                <a:cs typeface="Consolas"/>
                <a:sym typeface="Consolas"/>
              </a:rPr>
              <a:t> input()</a:t>
            </a:r>
            <a:r>
              <a:rPr lang="en"/>
              <a:t>. It also allows the user to control how much input they give.</a:t>
            </a:r>
            <a:endParaRPr/>
          </a:p>
        </p:txBody>
      </p:sp>
      <p:pic>
        <p:nvPicPr>
          <p:cNvPr id="132" name="Google Shape;132;p26"/>
          <p:cNvPicPr preferRelativeResize="0"/>
          <p:nvPr/>
        </p:nvPicPr>
        <p:blipFill>
          <a:blip r:embed="rId3">
            <a:alphaModFix/>
          </a:blip>
          <a:stretch>
            <a:fillRect/>
          </a:stretch>
        </p:blipFill>
        <p:spPr>
          <a:xfrm>
            <a:off x="959925" y="3113375"/>
            <a:ext cx="6139325" cy="1735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308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138" name="Google Shape;138;p27"/>
          <p:cNvSpPr txBox="1"/>
          <p:nvPr>
            <p:ph idx="1" type="body"/>
          </p:nvPr>
        </p:nvSpPr>
        <p:spPr>
          <a:xfrm>
            <a:off x="311700" y="989350"/>
            <a:ext cx="8520600" cy="386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Improve the login system we wrote last class to allow multiple attempts. </a:t>
            </a:r>
            <a:r>
              <a:rPr lang="en" sz="1600"/>
              <a:t>You’re developing a login system for a website. </a:t>
            </a:r>
            <a:r>
              <a:rPr lang="en" sz="1600"/>
              <a:t>Write a Python program that checks whether the user has entered the correct username and password. Just like before:</a:t>
            </a:r>
            <a:endParaRPr sz="1600"/>
          </a:p>
          <a:p>
            <a:pPr indent="-330200" lvl="0" marL="457200" rtl="0" algn="l">
              <a:spcBef>
                <a:spcPts val="1000"/>
              </a:spcBef>
              <a:spcAft>
                <a:spcPts val="0"/>
              </a:spcAft>
              <a:buSzPts val="1600"/>
              <a:buChar char="●"/>
            </a:pPr>
            <a:r>
              <a:rPr lang="en" sz="1600"/>
              <a:t>Create two variables called</a:t>
            </a:r>
            <a:r>
              <a:rPr lang="en" sz="1600">
                <a:latin typeface="Consolas"/>
                <a:ea typeface="Consolas"/>
                <a:cs typeface="Consolas"/>
                <a:sym typeface="Consolas"/>
              </a:rPr>
              <a:t> username </a:t>
            </a:r>
            <a:r>
              <a:rPr lang="en" sz="1600"/>
              <a:t>and</a:t>
            </a:r>
            <a:r>
              <a:rPr lang="en" sz="1600">
                <a:latin typeface="Consolas"/>
                <a:ea typeface="Consolas"/>
                <a:cs typeface="Consolas"/>
                <a:sym typeface="Consolas"/>
              </a:rPr>
              <a:t> password</a:t>
            </a:r>
            <a:r>
              <a:rPr lang="en" sz="1600"/>
              <a:t>.</a:t>
            </a:r>
            <a:endParaRPr sz="1600"/>
          </a:p>
          <a:p>
            <a:pPr indent="-330200" lvl="0" marL="457200" rtl="0" algn="l">
              <a:spcBef>
                <a:spcPts val="1000"/>
              </a:spcBef>
              <a:spcAft>
                <a:spcPts val="0"/>
              </a:spcAft>
              <a:buSzPts val="1600"/>
              <a:buChar char="●"/>
            </a:pPr>
            <a:r>
              <a:rPr lang="en" sz="1600"/>
              <a:t>Prompt the user to enter their username and password.</a:t>
            </a:r>
            <a:endParaRPr sz="1600"/>
          </a:p>
          <a:p>
            <a:pPr indent="-330200" lvl="0" marL="457200" rtl="0" algn="l">
              <a:spcBef>
                <a:spcPts val="1000"/>
              </a:spcBef>
              <a:spcAft>
                <a:spcPts val="0"/>
              </a:spcAft>
              <a:buSzPts val="1600"/>
              <a:buChar char="●"/>
            </a:pPr>
            <a:r>
              <a:rPr lang="en" sz="1600"/>
              <a:t>Use conditionals and logical operators to check whether the username and password entered by the user match the</a:t>
            </a:r>
            <a:r>
              <a:rPr lang="en" sz="1600">
                <a:latin typeface="Consolas"/>
                <a:ea typeface="Consolas"/>
                <a:cs typeface="Consolas"/>
                <a:sym typeface="Consolas"/>
              </a:rPr>
              <a:t> username </a:t>
            </a:r>
            <a:r>
              <a:rPr lang="en" sz="1600"/>
              <a:t>and</a:t>
            </a:r>
            <a:r>
              <a:rPr lang="en" sz="1600">
                <a:latin typeface="Consolas"/>
                <a:ea typeface="Consolas"/>
                <a:cs typeface="Consolas"/>
                <a:sym typeface="Consolas"/>
              </a:rPr>
              <a:t> password </a:t>
            </a:r>
            <a:r>
              <a:rPr lang="en" sz="1600"/>
              <a:t>variables.</a:t>
            </a:r>
            <a:endParaRPr sz="1600"/>
          </a:p>
          <a:p>
            <a:pPr indent="-330200" lvl="0" marL="457200" rtl="0" algn="l">
              <a:spcBef>
                <a:spcPts val="1000"/>
              </a:spcBef>
              <a:spcAft>
                <a:spcPts val="0"/>
              </a:spcAft>
              <a:buClr>
                <a:schemeClr val="accent4"/>
              </a:buClr>
              <a:buSzPts val="1600"/>
              <a:buChar char="●"/>
            </a:pPr>
            <a:r>
              <a:rPr lang="en" sz="1600">
                <a:solidFill>
                  <a:schemeClr val="accent4"/>
                </a:solidFill>
              </a:rPr>
              <a:t>As long as the username and password are incorrect, print “Incorrect username or password”, and keep asking the user for their username and password.</a:t>
            </a:r>
            <a:endParaRPr sz="1600">
              <a:solidFill>
                <a:schemeClr val="accent4"/>
              </a:solidFill>
            </a:endParaRPr>
          </a:p>
          <a:p>
            <a:pPr indent="-330200" lvl="0" marL="457200" rtl="0" algn="l">
              <a:spcBef>
                <a:spcPts val="1000"/>
              </a:spcBef>
              <a:spcAft>
                <a:spcPts val="1000"/>
              </a:spcAft>
              <a:buClr>
                <a:schemeClr val="accent4"/>
              </a:buClr>
              <a:buSzPts val="1600"/>
              <a:buChar char="●"/>
            </a:pPr>
            <a:r>
              <a:rPr lang="en" sz="1600">
                <a:solidFill>
                  <a:schemeClr val="accent4"/>
                </a:solidFill>
              </a:rPr>
              <a:t>If they match, print “Login successful” and end the program.</a:t>
            </a:r>
            <a:endParaRPr sz="1600">
              <a:solidFill>
                <a:schemeClr val="accent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Loops</a:t>
            </a:r>
            <a:endParaRPr/>
          </a:p>
        </p:txBody>
      </p:sp>
      <p:sp>
        <p:nvSpPr>
          <p:cNvPr id="144" name="Google Shape;144;p28"/>
          <p:cNvSpPr txBox="1"/>
          <p:nvPr>
            <p:ph idx="1" type="body"/>
          </p:nvPr>
        </p:nvSpPr>
        <p:spPr>
          <a:xfrm>
            <a:off x="311700" y="1152475"/>
            <a:ext cx="8520600" cy="3554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For loops are used to iterate through something.</a:t>
            </a:r>
            <a:endParaRPr/>
          </a:p>
          <a:p>
            <a:pPr indent="-342900" lvl="0" marL="457200" rtl="0" algn="l">
              <a:spcBef>
                <a:spcPts val="1000"/>
              </a:spcBef>
              <a:spcAft>
                <a:spcPts val="0"/>
              </a:spcAft>
              <a:buSzPts val="1800"/>
              <a:buChar char="●"/>
            </a:pPr>
            <a:r>
              <a:rPr lang="en"/>
              <a:t>For loops perform an action on a group of objects.</a:t>
            </a:r>
            <a:endParaRPr/>
          </a:p>
          <a:p>
            <a:pPr indent="-342900" lvl="0" marL="457200" rtl="0" algn="l">
              <a:spcBef>
                <a:spcPts val="1000"/>
              </a:spcBef>
              <a:spcAft>
                <a:spcPts val="0"/>
              </a:spcAft>
              <a:buSzPts val="1800"/>
              <a:buChar char="●"/>
            </a:pPr>
            <a:r>
              <a:rPr lang="en"/>
              <a:t>For loops can be performed on iterables: </a:t>
            </a:r>
            <a:endParaRPr/>
          </a:p>
          <a:p>
            <a:pPr indent="-330200" lvl="1" marL="914400" rtl="0" algn="l">
              <a:spcBef>
                <a:spcPts val="1000"/>
              </a:spcBef>
              <a:spcAft>
                <a:spcPts val="0"/>
              </a:spcAft>
              <a:buClr>
                <a:schemeClr val="accent4"/>
              </a:buClr>
              <a:buSzPts val="1600"/>
              <a:buChar char="○"/>
            </a:pPr>
            <a:r>
              <a:rPr lang="en" sz="1600">
                <a:solidFill>
                  <a:schemeClr val="accent4"/>
                </a:solidFill>
              </a:rPr>
              <a:t>Strings</a:t>
            </a:r>
            <a:endParaRPr sz="1600">
              <a:solidFill>
                <a:schemeClr val="accent4"/>
              </a:solidFill>
            </a:endParaRPr>
          </a:p>
          <a:p>
            <a:pPr indent="-330200" lvl="1" marL="914400" rtl="0" algn="l">
              <a:spcBef>
                <a:spcPts val="1000"/>
              </a:spcBef>
              <a:spcAft>
                <a:spcPts val="0"/>
              </a:spcAft>
              <a:buSzPts val="1600"/>
              <a:buChar char="○"/>
            </a:pPr>
            <a:r>
              <a:rPr lang="en" sz="1600"/>
              <a:t>Lists</a:t>
            </a:r>
            <a:endParaRPr sz="1600"/>
          </a:p>
          <a:p>
            <a:pPr indent="-330200" lvl="1" marL="914400" rtl="0" algn="l">
              <a:spcBef>
                <a:spcPts val="1000"/>
              </a:spcBef>
              <a:spcAft>
                <a:spcPts val="0"/>
              </a:spcAft>
              <a:buSzPts val="1600"/>
              <a:buChar char="○"/>
            </a:pPr>
            <a:r>
              <a:rPr lang="en" sz="1600"/>
              <a:t>Tuples</a:t>
            </a:r>
            <a:endParaRPr sz="1600"/>
          </a:p>
          <a:p>
            <a:pPr indent="-330200" lvl="1" marL="914400" rtl="0" algn="l">
              <a:spcBef>
                <a:spcPts val="1000"/>
              </a:spcBef>
              <a:spcAft>
                <a:spcPts val="0"/>
              </a:spcAft>
              <a:buSzPts val="1600"/>
              <a:buChar char="○"/>
            </a:pPr>
            <a:r>
              <a:rPr lang="en" sz="1600"/>
              <a:t>Dictionaries</a:t>
            </a:r>
            <a:endParaRPr sz="1600"/>
          </a:p>
          <a:p>
            <a:pPr indent="-330200" lvl="1" marL="914400" rtl="0" algn="l">
              <a:spcBef>
                <a:spcPts val="1000"/>
              </a:spcBef>
              <a:spcAft>
                <a:spcPts val="0"/>
              </a:spcAft>
              <a:buSzPts val="1600"/>
              <a:buChar char="○"/>
            </a:pPr>
            <a:r>
              <a:rPr lang="en" sz="1600"/>
              <a:t>Sets</a:t>
            </a:r>
            <a:endParaRPr sz="1600"/>
          </a:p>
          <a:p>
            <a:pPr indent="-330200" lvl="1" marL="914400" rtl="0" algn="l">
              <a:spcBef>
                <a:spcPts val="1000"/>
              </a:spcBef>
              <a:spcAft>
                <a:spcPts val="1000"/>
              </a:spcAft>
              <a:buSzPts val="1600"/>
              <a:buChar char="○"/>
            </a:pPr>
            <a:r>
              <a:rPr lang="en" sz="1600"/>
              <a:t>…etc.</a:t>
            </a:r>
            <a:endParaRPr/>
          </a:p>
        </p:txBody>
      </p:sp>
      <p:pic>
        <p:nvPicPr>
          <p:cNvPr id="145" name="Google Shape;145;p28"/>
          <p:cNvPicPr preferRelativeResize="0"/>
          <p:nvPr/>
        </p:nvPicPr>
        <p:blipFill rotWithShape="1">
          <a:blip r:embed="rId3">
            <a:alphaModFix/>
          </a:blip>
          <a:srcRect b="44462" l="0" r="21389" t="0"/>
          <a:stretch/>
        </p:blipFill>
        <p:spPr>
          <a:xfrm>
            <a:off x="4033350" y="2950200"/>
            <a:ext cx="4018650" cy="895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216050"/>
            <a:ext cx="2045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Loops</a:t>
            </a:r>
            <a:endParaRPr/>
          </a:p>
        </p:txBody>
      </p:sp>
      <p:sp>
        <p:nvSpPr>
          <p:cNvPr id="151" name="Google Shape;151;p29"/>
          <p:cNvSpPr txBox="1"/>
          <p:nvPr>
            <p:ph idx="1" type="body"/>
          </p:nvPr>
        </p:nvSpPr>
        <p:spPr>
          <a:xfrm>
            <a:off x="311700" y="1704075"/>
            <a:ext cx="4746000" cy="131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Consolas"/>
                <a:ea typeface="Consolas"/>
                <a:cs typeface="Consolas"/>
                <a:sym typeface="Consolas"/>
              </a:rPr>
              <a:t>f</a:t>
            </a:r>
            <a:r>
              <a:rPr lang="en" sz="2200">
                <a:latin typeface="Consolas"/>
                <a:ea typeface="Consolas"/>
                <a:cs typeface="Consolas"/>
                <a:sym typeface="Consolas"/>
              </a:rPr>
              <a:t>or </a:t>
            </a:r>
            <a:r>
              <a:rPr lang="en" sz="2200">
                <a:solidFill>
                  <a:schemeClr val="accent1"/>
                </a:solidFill>
                <a:latin typeface="Consolas"/>
                <a:ea typeface="Consolas"/>
                <a:cs typeface="Consolas"/>
                <a:sym typeface="Consolas"/>
              </a:rPr>
              <a:t>item</a:t>
            </a:r>
            <a:r>
              <a:rPr lang="en" sz="2200">
                <a:latin typeface="Consolas"/>
                <a:ea typeface="Consolas"/>
                <a:cs typeface="Consolas"/>
                <a:sym typeface="Consolas"/>
              </a:rPr>
              <a:t> in </a:t>
            </a:r>
            <a:r>
              <a:rPr lang="en" sz="2200">
                <a:solidFill>
                  <a:schemeClr val="accent4"/>
                </a:solidFill>
                <a:latin typeface="Consolas"/>
                <a:ea typeface="Consolas"/>
                <a:cs typeface="Consolas"/>
                <a:sym typeface="Consolas"/>
              </a:rPr>
              <a:t>collection</a:t>
            </a:r>
            <a:r>
              <a:rPr lang="en" sz="2200">
                <a:latin typeface="Consolas"/>
                <a:ea typeface="Consolas"/>
                <a:cs typeface="Consolas"/>
                <a:sym typeface="Consolas"/>
              </a:rPr>
              <a:t>:</a:t>
            </a:r>
            <a:endParaRPr sz="2200">
              <a:latin typeface="Consolas"/>
              <a:ea typeface="Consolas"/>
              <a:cs typeface="Consolas"/>
              <a:sym typeface="Consolas"/>
            </a:endParaRPr>
          </a:p>
          <a:p>
            <a:pPr indent="0" lvl="0" marL="0" rtl="0" algn="l">
              <a:spcBef>
                <a:spcPts val="1000"/>
              </a:spcBef>
              <a:spcAft>
                <a:spcPts val="1000"/>
              </a:spcAft>
              <a:buNone/>
            </a:pPr>
            <a:r>
              <a:rPr lang="en" sz="2200">
                <a:latin typeface="Consolas"/>
                <a:ea typeface="Consolas"/>
                <a:cs typeface="Consolas"/>
                <a:sym typeface="Consolas"/>
              </a:rPr>
              <a:t>	print(item)</a:t>
            </a:r>
            <a:endParaRPr sz="2200">
              <a:latin typeface="Consolas"/>
              <a:ea typeface="Consolas"/>
              <a:cs typeface="Consolas"/>
              <a:sym typeface="Consolas"/>
            </a:endParaRPr>
          </a:p>
        </p:txBody>
      </p:sp>
      <p:sp>
        <p:nvSpPr>
          <p:cNvPr id="152" name="Google Shape;152;p29"/>
          <p:cNvSpPr/>
          <p:nvPr/>
        </p:nvSpPr>
        <p:spPr>
          <a:xfrm>
            <a:off x="3503075" y="2221475"/>
            <a:ext cx="1554639" cy="386866"/>
          </a:xfrm>
          <a:custGeom>
            <a:rect b="b" l="l" r="r" t="t"/>
            <a:pathLst>
              <a:path extrusionOk="0" h="22637" w="38398">
                <a:moveTo>
                  <a:pt x="0" y="0"/>
                </a:moveTo>
                <a:cubicBezTo>
                  <a:pt x="4700" y="14095"/>
                  <a:pt x="23540" y="22637"/>
                  <a:pt x="38398" y="22637"/>
                </a:cubicBezTo>
              </a:path>
            </a:pathLst>
          </a:custGeom>
          <a:noFill/>
          <a:ln cap="flat" cmpd="sng" w="28575">
            <a:solidFill>
              <a:schemeClr val="accent4"/>
            </a:solidFill>
            <a:prstDash val="solid"/>
            <a:round/>
            <a:headEnd len="med" w="med" type="triangle"/>
            <a:tailEnd len="med" w="med" type="none"/>
          </a:ln>
        </p:spPr>
      </p:sp>
      <p:sp>
        <p:nvSpPr>
          <p:cNvPr id="153" name="Google Shape;153;p29"/>
          <p:cNvSpPr txBox="1"/>
          <p:nvPr/>
        </p:nvSpPr>
        <p:spPr>
          <a:xfrm>
            <a:off x="4720950" y="2364000"/>
            <a:ext cx="3352500" cy="1563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accent4"/>
                </a:solidFill>
                <a:latin typeface="Lexend"/>
                <a:ea typeface="Lexend"/>
                <a:cs typeface="Lexend"/>
                <a:sym typeface="Lexend"/>
              </a:rPr>
              <a:t>The name of an existing variable. This must be an iterable - a collection of items - such as a string, list, etc. defined </a:t>
            </a:r>
            <a:r>
              <a:rPr lang="en" sz="1600">
                <a:solidFill>
                  <a:schemeClr val="accent4"/>
                </a:solidFill>
                <a:latin typeface="Lexend"/>
                <a:ea typeface="Lexend"/>
                <a:cs typeface="Lexend"/>
                <a:sym typeface="Lexend"/>
              </a:rPr>
              <a:t>before</a:t>
            </a:r>
            <a:r>
              <a:rPr lang="en" sz="1600">
                <a:solidFill>
                  <a:schemeClr val="accent4"/>
                </a:solidFill>
                <a:latin typeface="Lexend"/>
                <a:ea typeface="Lexend"/>
                <a:cs typeface="Lexend"/>
                <a:sym typeface="Lexend"/>
              </a:rPr>
              <a:t> the for loop</a:t>
            </a:r>
            <a:endParaRPr sz="1600">
              <a:solidFill>
                <a:schemeClr val="accent4"/>
              </a:solidFill>
              <a:latin typeface="Lexend"/>
              <a:ea typeface="Lexend"/>
              <a:cs typeface="Lexend"/>
              <a:sym typeface="Lexend"/>
            </a:endParaRPr>
          </a:p>
        </p:txBody>
      </p:sp>
      <p:sp>
        <p:nvSpPr>
          <p:cNvPr id="154" name="Google Shape;154;p29"/>
          <p:cNvSpPr txBox="1"/>
          <p:nvPr/>
        </p:nvSpPr>
        <p:spPr>
          <a:xfrm>
            <a:off x="624775" y="3099650"/>
            <a:ext cx="4225200" cy="1563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accent1"/>
                </a:solidFill>
                <a:latin typeface="Lexend"/>
                <a:ea typeface="Lexend"/>
                <a:cs typeface="Lexend"/>
                <a:sym typeface="Lexend"/>
              </a:rPr>
              <a:t>A temporary variable that doesn’t already exist. This steps through every item in </a:t>
            </a:r>
            <a:r>
              <a:rPr lang="en" sz="1600">
                <a:solidFill>
                  <a:schemeClr val="accent1"/>
                </a:solidFill>
                <a:latin typeface="Consolas"/>
                <a:ea typeface="Consolas"/>
                <a:cs typeface="Consolas"/>
                <a:sym typeface="Consolas"/>
              </a:rPr>
              <a:t>collection</a:t>
            </a:r>
            <a:r>
              <a:rPr lang="en" sz="1600">
                <a:solidFill>
                  <a:schemeClr val="accent1"/>
                </a:solidFill>
                <a:latin typeface="Lexend"/>
                <a:ea typeface="Lexend"/>
                <a:cs typeface="Lexend"/>
                <a:sym typeface="Lexend"/>
              </a:rPr>
              <a:t>. You can name it </a:t>
            </a:r>
            <a:r>
              <a:rPr lang="en" sz="1600">
                <a:solidFill>
                  <a:schemeClr val="accent1"/>
                </a:solidFill>
                <a:latin typeface="Lexend"/>
                <a:ea typeface="Lexend"/>
                <a:cs typeface="Lexend"/>
                <a:sym typeface="Lexend"/>
              </a:rPr>
              <a:t>whatever</a:t>
            </a:r>
            <a:r>
              <a:rPr lang="en" sz="1600">
                <a:solidFill>
                  <a:schemeClr val="accent1"/>
                </a:solidFill>
                <a:latin typeface="Lexend"/>
                <a:ea typeface="Lexend"/>
                <a:cs typeface="Lexend"/>
                <a:sym typeface="Lexend"/>
              </a:rPr>
              <a:t> you want. It disappears (goes out of scope) once the for loop ends.</a:t>
            </a:r>
            <a:endParaRPr sz="1600">
              <a:solidFill>
                <a:schemeClr val="accent1"/>
              </a:solidFill>
              <a:latin typeface="Lexend"/>
              <a:ea typeface="Lexend"/>
              <a:cs typeface="Lexend"/>
              <a:sym typeface="Lexend"/>
            </a:endParaRPr>
          </a:p>
        </p:txBody>
      </p:sp>
      <p:sp>
        <p:nvSpPr>
          <p:cNvPr id="155" name="Google Shape;155;p29"/>
          <p:cNvSpPr/>
          <p:nvPr/>
        </p:nvSpPr>
        <p:spPr>
          <a:xfrm>
            <a:off x="420487" y="2178500"/>
            <a:ext cx="654125" cy="1139025"/>
          </a:xfrm>
          <a:custGeom>
            <a:rect b="b" l="l" r="r" t="t"/>
            <a:pathLst>
              <a:path extrusionOk="0" h="45561" w="26165">
                <a:moveTo>
                  <a:pt x="21008" y="45561"/>
                </a:moveTo>
                <a:cubicBezTo>
                  <a:pt x="10305" y="44221"/>
                  <a:pt x="-2050" y="31141"/>
                  <a:pt x="376" y="20631"/>
                </a:cubicBezTo>
                <a:cubicBezTo>
                  <a:pt x="2852" y="9904"/>
                  <a:pt x="15724" y="3489"/>
                  <a:pt x="26165" y="0"/>
                </a:cubicBezTo>
              </a:path>
            </a:pathLst>
          </a:custGeom>
          <a:noFill/>
          <a:ln cap="flat" cmpd="sng" w="28575">
            <a:solidFill>
              <a:schemeClr val="accent1"/>
            </a:solidFill>
            <a:prstDash val="solid"/>
            <a:round/>
            <a:headEnd len="med" w="med" type="none"/>
            <a:tailEnd len="med" w="med" type="triangle"/>
          </a:ln>
        </p:spPr>
      </p:sp>
      <p:sp>
        <p:nvSpPr>
          <p:cNvPr id="156" name="Google Shape;156;p29"/>
          <p:cNvSpPr/>
          <p:nvPr/>
        </p:nvSpPr>
        <p:spPr>
          <a:xfrm>
            <a:off x="2127675" y="1197075"/>
            <a:ext cx="1017225" cy="594600"/>
          </a:xfrm>
          <a:custGeom>
            <a:rect b="b" l="l" r="r" t="t"/>
            <a:pathLst>
              <a:path extrusionOk="0" h="23784" w="40689">
                <a:moveTo>
                  <a:pt x="0" y="23784"/>
                </a:moveTo>
                <a:cubicBezTo>
                  <a:pt x="0" y="8074"/>
                  <a:pt x="25787" y="4973"/>
                  <a:pt x="40689" y="0"/>
                </a:cubicBezTo>
              </a:path>
            </a:pathLst>
          </a:custGeom>
          <a:noFill/>
          <a:ln cap="flat" cmpd="sng" w="28575">
            <a:solidFill>
              <a:schemeClr val="dk2"/>
            </a:solidFill>
            <a:prstDash val="solid"/>
            <a:round/>
            <a:headEnd len="med" w="med" type="triangle"/>
            <a:tailEnd len="med" w="med" type="none"/>
          </a:ln>
        </p:spPr>
      </p:sp>
      <p:sp>
        <p:nvSpPr>
          <p:cNvPr id="157" name="Google Shape;157;p29"/>
          <p:cNvSpPr txBox="1"/>
          <p:nvPr/>
        </p:nvSpPr>
        <p:spPr>
          <a:xfrm>
            <a:off x="3101925" y="860400"/>
            <a:ext cx="3603300" cy="71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dk2"/>
                </a:solidFill>
                <a:latin typeface="Lexend"/>
                <a:ea typeface="Lexend"/>
                <a:cs typeface="Lexend"/>
                <a:sym typeface="Lexend"/>
              </a:rPr>
              <a:t>A Python keyword, meaning that each item is </a:t>
            </a:r>
            <a:r>
              <a:rPr b="1" lang="en" sz="1600">
                <a:solidFill>
                  <a:schemeClr val="dk2"/>
                </a:solidFill>
                <a:latin typeface="Lexend"/>
                <a:ea typeface="Lexend"/>
                <a:cs typeface="Lexend"/>
                <a:sym typeface="Lexend"/>
              </a:rPr>
              <a:t>in</a:t>
            </a:r>
            <a:r>
              <a:rPr lang="en" sz="1600">
                <a:solidFill>
                  <a:schemeClr val="dk2"/>
                </a:solidFill>
                <a:latin typeface="Lexend"/>
                <a:ea typeface="Lexend"/>
                <a:cs typeface="Lexend"/>
                <a:sym typeface="Lexend"/>
              </a:rPr>
              <a:t> the collection</a:t>
            </a:r>
            <a:endParaRPr sz="1600">
              <a:solidFill>
                <a:schemeClr val="dk2"/>
              </a:solidFill>
              <a:latin typeface="Lexend"/>
              <a:ea typeface="Lexend"/>
              <a:cs typeface="Lexend"/>
              <a:sym typeface="Lexe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Example</a:t>
            </a:r>
            <a:endParaRPr/>
          </a:p>
        </p:txBody>
      </p:sp>
      <p:sp>
        <p:nvSpPr>
          <p:cNvPr id="163" name="Google Shape;163;p30"/>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Write a for loop that loops through a string, counts all the letters, and then print how long the string is.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nCode Communities">
  <a:themeElements>
    <a:clrScheme name="Simple Light">
      <a:dk1>
        <a:srgbClr val="0A273C"/>
      </a:dk1>
      <a:lt1>
        <a:srgbClr val="FFFFFF"/>
      </a:lt1>
      <a:dk2>
        <a:srgbClr val="465966"/>
      </a:dk2>
      <a:lt2>
        <a:srgbClr val="E2E2E2"/>
      </a:lt2>
      <a:accent1>
        <a:srgbClr val="04B4DE"/>
      </a:accent1>
      <a:accent2>
        <a:srgbClr val="72BD55"/>
      </a:accent2>
      <a:accent3>
        <a:srgbClr val="F8CE12"/>
      </a:accent3>
      <a:accent4>
        <a:srgbClr val="DD1C93"/>
      </a:accent4>
      <a:accent5>
        <a:srgbClr val="73CFE6"/>
      </a:accent5>
      <a:accent6>
        <a:srgbClr val="FAE896"/>
      </a:accent6>
      <a:hlink>
        <a:srgbClr val="04B4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1B86C8154DEC499A9093725BBF3A2A" ma:contentTypeVersion="4" ma:contentTypeDescription="Create a new document." ma:contentTypeScope="" ma:versionID="9ea4832cf8fecd8313a51d76cb6faa33">
  <xsd:schema xmlns:xsd="http://www.w3.org/2001/XMLSchema" xmlns:xs="http://www.w3.org/2001/XMLSchema" xmlns:p="http://schemas.microsoft.com/office/2006/metadata/properties" xmlns:ns2="b2e78e97-c77d-44a2-b136-fa92fa2b3f02" targetNamespace="http://schemas.microsoft.com/office/2006/metadata/properties" ma:root="true" ma:fieldsID="0a7b967b2f46d4b0ee6de461a965f408" ns2:_="">
    <xsd:import namespace="b2e78e97-c77d-44a2-b136-fa92fa2b3f0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e78e97-c77d-44a2-b136-fa92fa2b3f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81AF2A-678D-45A8-8F4C-EE1EAD68B6A1}"/>
</file>

<file path=customXml/itemProps2.xml><?xml version="1.0" encoding="utf-8"?>
<ds:datastoreItem xmlns:ds="http://schemas.openxmlformats.org/officeDocument/2006/customXml" ds:itemID="{F36AB78D-EBF6-4E0A-BDEC-784AD5AEC990}"/>
</file>

<file path=customXml/itemProps3.xml><?xml version="1.0" encoding="utf-8"?>
<ds:datastoreItem xmlns:ds="http://schemas.openxmlformats.org/officeDocument/2006/customXml" ds:itemID="{5985A149-87F4-4662-8B1E-647A076A6580}"/>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0x0101007A1B86C8154DEC499A9093725BBF3A2A</vt:lpwstr>
  </property>
</Properties>
</file>