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Tahoma"/>
      <p:regular r:id="rId22"/>
      <p:bold r:id="rId23"/>
    </p:embeddedFon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Lexend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Lexend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Tahoma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f4c4f7d5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f4c4f7d5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f4c4f7d5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f4c4f7d5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f4c4f7d5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f4c4f7d5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f4c4f7d5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f4c4f7d5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f4c4f7d5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f4c4f7d5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f4c4f7d5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f4c4f7d5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f4c4f7d5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f4c4f7d5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f4c4f7d5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f4c4f7d5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f4c4f7d5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f4c4f7d5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f4c4f7d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f4c4f7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4c4f7d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f4c4f7d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f4c4f7d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f4c4f7d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f4c4f7d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f4c4f7d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f4c4f7d5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f4c4f7d5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f4c4f7d5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f4c4f7d5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python/python_lists_comprehension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Lists Part 2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311700" y="11524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say you have a list of vegetables, and you want a new list containing only the vegetables that are less than 6 letters long.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5" y="2004327"/>
            <a:ext cx="4753700" cy="135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75" y="3420450"/>
            <a:ext cx="4753700" cy="9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014625" y="2214600"/>
            <a:ext cx="3316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Solution without using list comprehension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014625" y="3553450"/>
            <a:ext cx="3316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Solution using list comprehension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580325" y="4464150"/>
            <a:ext cx="81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Both result in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short_vegetables = ['kale', 'onion', 'chive']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8875" y="1326788"/>
            <a:ext cx="86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ew_list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for </a:t>
            </a: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original_list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if </a:t>
            </a: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9"/>
          <p:cNvSpPr/>
          <p:nvPr/>
        </p:nvSpPr>
        <p:spPr>
          <a:xfrm>
            <a:off x="792074" y="1899488"/>
            <a:ext cx="210902" cy="773649"/>
          </a:xfrm>
          <a:custGeom>
            <a:rect b="b" l="l" r="r" t="t"/>
            <a:pathLst>
              <a:path extrusionOk="0" h="27222" w="10442">
                <a:moveTo>
                  <a:pt x="700" y="27222"/>
                </a:moveTo>
                <a:cubicBezTo>
                  <a:pt x="-109" y="23185"/>
                  <a:pt x="-483" y="18475"/>
                  <a:pt x="1559" y="14900"/>
                </a:cubicBezTo>
                <a:cubicBezTo>
                  <a:pt x="4427" y="9879"/>
                  <a:pt x="10442" y="5782"/>
                  <a:pt x="10442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39"/>
          <p:cNvSpPr txBox="1"/>
          <p:nvPr/>
        </p:nvSpPr>
        <p:spPr>
          <a:xfrm>
            <a:off x="136175" y="2673138"/>
            <a:ext cx="1991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The new list, which is a filtered version of the original list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" name="Google Shape;213;p39"/>
          <p:cNvSpPr/>
          <p:nvPr/>
        </p:nvSpPr>
        <p:spPr>
          <a:xfrm>
            <a:off x="2557500" y="1842163"/>
            <a:ext cx="286550" cy="830946"/>
          </a:xfrm>
          <a:custGeom>
            <a:rect b="b" l="l" r="r" t="t"/>
            <a:pathLst>
              <a:path extrusionOk="0" h="31520" w="11462">
                <a:moveTo>
                  <a:pt x="0" y="0"/>
                </a:moveTo>
                <a:cubicBezTo>
                  <a:pt x="0" y="6024"/>
                  <a:pt x="4969" y="11035"/>
                  <a:pt x="8310" y="16047"/>
                </a:cubicBezTo>
                <a:cubicBezTo>
                  <a:pt x="11230" y="20427"/>
                  <a:pt x="11462" y="26256"/>
                  <a:pt x="11462" y="3152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4" name="Google Shape;214;p39"/>
          <p:cNvSpPr/>
          <p:nvPr/>
        </p:nvSpPr>
        <p:spPr>
          <a:xfrm>
            <a:off x="3166400" y="1856862"/>
            <a:ext cx="355325" cy="830954"/>
          </a:xfrm>
          <a:custGeom>
            <a:rect b="b" l="l" r="r" t="t"/>
            <a:pathLst>
              <a:path extrusionOk="0" h="33813" w="14213">
                <a:moveTo>
                  <a:pt x="13468" y="0"/>
                </a:moveTo>
                <a:cubicBezTo>
                  <a:pt x="17972" y="11265"/>
                  <a:pt x="0" y="21681"/>
                  <a:pt x="0" y="33813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5" name="Google Shape;215;p39"/>
          <p:cNvSpPr txBox="1"/>
          <p:nvPr/>
        </p:nvSpPr>
        <p:spPr>
          <a:xfrm>
            <a:off x="2127575" y="2673113"/>
            <a:ext cx="2084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Temporary variable, initialized here, which represents an item in the original list</a:t>
            </a:r>
            <a:endParaRPr sz="16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5272500" y="1870525"/>
            <a:ext cx="286550" cy="830946"/>
          </a:xfrm>
          <a:custGeom>
            <a:rect b="b" l="l" r="r" t="t"/>
            <a:pathLst>
              <a:path extrusionOk="0" h="31520" w="11462">
                <a:moveTo>
                  <a:pt x="11462" y="0"/>
                </a:moveTo>
                <a:cubicBezTo>
                  <a:pt x="11462" y="11180"/>
                  <a:pt x="0" y="20340"/>
                  <a:pt x="0" y="3152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7" name="Google Shape;217;p39"/>
          <p:cNvSpPr txBox="1"/>
          <p:nvPr/>
        </p:nvSpPr>
        <p:spPr>
          <a:xfrm>
            <a:off x="4470175" y="2701475"/>
            <a:ext cx="1891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The original list, which we are filtering based off of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" name="Google Shape;218;p39"/>
          <p:cNvSpPr/>
          <p:nvPr/>
        </p:nvSpPr>
        <p:spPr>
          <a:xfrm>
            <a:off x="7708150" y="1842175"/>
            <a:ext cx="171925" cy="859332"/>
          </a:xfrm>
          <a:custGeom>
            <a:rect b="b" l="l" r="r" t="t"/>
            <a:pathLst>
              <a:path extrusionOk="0" h="33812" w="6877">
                <a:moveTo>
                  <a:pt x="0" y="0"/>
                </a:moveTo>
                <a:cubicBezTo>
                  <a:pt x="0" y="11501"/>
                  <a:pt x="6877" y="22311"/>
                  <a:pt x="6877" y="3381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9" name="Google Shape;219;p39"/>
          <p:cNvSpPr txBox="1"/>
          <p:nvPr/>
        </p:nvSpPr>
        <p:spPr>
          <a:xfrm>
            <a:off x="6619275" y="2701475"/>
            <a:ext cx="2371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Boolean condition involving x. If it's True, x gets added to the new list.</a:t>
            </a:r>
            <a:endParaRPr sz="16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558850" y="4520225"/>
            <a:ext cx="85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Only add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items from the original list into the new list if 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they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meet a certain </a:t>
            </a: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condition</a:t>
            </a:r>
            <a:endParaRPr b="1"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8875" y="1326788"/>
            <a:ext cx="86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new_list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for </a:t>
            </a: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original_list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792074" y="1899488"/>
            <a:ext cx="210902" cy="773649"/>
          </a:xfrm>
          <a:custGeom>
            <a:rect b="b" l="l" r="r" t="t"/>
            <a:pathLst>
              <a:path extrusionOk="0" h="27222" w="10442">
                <a:moveTo>
                  <a:pt x="700" y="27222"/>
                </a:moveTo>
                <a:cubicBezTo>
                  <a:pt x="-109" y="23185"/>
                  <a:pt x="-483" y="18475"/>
                  <a:pt x="1559" y="14900"/>
                </a:cubicBezTo>
                <a:cubicBezTo>
                  <a:pt x="4427" y="9879"/>
                  <a:pt x="10442" y="5782"/>
                  <a:pt x="10442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8" name="Google Shape;228;p40"/>
          <p:cNvSpPr txBox="1"/>
          <p:nvPr/>
        </p:nvSpPr>
        <p:spPr>
          <a:xfrm>
            <a:off x="136175" y="2673138"/>
            <a:ext cx="1991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The new list, which is a filtered version of the original list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5021800" y="1842188"/>
            <a:ext cx="286550" cy="830946"/>
          </a:xfrm>
          <a:custGeom>
            <a:rect b="b" l="l" r="r" t="t"/>
            <a:pathLst>
              <a:path extrusionOk="0" h="31520" w="11462">
                <a:moveTo>
                  <a:pt x="0" y="0"/>
                </a:moveTo>
                <a:cubicBezTo>
                  <a:pt x="0" y="6024"/>
                  <a:pt x="4969" y="11035"/>
                  <a:pt x="8310" y="16047"/>
                </a:cubicBezTo>
                <a:cubicBezTo>
                  <a:pt x="11230" y="20427"/>
                  <a:pt x="11462" y="26256"/>
                  <a:pt x="11462" y="3152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30" name="Google Shape;230;p40"/>
          <p:cNvSpPr txBox="1"/>
          <p:nvPr/>
        </p:nvSpPr>
        <p:spPr>
          <a:xfrm>
            <a:off x="4391300" y="2701463"/>
            <a:ext cx="2084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Temporary variable, initialized here, which represents an item in the original list</a:t>
            </a:r>
            <a:endParaRPr sz="16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6798375" y="2701475"/>
            <a:ext cx="1891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The original list, which we are filtering based off of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7170875" y="1899500"/>
            <a:ext cx="415488" cy="830963"/>
          </a:xfrm>
          <a:custGeom>
            <a:rect b="b" l="l" r="r" t="t"/>
            <a:pathLst>
              <a:path extrusionOk="0" h="30660" w="13468">
                <a:moveTo>
                  <a:pt x="0" y="0"/>
                </a:moveTo>
                <a:cubicBezTo>
                  <a:pt x="0" y="11163"/>
                  <a:pt x="9934" y="20072"/>
                  <a:pt x="13468" y="3066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33" name="Google Shape;233;p40"/>
          <p:cNvSpPr/>
          <p:nvPr/>
        </p:nvSpPr>
        <p:spPr>
          <a:xfrm>
            <a:off x="2800825" y="1842200"/>
            <a:ext cx="157832" cy="773649"/>
          </a:xfrm>
          <a:custGeom>
            <a:rect b="b" l="l" r="r" t="t"/>
            <a:pathLst>
              <a:path extrusionOk="0" h="27222" w="6599">
                <a:moveTo>
                  <a:pt x="6599" y="0"/>
                </a:moveTo>
                <a:cubicBezTo>
                  <a:pt x="6599" y="4417"/>
                  <a:pt x="3278" y="8186"/>
                  <a:pt x="1728" y="12322"/>
                </a:cubicBezTo>
                <a:cubicBezTo>
                  <a:pt x="-27" y="17004"/>
                  <a:pt x="9" y="22222"/>
                  <a:pt x="9" y="2722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34" name="Google Shape;234;p40"/>
          <p:cNvSpPr txBox="1"/>
          <p:nvPr/>
        </p:nvSpPr>
        <p:spPr>
          <a:xfrm>
            <a:off x="2170525" y="2673125"/>
            <a:ext cx="2084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Expression modifying x in some way. This version of x gets added to the new list.</a:t>
            </a:r>
            <a:endParaRPr sz="16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558850" y="4520225"/>
            <a:ext cx="85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 the </a:t>
            </a: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expression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into the new list for every item of the original list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given a list of integers. Write a Python program to create a new list that only includes the </a:t>
            </a:r>
            <a:r>
              <a:rPr b="1" lang="en"/>
              <a:t>even numbers</a:t>
            </a:r>
            <a:r>
              <a:rPr lang="en"/>
              <a:t> from the original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do this in one line with a list comprehension.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riginal_list = [34, 57, 81, 92, 2, 13]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ew_list = [34, 92, 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152475"/>
            <a:ext cx="85206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create more complex variations of list comprehensions. For example, the "original list" could be a range.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Discussion: What is the output of this code?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0" y="2472225"/>
            <a:ext cx="6481201" cy="16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30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11700" y="987700"/>
            <a:ext cx="85206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work for a sales company and must generate a list of all customers who get a </a:t>
            </a:r>
            <a:r>
              <a:rPr lang="en" sz="1600"/>
              <a:t>certain</a:t>
            </a:r>
            <a:r>
              <a:rPr lang="en" sz="1600"/>
              <a:t> discount. The </a:t>
            </a:r>
            <a:r>
              <a:rPr lang="en" sz="1600"/>
              <a:t>criteria</a:t>
            </a:r>
            <a:r>
              <a:rPr lang="en" sz="1600"/>
              <a:t> for getting a discount is that they're over 60 years old and have made at least 5 purchases.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have a list of customers over 60, and a list of customers who have made at </a:t>
            </a:r>
            <a:r>
              <a:rPr lang="en" sz="1600"/>
              <a:t>least</a:t>
            </a:r>
            <a:r>
              <a:rPr lang="en" sz="1600"/>
              <a:t> 5 purchases. Use a list comprehension to output a list of customers that fit both criteria for the discount. You can do this in one line of code.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ver_60_years = ['Dominic', 'Linda', 'Simone', 'Swathi', 'Olaf']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over_5_purchases = ['Finn', 'Simone', 'Aaron', 'Dominic']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['Dominic', 'Simone']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https://www.w3schools.com/python/python_lists_comprehension.asp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26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Containing Other Lists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887400"/>
            <a:ext cx="85206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can have objects of any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lists can have other lists as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access the element of a list within another list, you must index twice. For example, if we had this list: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y_list = [["hello", "bye"], [1, 5]]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access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/>
              <a:t>, that would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my_list[0][0]</a:t>
            </a:r>
            <a:r>
              <a:rPr lang="en"/>
              <a:t>. It's index 0 of index 0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new layer of depth can be seen as a "dimension". So if you have a list within a list within a list, that's 3 dimensions.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access each element in this list by index?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y_list = ["hello", 1, ["dog", 3], "cat", [True, ["frog", 5]]]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For example,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700"/>
              <a:t> is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my_list[0]</a:t>
            </a:r>
            <a:r>
              <a:rPr lang="en" sz="1700"/>
              <a:t>. How do you access all the other </a:t>
            </a:r>
            <a:r>
              <a:rPr lang="en" sz="1700"/>
              <a:t>elements?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Lists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create a 2 dimensional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Another way to think of them is a list of lists.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think of them like a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want to access an individual point, we need to use 2 indexes.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List[i] selects the 'row'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List[i][j] selects the 'row' and 'column'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1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 Review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Nested Loops are when inside of a loop we place another one. With every iteration of the outer loop, the inner loop runs all the way through.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One use of nested loops is they are great for displaying or changing multidimensional lists. They are also great if we need to loop through something multiple times.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We try to avoid them because they can make our code take a long time to run. This isn't a concern for what we are doing for the most part but it is something to be aware of.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To create one we just simply write out a loop inside of one that we already have written out.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530"/>
              <a:t>Make sure you keep track of where your code should be and what indent it should have. To help with this use your IDE to your advantage.</a:t>
            </a:r>
            <a:endParaRPr sz="1530"/>
          </a:p>
        </p:txBody>
      </p:sp>
      <p:pic>
        <p:nvPicPr>
          <p:cNvPr id="169" name="Google Shape;169;p33"/>
          <p:cNvPicPr preferRelativeResize="0"/>
          <p:nvPr/>
        </p:nvPicPr>
        <p:blipFill rotWithShape="1">
          <a:blip r:embed="rId3">
            <a:alphaModFix/>
          </a:blip>
          <a:srcRect b="0" l="0" r="8105" t="0"/>
          <a:stretch/>
        </p:blipFill>
        <p:spPr>
          <a:xfrm>
            <a:off x="5071925" y="100400"/>
            <a:ext cx="2946225" cy="1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2D list that is a 3x3 grid of numbers.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Write some code that prints out that grid nicely with proper formatting.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 = [[1,2,3],[4,5,6],[7,8,9]]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1 2 3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4 5 6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7 8 9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152475"/>
            <a:ext cx="85206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goes through a 2D list and prints the columns.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 = [[1,2,3],[4,5,6],[7,8,9]]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1 4 7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2 5 8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3 6 9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Hint: First create a </a:t>
            </a:r>
            <a:r>
              <a:rPr b="1" lang="en" sz="1500"/>
              <a:t>new 2D list</a:t>
            </a:r>
            <a:r>
              <a:rPr lang="en" sz="1500"/>
              <a:t> with swapped rows and columns. (You will need 2 nested for loops.) Then it's the same as the last problem.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944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are given a 2D list representing a table of data with rows and columns. Write a Python program to calculate the sum and average of each column in the table.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example, if this is your list: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ata = [[45,56,89],[67,34,78],[23,67,34]]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would be your output: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Column 1: Sum = 135, Average = 45.0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Column 2: Sum = 157, Average = 52.33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Column 3: Sum = 201, Average = 67.0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Hint: Make a list to store the sums, and a list to store the averages.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 let you quickly make a new list based on the values of an existing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make a new list with only one line of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doesn't modify the old list; instead, it returns a new list which is a filtered version of the old list.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CDCB97-74BD-4B02-AC91-80A96C8DF3F2}"/>
</file>

<file path=customXml/itemProps2.xml><?xml version="1.0" encoding="utf-8"?>
<ds:datastoreItem xmlns:ds="http://schemas.openxmlformats.org/officeDocument/2006/customXml" ds:itemID="{EC90D349-623C-4758-A83D-EA85D116374F}"/>
</file>

<file path=customXml/itemProps3.xml><?xml version="1.0" encoding="utf-8"?>
<ds:datastoreItem xmlns:ds="http://schemas.openxmlformats.org/officeDocument/2006/customXml" ds:itemID="{8D54018A-187C-41C0-BF84-3496CA3F82F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