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Tahoma"/>
      <p:regular r:id="rId29"/>
      <p:bold r:id="rId30"/>
    </p:embeddedFont>
    <p:embeddedFont>
      <p:font typeface="Lexen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6CF8C-1288-495D-B865-3973E5611487}">
  <a:tblStyle styleId="{D1F6CF8C-1288-495D-B865-3973E56114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Tahoma-regular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Lexend-bold.fntdata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1" Type="http://schemas.openxmlformats.org/officeDocument/2006/relationships/font" Target="fonts/Lexend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font" Target="fonts/Tahoma-bold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3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20ce1b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20ce1b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20ce1b26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20ce1b26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20ce1b26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20ce1b26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20ce1b2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20ce1b2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20ce1b2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20ce1b2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20ce1b26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20ce1b26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20ce1b2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20ce1b2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213ab5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213ab5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213ab5c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213ab5c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213ab5c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213ab5c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213ab5c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213ab5c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0ce1b2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0ce1b2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213ab5c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213ab5c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13ab5c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213ab5c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213ab9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213ab9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20ce1b26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20ce1b26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0ce1b2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0ce1b2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20ce1b26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20ce1b26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20ce1b26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20ce1b26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0ce1b26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0ce1b26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0ce1b2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20ce1b2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20ce1b26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20ce1b26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 1">
  <p:cSld name="TITLE_AND_BODY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python/python_classes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Classes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29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94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Another good method to add to any class is __eq__.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default behavior for using == is reference equality, which checks if two things are the same object.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 implement value equality, we can write a __eq__ method that returns True if all the attributes have the same value.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ef __eq__(self, other):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self.x == other.x and self.y == other.y: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eturn True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eturn 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525"/>
            <a:ext cx="33337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/>
        </p:nvSpPr>
        <p:spPr>
          <a:xfrm>
            <a:off x="332675" y="2706100"/>
            <a:ext cx="65508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 if we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don't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override ==?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if we override == to use value equality?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it the same or different? Why?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 rotWithShape="1">
          <a:blip r:embed="rId3">
            <a:alphaModFix/>
          </a:blip>
          <a:srcRect b="13644" l="0" r="0" t="0"/>
          <a:stretch/>
        </p:blipFill>
        <p:spPr>
          <a:xfrm>
            <a:off x="689800" y="318750"/>
            <a:ext cx="6276950" cy="43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method that subtracts two Point2d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__sub__(self,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method that checks if one Point2D object is less than another Point2D object (&lt;)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__lt__(self,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 you want to implement this method? What does it mean for one point to be "less than" another point?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25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Classes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1750"/>
            <a:ext cx="85206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create attributes outside the class.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directly access or change attributes except through class methods.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Languages like C++ and Java have constructions that enforce this.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languages like Python it is not a hard-and-fast rule.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design is often most effective by thinking about the required methods rather than the required attributes.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As an example, we rarely think about how the Python list and dict classes are implemented.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and Mutator Methods</a:t>
            </a:r>
            <a:endParaRPr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1074750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methods are created so the user can't directly access </a:t>
            </a:r>
            <a:r>
              <a:rPr lang="en"/>
              <a:t>attributes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solidFill>
                  <a:schemeClr val="accent4"/>
                </a:solidFill>
              </a:rPr>
              <a:t>accessor method</a:t>
            </a:r>
            <a:r>
              <a:rPr lang="en"/>
              <a:t> returns an attribute to the user, and a </a:t>
            </a:r>
            <a:r>
              <a:rPr lang="en">
                <a:solidFill>
                  <a:schemeClr val="accent1"/>
                </a:solidFill>
              </a:rPr>
              <a:t>mutator method</a:t>
            </a:r>
            <a:r>
              <a:rPr lang="en"/>
              <a:t> lets the user change an attribute.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more important in more complex classes, and in other languages like Java or C++.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programming languages, you make class attributes "private" so they can't be accessed outside of the class, which makes accessor and mutator methods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aren't usually necessary in Python, but they can be added in Python.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19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and Mutator Methods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768225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our Point2D class, the user can directly use the attributes like so: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= point.x	# Directly accessing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point.x = 5		# Directly modifying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But we can write methods in our Point2D to do this indirectly: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def change_x(self, new_x):  # Mutator method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self.x = new_x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def get_x(self):	  # Accessor method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return self.x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Now the user can do this instead: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= point.get_x()		# Indirectly accessing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point.change_x(5)		# Indirectly modifying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3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66" name="Google Shape;266;p48"/>
          <p:cNvSpPr txBox="1"/>
          <p:nvPr/>
        </p:nvSpPr>
        <p:spPr>
          <a:xfrm>
            <a:off x="358250" y="1025850"/>
            <a:ext cx="3704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This class represents a date, but it's incomplete!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Fill out the missing methods so it's a functional class.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00" y="902575"/>
            <a:ext cx="4682175" cy="410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Dates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ef __str__(self):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# Return a string representing the date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string method should return a string that represents the date, in this format: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mm/dd/yyyy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 if you run this code: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ate1 = Date(2000,1,3)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print(date1)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output should be: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01/03/2000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an abstraction used as a template for creating objects.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can also be used to describe all the objects of that type.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object instantiated from a class will have the same set of attributes (with different values) and the same methods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 b="12790" l="0" r="0" t="16232"/>
          <a:stretch/>
        </p:blipFill>
        <p:spPr>
          <a:xfrm>
            <a:off x="2336301" y="3026600"/>
            <a:ext cx="4471401" cy="1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Dates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__eq__(self,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Return True if these dates are the same; False otherwise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__lt__(self,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Return True if this date was before the other date.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This involves checking the year, month, and day.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You may want to use nested if statements.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Leap Year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is_leap_year(self):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Return True if this is a leap year; False otherwise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leap year, February is 29 days instead of 28 like it is normally.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Leap years happen every year that is divisible by 4.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However, there is an exception where if a year is divisible by 100 (ex: the year 1900) it is not a leap year.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However, there is an exception to that, where if a year is divisible by 400 (ex: the year 2000) it is a leap year.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https://www.w3schools.com/python/python_classes.asp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31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960550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Python, everything is an object - lists, dictionaries, strings, etc. Python is considered an </a:t>
            </a:r>
            <a:r>
              <a:rPr b="1" lang="en" sz="1600"/>
              <a:t>object-oriented</a:t>
            </a:r>
            <a:r>
              <a:rPr lang="en" sz="1600"/>
              <a:t> programming language. </a:t>
            </a:r>
            <a:r>
              <a:rPr lang="en" sz="1600"/>
              <a:t>If we write classes, we can create our own custom objects, which will be similar to data types in Python.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think of a class as a blueprint, and an object as the actual house built from that blueprint. There can be multiple </a:t>
            </a:r>
            <a:r>
              <a:rPr lang="en" sz="1600"/>
              <a:t>objects</a:t>
            </a:r>
            <a:r>
              <a:rPr lang="en" sz="1600"/>
              <a:t> made from the same class, and they are all slightly different.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For example, a Python data type is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&lt;list&gt;</a:t>
            </a:r>
            <a:r>
              <a:rPr lang="en" sz="1600"/>
              <a:t>, this is the class. You can have two lists: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ist1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ist2 = ["Python", "is", "fun"]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These lists are both objects derived from the list class, but they are different from each other.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26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Instantiating a Class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2725625" y="2809400"/>
            <a:ext cx="63480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&lt;Classname&gt;(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bject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def __init__(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param1=</a:t>
            </a:r>
            <a: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param2=</a:t>
            </a:r>
            <a: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.variable1 = param1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.variable2 = param2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Classname(arg1, agr2)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311700" y="927625"/>
            <a:ext cx="86064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Similar to functions, loops, and conditionals, everything in a class is indented.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Classes have functions inside them. Functions that are part of a class are called </a:t>
            </a: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methods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(think of the built-in string/list/etc.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ethods we’ve seen so far).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Every class needs the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initializer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method (also called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constructor)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which initializes the class and sets its attributes. It must be called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__init__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5898375" y="2521675"/>
            <a:ext cx="748950" cy="913684"/>
          </a:xfrm>
          <a:custGeom>
            <a:rect b="b" l="l" r="r" t="t"/>
            <a:pathLst>
              <a:path extrusionOk="0" h="40899" w="29958">
                <a:moveTo>
                  <a:pt x="0" y="724"/>
                </a:moveTo>
                <a:cubicBezTo>
                  <a:pt x="9751" y="-495"/>
                  <a:pt x="24268" y="-1158"/>
                  <a:pt x="28660" y="7633"/>
                </a:cubicBezTo>
                <a:cubicBezTo>
                  <a:pt x="33730" y="17780"/>
                  <a:pt x="21495" y="29556"/>
                  <a:pt x="21495" y="40899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8" name="Google Shape;178;p34"/>
          <p:cNvSpPr txBox="1"/>
          <p:nvPr/>
        </p:nvSpPr>
        <p:spPr>
          <a:xfrm>
            <a:off x="311700" y="2748025"/>
            <a:ext cx="2164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When you create an </a:t>
            </a: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object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from a class, you call the initializer and pass in values for the attributes.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1567350" y="4407800"/>
            <a:ext cx="1125950" cy="395675"/>
          </a:xfrm>
          <a:custGeom>
            <a:rect b="b" l="l" r="r" t="t"/>
            <a:pathLst>
              <a:path extrusionOk="0" h="15827" w="45038">
                <a:moveTo>
                  <a:pt x="0" y="0"/>
                </a:moveTo>
                <a:cubicBezTo>
                  <a:pt x="5052" y="0"/>
                  <a:pt x="10800" y="40"/>
                  <a:pt x="14842" y="3071"/>
                </a:cubicBezTo>
                <a:cubicBezTo>
                  <a:pt x="19439" y="6518"/>
                  <a:pt x="22402" y="12640"/>
                  <a:pt x="27893" y="14330"/>
                </a:cubicBezTo>
                <a:cubicBezTo>
                  <a:pt x="33361" y="16013"/>
                  <a:pt x="39429" y="16221"/>
                  <a:pt x="45038" y="15098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Python, </a:t>
            </a:r>
            <a:r>
              <a:rPr lang="en">
                <a:solidFill>
                  <a:schemeClr val="accent4"/>
                </a:solidFill>
              </a:rPr>
              <a:t>self</a:t>
            </a:r>
            <a:r>
              <a:rPr lang="en"/>
              <a:t> is a keyword that refers to </a:t>
            </a:r>
            <a:r>
              <a:rPr lang="en">
                <a:solidFill>
                  <a:schemeClr val="accent4"/>
                </a:solidFill>
              </a:rPr>
              <a:t>this object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other programming languages, the keyword is “this”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class methods take self as the first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when you call the method, you don’t pass in self as an argument. So typically when you call class methods, you have one fewer argument than </a:t>
            </a:r>
            <a:r>
              <a:rPr lang="en"/>
              <a:t>parameters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when you refer to attributes within a class, you must say </a:t>
            </a:r>
            <a:r>
              <a:rPr lang="en">
                <a:solidFill>
                  <a:schemeClr val="accent4"/>
                </a:solidFill>
              </a:rPr>
              <a:t>self.</a:t>
            </a:r>
            <a:r>
              <a:rPr lang="en">
                <a:solidFill>
                  <a:schemeClr val="accent1"/>
                </a:solidFill>
              </a:rPr>
              <a:t>attribute</a:t>
            </a:r>
            <a:r>
              <a:rPr lang="en"/>
              <a:t> instead of just </a:t>
            </a:r>
            <a:r>
              <a:rPr lang="en">
                <a:solidFill>
                  <a:schemeClr val="accent1"/>
                </a:solidFill>
              </a:rPr>
              <a:t>attribute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Point2D Class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class that represents a point in two dimensions.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is the start of our class, with a class definition and initializer: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Point2D(object):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ef __init__(self, x=0, y=0):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elf.x = 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elf.y = 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y_point = Point2D(2,3)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3102725" y="3793650"/>
            <a:ext cx="2072750" cy="358800"/>
          </a:xfrm>
          <a:custGeom>
            <a:rect b="b" l="l" r="r" t="t"/>
            <a:pathLst>
              <a:path extrusionOk="0" h="14352" w="82910">
                <a:moveTo>
                  <a:pt x="0" y="13307"/>
                </a:moveTo>
                <a:cubicBezTo>
                  <a:pt x="14501" y="13307"/>
                  <a:pt x="29174" y="15536"/>
                  <a:pt x="43503" y="13307"/>
                </a:cubicBezTo>
                <a:cubicBezTo>
                  <a:pt x="57203" y="11176"/>
                  <a:pt x="69759" y="4389"/>
                  <a:pt x="82910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93" name="Google Shape;193;p36"/>
          <p:cNvSpPr txBox="1"/>
          <p:nvPr/>
        </p:nvSpPr>
        <p:spPr>
          <a:xfrm>
            <a:off x="5201075" y="3505750"/>
            <a:ext cx="2706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Create a point object with attributes x=2, y=3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Built-In Class Methods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some built-in methods you can add to your classes. Every built-in method you add must be named specifically after a Python keyword with two underscores on each side.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only required method is __init__. Another useful one is __str__.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most other built-in methods is to </a:t>
            </a:r>
            <a:r>
              <a:rPr lang="en">
                <a:solidFill>
                  <a:schemeClr val="accent4"/>
                </a:solidFill>
              </a:rPr>
              <a:t>override operators</a:t>
            </a:r>
            <a:r>
              <a:rPr lang="en"/>
              <a:t>, so when you use an operator like + on objects from your class, it calls your method instead.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give operators like +, ==, &lt;, etc. any functionality you want.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31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Built-In Class Methods</a:t>
            </a:r>
            <a:endParaRPr/>
          </a:p>
        </p:txBody>
      </p:sp>
      <p:graphicFrame>
        <p:nvGraphicFramePr>
          <p:cNvPr id="205" name="Google Shape;205;p38"/>
          <p:cNvGraphicFramePr/>
          <p:nvPr/>
        </p:nvGraphicFramePr>
        <p:xfrm>
          <a:off x="311700" y="9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{D1F6CF8C-1288-495D-B865-3973E5611487}</a:tableStyleId>
              </a:tblPr>
              <a:tblGrid>
                <a:gridCol w="1183625"/>
                <a:gridCol w="2450300"/>
                <a:gridCol w="4657400"/>
              </a:tblGrid>
              <a:tr h="42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Operator</a:t>
                      </a:r>
                      <a:endParaRPr b="1" sz="1500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Method</a:t>
                      </a:r>
                      <a:endParaRPr b="1" sz="1500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Description</a:t>
                      </a:r>
                      <a:endParaRPr b="1" sz="1500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str()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Return a string representation of this object.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__add__(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other)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Adds this object to another object from the same class, return a new object.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__sub__(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,other)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Subtracts another object from this object, return a new object.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__eq__(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other)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Test equality between this object and another, return a boolean.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38"/>
          <p:cNvSpPr txBox="1"/>
          <p:nvPr/>
        </p:nvSpPr>
        <p:spPr>
          <a:xfrm>
            <a:off x="311700" y="3905400"/>
            <a:ext cx="7491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You can make a method for almost any Python operator you can think of. Just make sure you get the name right.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1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to Point2D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966925"/>
            <a:ext cx="85206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Let’s add a __str__ method to our Point2D class so we can print Point2D objects.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Our updated class: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Point2D(object):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def __init__(self, x=0, y=0):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self.x = 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self.y = 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def __str__(self):</a:t>
            </a:r>
            <a:endParaRPr sz="16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		return f"({self.x}, {self.y})"</a:t>
            </a:r>
            <a:endParaRPr sz="16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What other methods should we add to our Point2D class?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052FC-B91E-483A-B840-A1902C0B07DD}"/>
</file>

<file path=customXml/itemProps2.xml><?xml version="1.0" encoding="utf-8"?>
<ds:datastoreItem xmlns:ds="http://schemas.openxmlformats.org/officeDocument/2006/customXml" ds:itemID="{189ED0D6-E089-4B97-A705-198865EA48D0}"/>
</file>

<file path=customXml/itemProps3.xml><?xml version="1.0" encoding="utf-8"?>
<ds:datastoreItem xmlns:ds="http://schemas.openxmlformats.org/officeDocument/2006/customXml" ds:itemID="{0673E635-C36C-43EF-8F64-60EE6C70710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