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4"/>
  </p:notesMasterIdLst>
  <p:sldIdLst>
    <p:sldId id="256" r:id="rId2"/>
    <p:sldId id="258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Lexend" panose="020B0604020202020204" charset="0"/>
      <p:regular r:id="rId13"/>
      <p:bold r:id="rId14"/>
    </p:embeddedFont>
    <p:embeddedFont>
      <p:font typeface="Tahoma" panose="020B0604030504040204" pitchFamily="3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customXml" Target="../customXml/item3.xml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33eda9f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433eda9f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00" y="4128825"/>
            <a:ext cx="1729826" cy="46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6172800" cy="1311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457200" tIns="182875" rIns="182875" bIns="18287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311300"/>
            <a:ext cx="6172800" cy="3832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457200" tIns="182875" rIns="182875" bIns="18287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648775" y="4692925"/>
            <a:ext cx="372300" cy="336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 1">
  <p:cSld name="MAIN_POINT_1_1"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375825" y="450150"/>
            <a:ext cx="5370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9700" y="1563563"/>
            <a:ext cx="1720962" cy="1436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Blocks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2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47624" y="1360562"/>
            <a:ext cx="7356600" cy="14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50" b="0" i="0">
                <a:solidFill>
                  <a:srgbClr val="DBDB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9B5"/>
              </a:buClr>
              <a:buSzPts val="2800"/>
              <a:buNone/>
              <a:defRPr sz="2800">
                <a:solidFill>
                  <a:srgbClr val="97A9B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t="49" b="49"/>
          <a:stretch/>
        </p:blipFill>
        <p:spPr>
          <a:xfrm>
            <a:off x="377800" y="4128825"/>
            <a:ext cx="1729824" cy="46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>
            <a:spLocks noGrp="1"/>
          </p:cNvSpPr>
          <p:nvPr>
            <p:ph type="ctrTitle"/>
          </p:nvPr>
        </p:nvSpPr>
        <p:spPr>
          <a:xfrm>
            <a:off x="3276500" y="849093"/>
            <a:ext cx="25911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9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>
            <a:spLocks noGrp="1"/>
          </p:cNvSpPr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2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body" idx="1"/>
          </p:nvPr>
        </p:nvSpPr>
        <p:spPr>
          <a:xfrm>
            <a:off x="-12700" y="1230819"/>
            <a:ext cx="3412500" cy="3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2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body" idx="2"/>
          </p:nvPr>
        </p:nvSpPr>
        <p:spPr>
          <a:xfrm>
            <a:off x="4768849" y="1142728"/>
            <a:ext cx="3703200" cy="3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25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>
            <a:spLocks noGrp="1"/>
          </p:cNvSpPr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2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OBJECT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>
            <a:off x="7801520" y="34257"/>
            <a:ext cx="12567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250" b="0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ctrTitle"/>
          </p:nvPr>
        </p:nvSpPr>
        <p:spPr>
          <a:xfrm>
            <a:off x="3858319" y="504073"/>
            <a:ext cx="14655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5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ith background pixels 2 1">
  <p:cSld name="TITLE_AND_BODY_1_1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6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9"/>
          <p:cNvSpPr/>
          <p:nvPr/>
        </p:nvSpPr>
        <p:spPr>
          <a:xfrm>
            <a:off x="5902175" y="-75"/>
            <a:ext cx="32418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145" name="Google Shape;145;p29"/>
          <p:cNvSpPr txBox="1">
            <a:spLocks noGrp="1"/>
          </p:cNvSpPr>
          <p:nvPr>
            <p:ph type="body" idx="2"/>
          </p:nvPr>
        </p:nvSpPr>
        <p:spPr>
          <a:xfrm>
            <a:off x="6235925" y="1152475"/>
            <a:ext cx="2664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46" name="Google Shape;146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ith background pixels 1">
  <p:cSld name="TITLE_AND_BODY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30"/>
          <p:cNvPicPr preferRelativeResize="0"/>
          <p:nvPr/>
        </p:nvPicPr>
        <p:blipFill rotWithShape="1">
          <a:blip r:embed="rId3">
            <a:alphaModFix/>
          </a:blip>
          <a:srcRect t="3095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pink">
  <p:cSld name="SECTION_HEADER_1_1">
    <p:bg>
      <p:bgPr>
        <a:solidFill>
          <a:schemeClr val="accent4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t="3095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green">
  <p:cSld name="SECTION_HEADER_1_1_1_1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t="3095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yellow">
  <p:cSld name="SECTION_HEADER_1_1_1_1_1">
    <p:bg>
      <p:bgPr>
        <a:solidFill>
          <a:schemeClr val="accent3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9"/>
          <p:cNvPicPr preferRelativeResize="0"/>
          <p:nvPr/>
        </p:nvPicPr>
        <p:blipFill rotWithShape="1">
          <a:blip r:embed="rId2">
            <a:alphaModFix/>
          </a:blip>
          <a:srcRect t="3095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" name="Google Shape;4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ith background pixels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ith background pixels 2">
  <p:cSld name="TITLE_AND_BODY_1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7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/>
          <p:nvPr/>
        </p:nvSpPr>
        <p:spPr>
          <a:xfrm>
            <a:off x="5902175" y="-75"/>
            <a:ext cx="3241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6205500" y="1152475"/>
            <a:ext cx="2626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"/>
              <a:buChar char="●"/>
              <a:defRPr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>
            <a:spLocks noGrp="1"/>
          </p:cNvSpPr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 Account Class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>
            <a:spLocks noGrp="1"/>
          </p:cNvSpPr>
          <p:nvPr>
            <p:ph type="title"/>
          </p:nvPr>
        </p:nvSpPr>
        <p:spPr>
          <a:xfrm>
            <a:off x="311700" y="285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Bank Account Class</a:t>
            </a:r>
            <a:endParaRPr dirty="0"/>
          </a:p>
        </p:txBody>
      </p:sp>
      <p:sp>
        <p:nvSpPr>
          <p:cNvPr id="168" name="Google Shape;168;p33"/>
          <p:cNvSpPr txBox="1">
            <a:spLocks noGrp="1"/>
          </p:cNvSpPr>
          <p:nvPr>
            <p:ph type="body" idx="1"/>
          </p:nvPr>
        </p:nvSpPr>
        <p:spPr>
          <a:xfrm>
            <a:off x="311700" y="890175"/>
            <a:ext cx="85206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The bank account class represents one bank account.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33"/>
          <p:cNvSpPr txBox="1"/>
          <p:nvPr/>
        </p:nvSpPr>
        <p:spPr>
          <a:xfrm>
            <a:off x="311700" y="1407375"/>
            <a:ext cx="2560800" cy="2396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Attributes</a:t>
            </a:r>
            <a:endParaRPr sz="1600" b="1" dirty="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olas"/>
              <a:buChar char="●"/>
            </a:pPr>
            <a:r>
              <a:rPr lang="en-US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ustomer_name: </a:t>
            </a:r>
            <a:r>
              <a:rPr lang="en" sz="1600" dirty="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string</a:t>
            </a:r>
            <a:endParaRPr sz="1600" dirty="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olas"/>
              <a:buChar char="●"/>
            </a:pPr>
            <a:r>
              <a:rPr lang="en-US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cct_numb: </a:t>
            </a:r>
            <a:r>
              <a:rPr lang="en" sz="1600" dirty="0">
                <a:solidFill>
                  <a:schemeClr val="dk2"/>
                </a:solidFill>
                <a:latin typeface="Lexend"/>
                <a:ea typeface="Consolas"/>
                <a:cs typeface="Consolas"/>
                <a:sym typeface="Lexend"/>
              </a:rPr>
              <a:t>int</a:t>
            </a:r>
            <a:endParaRPr sz="1600" dirty="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olas"/>
              <a:buChar char="●"/>
            </a:pP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date: </a:t>
            </a:r>
            <a:r>
              <a:rPr lang="en" sz="1600" dirty="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string</a:t>
            </a:r>
            <a:endParaRPr sz="1600" dirty="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olas"/>
              <a:buChar char="●"/>
            </a:pP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balance: </a:t>
            </a:r>
            <a:r>
              <a:rPr lang="en" sz="1600" dirty="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float</a:t>
            </a:r>
            <a:endParaRPr sz="1600" dirty="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0" name="Google Shape;170;p33"/>
          <p:cNvSpPr txBox="1"/>
          <p:nvPr/>
        </p:nvSpPr>
        <p:spPr>
          <a:xfrm>
            <a:off x="2872500" y="1326509"/>
            <a:ext cx="6115800" cy="3714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Methods</a:t>
            </a:r>
            <a:endParaRPr sz="1600" b="1" dirty="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olas"/>
              <a:buChar char="●"/>
            </a:pPr>
            <a:r>
              <a:rPr lang="en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__str__(): </a:t>
            </a:r>
            <a:r>
              <a:rPr lang="en" dirty="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return a string representation.</a:t>
            </a:r>
            <a:endParaRPr dirty="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olas"/>
              <a:buChar char="●"/>
            </a:pPr>
            <a:r>
              <a:rPr lang="en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deposit(): </a:t>
            </a:r>
            <a:r>
              <a:rPr lang="en" dirty="0">
                <a:solidFill>
                  <a:schemeClr val="dk2"/>
                </a:solidFill>
                <a:latin typeface="Lexend"/>
                <a:ea typeface="Consolas"/>
                <a:cs typeface="Consolas"/>
                <a:sym typeface="Lexend"/>
              </a:rPr>
              <a:t>update the balance of the account, tell the user the amount of the deposit</a:t>
            </a:r>
            <a:endParaRPr dirty="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olas"/>
              <a:buChar char="●"/>
            </a:pPr>
            <a:r>
              <a:rPr lang="en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withdraw(): </a:t>
            </a:r>
            <a:r>
              <a:rPr lang="en" dirty="0">
                <a:solidFill>
                  <a:schemeClr val="dk2"/>
                </a:solidFill>
                <a:latin typeface="Lexend"/>
                <a:ea typeface="Consolas"/>
                <a:cs typeface="Consolas"/>
                <a:sym typeface="Lexend"/>
              </a:rPr>
              <a:t>update the balance on the account</a:t>
            </a:r>
            <a:r>
              <a:rPr lang="en" dirty="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. </a:t>
            </a:r>
            <a:r>
              <a:rPr lang="en-US" dirty="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lang="en" dirty="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o not allow the user to withdraw more than they have in the account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heck_balance()</a:t>
            </a:r>
            <a:r>
              <a:rPr lang="en" dirty="0">
                <a:solidFill>
                  <a:schemeClr val="dk2"/>
                </a:solidFill>
                <a:latin typeface="Lexend"/>
                <a:ea typeface="Consolas"/>
                <a:cs typeface="Consolas"/>
                <a:sym typeface="Lexend"/>
              </a:rPr>
              <a:t>: show the user the balance.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olas"/>
              <a:buChar char="●"/>
            </a:pPr>
            <a:r>
              <a:rPr lang="en-US" dirty="0" err="1">
                <a:solidFill>
                  <a:schemeClr val="dk2"/>
                </a:solidFill>
                <a:latin typeface="Consolas"/>
                <a:sym typeface="Lexend"/>
              </a:rPr>
              <a:t>days_since_opened</a:t>
            </a:r>
            <a:r>
              <a:rPr lang="en-US" dirty="0">
                <a:solidFill>
                  <a:schemeClr val="dk2"/>
                </a:solidFill>
                <a:latin typeface="Consolas"/>
                <a:sym typeface="Lexend"/>
              </a:rPr>
              <a:t>(): </a:t>
            </a:r>
            <a:r>
              <a:rPr lang="en-US" dirty="0">
                <a:solidFill>
                  <a:schemeClr val="dk2"/>
                </a:solidFill>
                <a:latin typeface="Lexend"/>
                <a:sym typeface="Lexend"/>
              </a:rPr>
              <a:t>show the user how many days have passed since this account has been opened</a:t>
            </a:r>
          </a:p>
          <a:p>
            <a:pPr marL="457200" indent="-33020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ts val="1600"/>
              <a:buFont typeface="Consolas"/>
              <a:buChar char="●"/>
            </a:pPr>
            <a:r>
              <a:rPr lang="en-US" dirty="0" err="1">
                <a:solidFill>
                  <a:schemeClr val="dk2"/>
                </a:solidFill>
                <a:latin typeface="Consolas"/>
                <a:sym typeface="Lexend"/>
              </a:rPr>
              <a:t>print_acct_details</a:t>
            </a:r>
            <a:r>
              <a:rPr lang="en-US" dirty="0">
                <a:solidFill>
                  <a:schemeClr val="dk2"/>
                </a:solidFill>
                <a:latin typeface="Consolas"/>
                <a:sym typeface="Lexend"/>
              </a:rPr>
              <a:t>(): </a:t>
            </a:r>
            <a:r>
              <a:rPr lang="en-US" dirty="0">
                <a:solidFill>
                  <a:schemeClr val="dk2"/>
                </a:solidFill>
                <a:latin typeface="Lexend"/>
                <a:sym typeface="Lexend"/>
              </a:rPr>
              <a:t>print name, account number, date of opening and balance to a separate </a:t>
            </a:r>
            <a:r>
              <a:rPr lang="en-US" dirty="0" err="1">
                <a:solidFill>
                  <a:schemeClr val="dk2"/>
                </a:solidFill>
                <a:latin typeface="Lexend"/>
                <a:sym typeface="Lexend"/>
              </a:rPr>
              <a:t>textfile</a:t>
            </a:r>
            <a:r>
              <a:rPr lang="en-US" dirty="0">
                <a:solidFill>
                  <a:schemeClr val="dk2"/>
                </a:solidFill>
                <a:latin typeface="Lexend"/>
                <a:sym typeface="Lexend"/>
              </a:rPr>
              <a:t>, ‘</a:t>
            </a:r>
            <a:r>
              <a:rPr lang="en-US" dirty="0">
                <a:solidFill>
                  <a:schemeClr val="dk2"/>
                </a:solidFill>
                <a:latin typeface="Lexend"/>
              </a:rPr>
              <a:t>customer_details.txt</a:t>
            </a:r>
            <a:endParaRPr dirty="0">
              <a:solidFill>
                <a:schemeClr val="dk2"/>
              </a:solidFill>
              <a:latin typeface="Lexend"/>
              <a:sym typeface="Lexe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nCode Communities">
  <a:themeElements>
    <a:clrScheme name="Simple Light">
      <a:dk1>
        <a:srgbClr val="0A273C"/>
      </a:dk1>
      <a:lt1>
        <a:srgbClr val="FFFFFF"/>
      </a:lt1>
      <a:dk2>
        <a:srgbClr val="465966"/>
      </a:dk2>
      <a:lt2>
        <a:srgbClr val="E2E2E2"/>
      </a:lt2>
      <a:accent1>
        <a:srgbClr val="04B4DE"/>
      </a:accent1>
      <a:accent2>
        <a:srgbClr val="72BD55"/>
      </a:accent2>
      <a:accent3>
        <a:srgbClr val="F8CE12"/>
      </a:accent3>
      <a:accent4>
        <a:srgbClr val="DD1C93"/>
      </a:accent4>
      <a:accent5>
        <a:srgbClr val="73CFE6"/>
      </a:accent5>
      <a:accent6>
        <a:srgbClr val="FAE896"/>
      </a:accent6>
      <a:hlink>
        <a:srgbClr val="04B4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1B86C8154DEC499A9093725BBF3A2A" ma:contentTypeVersion="4" ma:contentTypeDescription="Create a new document." ma:contentTypeScope="" ma:versionID="9ea4832cf8fecd8313a51d76cb6faa33">
  <xsd:schema xmlns:xsd="http://www.w3.org/2001/XMLSchema" xmlns:xs="http://www.w3.org/2001/XMLSchema" xmlns:p="http://schemas.microsoft.com/office/2006/metadata/properties" xmlns:ns2="b2e78e97-c77d-44a2-b136-fa92fa2b3f02" targetNamespace="http://schemas.microsoft.com/office/2006/metadata/properties" ma:root="true" ma:fieldsID="0a7b967b2f46d4b0ee6de461a965f408" ns2:_="">
    <xsd:import namespace="b2e78e97-c77d-44a2-b136-fa92fa2b3f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e78e97-c77d-44a2-b136-fa92fa2b3f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9F5E33-4D98-4970-8A2F-91CD646A3D5F}"/>
</file>

<file path=customXml/itemProps2.xml><?xml version="1.0" encoding="utf-8"?>
<ds:datastoreItem xmlns:ds="http://schemas.openxmlformats.org/officeDocument/2006/customXml" ds:itemID="{DE222D93-C815-4B53-9C0D-C784BD544A7F}"/>
</file>

<file path=customXml/itemProps3.xml><?xml version="1.0" encoding="utf-8"?>
<ds:datastoreItem xmlns:ds="http://schemas.openxmlformats.org/officeDocument/2006/customXml" ds:itemID="{A4CE5E36-926A-446F-A656-4B04758454DD}"/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143</Words>
  <Application>Microsoft Office PowerPoint</Application>
  <PresentationFormat>On-screen Show (16:9)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Lexend</vt:lpstr>
      <vt:lpstr>Calibri</vt:lpstr>
      <vt:lpstr>Consolas</vt:lpstr>
      <vt:lpstr>Tahoma</vt:lpstr>
      <vt:lpstr>Courier New</vt:lpstr>
      <vt:lpstr>Arial</vt:lpstr>
      <vt:lpstr>CanCode Communities</vt:lpstr>
      <vt:lpstr>Bank Account Class</vt:lpstr>
      <vt:lpstr>Bank Account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Jean Juste</dc:creator>
  <cp:lastModifiedBy>Juste, Jean (NYSPI)</cp:lastModifiedBy>
  <cp:revision>6</cp:revision>
  <dcterms:modified xsi:type="dcterms:W3CDTF">2024-05-08T19:26:31Z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0x0101007A1B86C8154DEC499A9093725BBF3A2A</vt:lpwstr>
  </property>
</Properties>
</file>