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exend" panose="020B0604020202020204" charset="0"/>
      <p:regular r:id="rId27"/>
      <p:bold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A8349-E1EB-4EC4-95CD-EA8FFAEC0DCD}">
  <a:tblStyle styleId="{D21A8349-E1EB-4EC4-95CD-EA8FFAEC0D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13722ff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13722ff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13722ff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13722ff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178d4f4f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178d4f4f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f62107fc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f62107fc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f62107f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f62107f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f62107fc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f62107fc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f62107f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f62107f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f62107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f62107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62107fc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62107fc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f62107f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f62107f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62107f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f62107f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f62107f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f62107f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f62107fc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f62107fc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f62107fc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f62107fc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13722ff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13722ff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geeksforgeeks.org/python-set-operations-union-intersection-difference-symmetric-difference/" TargetMode="External"/><Relationship Id="rId4" Type="http://schemas.openxmlformats.org/officeDocument/2006/relationships/hyperlink" Target="https://www.w3schools.com/python/python_sets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e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Tuples and Sets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xfrm>
            <a:off x="311700" y="1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Operations, continued</a:t>
            </a:r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1"/>
          </p:nvPr>
        </p:nvSpPr>
        <p:spPr>
          <a:xfrm>
            <a:off x="311700" y="801450"/>
            <a:ext cx="8520600" cy="42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Let's say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setA = {0,1,2,3} </a:t>
            </a:r>
            <a:r>
              <a:rPr lang="en" sz="1600"/>
              <a:t>and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setB = {2,3,4,5}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chemeClr val="accent4"/>
                </a:solidFill>
              </a:rPr>
              <a:t>Intersection:</a:t>
            </a:r>
            <a:r>
              <a:rPr lang="en" sz="1600"/>
              <a:t> All the items that appear in </a:t>
            </a:r>
            <a:r>
              <a:rPr lang="en" sz="1600" b="1"/>
              <a:t>both </a:t>
            </a:r>
            <a:r>
              <a:rPr lang="en" sz="1600"/>
              <a:t>set A </a:t>
            </a:r>
            <a:r>
              <a:rPr lang="en" sz="1600" b="1"/>
              <a:t>and </a:t>
            </a:r>
            <a:r>
              <a:rPr lang="en" sz="1600"/>
              <a:t>set B. Shortcut: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&amp;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setA.intersection(setB) </a:t>
            </a:r>
            <a:r>
              <a:rPr lang="en" sz="1600"/>
              <a:t>is the same as writing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setA &amp; setB</a:t>
            </a:r>
            <a:r>
              <a:rPr lang="en" sz="1600"/>
              <a:t>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result is a new set: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{2,3}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chemeClr val="accent4"/>
                </a:solidFill>
              </a:rPr>
              <a:t>Difference:</a:t>
            </a:r>
            <a:r>
              <a:rPr lang="en" sz="1600"/>
              <a:t> The items that appear in set A, but </a:t>
            </a:r>
            <a:r>
              <a:rPr lang="en" sz="1600" b="1"/>
              <a:t>not</a:t>
            </a:r>
            <a:r>
              <a:rPr lang="en" sz="1600"/>
              <a:t> set B. Shortcut: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setA.difference(setB) </a:t>
            </a:r>
            <a:r>
              <a:rPr lang="en" sz="1600"/>
              <a:t>is the same as writing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setA - setB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/>
              <a:t>The result is a new set: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{0,1}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chemeClr val="accent4"/>
                </a:solidFill>
              </a:rPr>
              <a:t>Symmetric difference:</a:t>
            </a:r>
            <a:r>
              <a:rPr lang="en" sz="1600"/>
              <a:t> The items that appear in set A or set B, but </a:t>
            </a:r>
            <a:r>
              <a:rPr lang="en" sz="1600" b="1"/>
              <a:t>not both</a:t>
            </a:r>
            <a:r>
              <a:rPr lang="en" sz="1600"/>
              <a:t>. Can be thought of as the opposite of intersection. Shortcut: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^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setA.symmetric_difference(setB) </a:t>
            </a:r>
            <a:r>
              <a:rPr lang="en" sz="1600"/>
              <a:t>is the same as writing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setA ^ setB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result is a new set: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{0,1,4,5}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311700" y="37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Set Operations in Set Theory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700" y="1110875"/>
            <a:ext cx="5043561" cy="3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 txBox="1"/>
          <p:nvPr/>
        </p:nvSpPr>
        <p:spPr>
          <a:xfrm>
            <a:off x="311700" y="1274650"/>
            <a:ext cx="1418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Intersection (B&amp;C)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" name="Google Shape;212;p39"/>
          <p:cNvSpPr txBox="1"/>
          <p:nvPr/>
        </p:nvSpPr>
        <p:spPr>
          <a:xfrm>
            <a:off x="311700" y="2438325"/>
            <a:ext cx="14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Union (B|C)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311700" y="3235425"/>
            <a:ext cx="1418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Symmetric Difference (B^C)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7056850" y="1274650"/>
            <a:ext cx="1418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Difference (B-C)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6915250" y="2208675"/>
            <a:ext cx="196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Negation - Not possible with Python sets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30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Sets</a:t>
            </a:r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987700"/>
            <a:ext cx="8520600" cy="3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work for a sales company and must generate a </a:t>
            </a:r>
            <a:r>
              <a:rPr lang="en" sz="1600" b="1"/>
              <a:t>set</a:t>
            </a:r>
            <a:r>
              <a:rPr lang="en" sz="1600"/>
              <a:t> of all customers who get a certain discount. The criteria for getting a discount is that they're over 60 years old and have made at least 5 purchases.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have a </a:t>
            </a:r>
            <a:r>
              <a:rPr lang="en" sz="1600" b="1"/>
              <a:t>set</a:t>
            </a:r>
            <a:r>
              <a:rPr lang="en" sz="1600"/>
              <a:t> of customers over 60, and a </a:t>
            </a:r>
            <a:r>
              <a:rPr lang="en" sz="1600" b="1"/>
              <a:t>set</a:t>
            </a:r>
            <a:r>
              <a:rPr lang="en" sz="1600"/>
              <a:t> of customers who have made at least 5 purchases. Use a </a:t>
            </a:r>
            <a:r>
              <a:rPr lang="en" sz="1600" b="1"/>
              <a:t>set operation</a:t>
            </a:r>
            <a:r>
              <a:rPr lang="en" sz="1600"/>
              <a:t> to output a set of customers that fit both criteria for the discount. You can do this in one line of code.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over_60_years = {'Dominic', 'Linda', 'Simone', 'Swathi', 'Olaf'}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over_5_purchases = {'Finn', 'Simone', 'Aaron', 'Dominic'}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Output: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{'Dominic', 'Simone'}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311700" y="310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Sets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311700" y="97047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work at a company where some people know Python, some people know JavaScript, and some people know both.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 a loop, prompt the user to input an employee name, whether they know Python, and whether they know JavaScript. Use this to build two sets: a set of employees that know Python, and a set of employees that know JavaScript.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Use set operators to compute the following sets: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set of employees that know both Python and JavaScript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set of employees that know JavaScript, but not Python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The set of employees that know Python or JavaScript, but not both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311700" y="30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Lists vs. Tuples vs. Sets</a:t>
            </a:r>
            <a:endParaRPr b="1">
              <a:solidFill>
                <a:schemeClr val="accent1"/>
              </a:solidFill>
            </a:endParaRPr>
          </a:p>
        </p:txBody>
      </p:sp>
      <p:graphicFrame>
        <p:nvGraphicFramePr>
          <p:cNvPr id="233" name="Google Shape;233;p42"/>
          <p:cNvGraphicFramePr/>
          <p:nvPr/>
        </p:nvGraphicFramePr>
        <p:xfrm>
          <a:off x="368700" y="1073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{D21A8349-E1EB-4EC4-95CD-EA8FFAEC0DCD}</a:tableStyleId>
              </a:tblPr>
              <a:tblGrid>
                <a:gridCol w="113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Type</a:t>
                      </a:r>
                      <a:endParaRPr sz="1500" b="1">
                        <a:solidFill>
                          <a:schemeClr val="accent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Brackets</a:t>
                      </a:r>
                      <a:endParaRPr sz="1500" b="1">
                        <a:solidFill>
                          <a:schemeClr val="accent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</a:t>
                      </a:r>
                      <a:endParaRPr sz="1500" b="1">
                        <a:solidFill>
                          <a:schemeClr val="accent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Immutable/ Mutable</a:t>
                      </a:r>
                      <a:endParaRPr sz="1500" b="1">
                        <a:solidFill>
                          <a:schemeClr val="accent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4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Allow Duplicates?</a:t>
                      </a:r>
                      <a:endParaRPr sz="1500" b="1">
                        <a:solidFill>
                          <a:schemeClr val="accent4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List</a:t>
                      </a:r>
                      <a:endParaRPr sz="1500" b="1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[ ]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Ordered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Mutable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Tuple</a:t>
                      </a:r>
                      <a:endParaRPr sz="1500" b="1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( )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Ordered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accen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Set</a:t>
                      </a:r>
                      <a:endParaRPr sz="1500" b="1">
                        <a:solidFill>
                          <a:schemeClr val="accen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 }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Unordered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 items, but you can add/remove items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>
            <a:spLocks noGrp="1"/>
          </p:cNvSpPr>
          <p:nvPr>
            <p:ph type="title"/>
          </p:nvPr>
        </p:nvSpPr>
        <p:spPr>
          <a:xfrm>
            <a:off x="823650" y="1863750"/>
            <a:ext cx="74967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When would you choose to use a list, tuple, or set?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https://www.w3schools.com/python/python_tuples.asp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https://www.w3schools.com/python/python_sets.asp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Shortcut operators for sets: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https://www.geeksforgeeks.org/python-set-operations-union-intersection-difference-symmetric-difference/#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is a type of data structure.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Python, and programming in general, there are many different types of data structures. Typically, data structures are collections, and also iterables - you can iterate through each item of them. They are a way to store multiple values in one place.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many different types of data structures. In Python, the main collections are lists, tuples, sets, and dictionaries.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tuple is a collection that is ordered and unchangeable.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It's similar to a list, but you can't add or remove items, and round brackets are used instead of square brackets: ( 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Tuples are faster than lists, and used to store constants - data that will not be changed. If you know you won't be changing the value of a collection, use a tuple.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Tuples can also be used as dictionary keys, or used to return multiple values from a function.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20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Tuples</a:t>
            </a: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774150"/>
            <a:ext cx="8520600" cy="4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Tuple Methods: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count() </a:t>
            </a:r>
            <a:r>
              <a:rPr lang="en" sz="1600"/>
              <a:t>Returns the number of times a specified value occurs in a tuple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index() </a:t>
            </a:r>
            <a:r>
              <a:rPr lang="en" sz="1600"/>
              <a:t>Searches the tuple for a specified value and returns the position of where it was found.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index tuples with square brackets to access items, just like a list.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my_tuple = (54, 12)    </a:t>
            </a:r>
            <a:r>
              <a:rPr lang="en" sz="1600"/>
              <a:t>-&gt;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my_tuple[0] </a:t>
            </a:r>
            <a:r>
              <a:rPr lang="en" sz="1600"/>
              <a:t>is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54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loop through tuples using a for loop.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add two tuples together using the + operator.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tuple1 = ("a", "b", "c")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tuple2 = ("d", "e")         </a:t>
            </a:r>
            <a:r>
              <a:rPr lang="en" sz="1600"/>
              <a:t>-&gt;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tuple3 </a:t>
            </a:r>
            <a:r>
              <a:rPr lang="en" sz="1600"/>
              <a:t>is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("a", "b", "c", "d", "e")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tuple3 = tuple1 + tuple2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29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Unpacking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311700" y="908900"/>
            <a:ext cx="8520600" cy="28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tuple can be unpacked into multiple variables. You must have a variable for each item in the tuple.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main way this is used is in for loops. If you have a list of tuples, you can go through the elements in each of the tuples efficiently using tuple unpacking.</a:t>
            </a:r>
            <a:endParaRPr sz="1600"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5" y="1681150"/>
            <a:ext cx="2503675" cy="11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/>
        </p:nvSpPr>
        <p:spPr>
          <a:xfrm>
            <a:off x="2786675" y="1769113"/>
            <a:ext cx="18339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75" y="3668448"/>
            <a:ext cx="6316476" cy="11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6612125" y="3756400"/>
            <a:ext cx="18051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311700" y="26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Tuples</a:t>
            </a:r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1"/>
          </p:nvPr>
        </p:nvSpPr>
        <p:spPr>
          <a:xfrm>
            <a:off x="311700" y="901750"/>
            <a:ext cx="8520600" cy="4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have a tuple of numbers: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numbers = (1,2,3,4,5,6,7,8,9,10,11,12)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have a tuple of months: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months = ("January","February","March","April","May","June", "July","August","September","October","November","December")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these tuples to make a list of tuples where each tuple contains a number and the month it corresponds to, like this: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[("January",1),...,("December",12)]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Now print each month and its number using tuple unpacking in a for loop. The first line of output should look like this: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January is month 1 of the year.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set is a collection that </a:t>
            </a:r>
            <a:r>
              <a:rPr lang="en"/>
              <a:t>is unordered</a:t>
            </a:r>
            <a:r>
              <a:rPr lang="en" dirty="0"/>
              <a:t>, unchangeable*, and unindexed.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* The items are unchangeable, but you can add and remove items.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Sets do not allow duplicates, so they are used to store a set of unique values. You use curly brackets for sets: { 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Because sets are unordered, you can't index them like a list. They don't have indexes at all. You can still loop through a set with a for loop.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title"/>
          </p:nvPr>
        </p:nvSpPr>
        <p:spPr>
          <a:xfrm>
            <a:off x="311700" y="32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</a:t>
            </a: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1"/>
          </p:nvPr>
        </p:nvSpPr>
        <p:spPr>
          <a:xfrm>
            <a:off x="311700" y="1023525"/>
            <a:ext cx="39999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add() </a:t>
            </a:r>
            <a:r>
              <a:rPr lang="en" sz="1600"/>
              <a:t>Add an item to a set, like appending to a list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clear() </a:t>
            </a:r>
            <a:r>
              <a:rPr lang="en" sz="1600"/>
              <a:t>Remove all the items in a set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copy() </a:t>
            </a:r>
            <a:r>
              <a:rPr lang="en" sz="1600"/>
              <a:t>Returns a copy of a set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difference() </a:t>
            </a:r>
            <a:r>
              <a:rPr lang="en" sz="1600"/>
              <a:t>Get the difference between two sets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intersection() </a:t>
            </a:r>
            <a:r>
              <a:rPr lang="en" sz="1600"/>
              <a:t>Get the intersection between two sets (A set of items that appear in both)</a:t>
            </a:r>
            <a:endParaRPr sz="1600"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2"/>
          </p:nvPr>
        </p:nvSpPr>
        <p:spPr>
          <a:xfrm>
            <a:off x="4441500" y="1023525"/>
            <a:ext cx="43908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isdisjoint() </a:t>
            </a:r>
            <a:r>
              <a:rPr lang="en" sz="1600"/>
              <a:t>Returns whether two sets have an intersection or not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remove() </a:t>
            </a:r>
            <a:r>
              <a:rPr lang="en" sz="1600"/>
              <a:t>Removes the specified element from the set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symmetric_difference() </a:t>
            </a:r>
            <a:r>
              <a:rPr lang="en" sz="1600"/>
              <a:t>Get the symmetric difference between two sets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union() </a:t>
            </a:r>
            <a:r>
              <a:rPr lang="en" sz="1600"/>
              <a:t>Get the union of two sets (A set of items that appear in either or both)</a:t>
            </a:r>
            <a:endParaRPr sz="1600"/>
          </a:p>
        </p:txBody>
      </p:sp>
      <p:sp>
        <p:nvSpPr>
          <p:cNvPr id="192" name="Google Shape;192;p36"/>
          <p:cNvSpPr txBox="1"/>
          <p:nvPr/>
        </p:nvSpPr>
        <p:spPr>
          <a:xfrm>
            <a:off x="543650" y="4549725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https://www.w3schools.com/python/python_ref_set.asp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>
            <a:spLocks noGrp="1"/>
          </p:cNvSpPr>
          <p:nvPr>
            <p:ph type="title"/>
          </p:nvPr>
        </p:nvSpPr>
        <p:spPr>
          <a:xfrm>
            <a:off x="311700" y="280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</a:t>
            </a: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xfrm>
            <a:off x="311700" y="937575"/>
            <a:ext cx="8520600" cy="3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Sets have some methods similar to lists like add() and remove(), but they also have some special methods specific to sets.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Union, intersection, difference, and symmetric difference are all logical operations that can be applied to sets. They are part of a field of math called set theory.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Each of these operations is applied to two or more sets.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Let's say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setA = {0,1,2,3} </a:t>
            </a:r>
            <a:r>
              <a:rPr lang="en" sz="1600"/>
              <a:t>and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setB = {2,3,4,5}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chemeClr val="accent4"/>
                </a:solidFill>
              </a:rPr>
              <a:t>Union:</a:t>
            </a:r>
            <a:r>
              <a:rPr lang="en" sz="1600"/>
              <a:t> The union of set A and set B is all the items that appear in </a:t>
            </a:r>
            <a:r>
              <a:rPr lang="en" sz="1600" b="1"/>
              <a:t>either </a:t>
            </a:r>
            <a:r>
              <a:rPr lang="en" sz="1600"/>
              <a:t>set A </a:t>
            </a:r>
            <a:r>
              <a:rPr lang="en" sz="1600" b="1"/>
              <a:t>or </a:t>
            </a:r>
            <a:r>
              <a:rPr lang="en" sz="1600"/>
              <a:t>set B. Can also be represented by the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600"/>
              <a:t>operator.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setA.union(setB) </a:t>
            </a:r>
            <a:r>
              <a:rPr lang="en" sz="1600"/>
              <a:t>is the same as writing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setA | setB</a:t>
            </a:r>
            <a:r>
              <a:rPr lang="en" sz="1600"/>
              <a:t>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result is a new set: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{0,1,2,3,4,5}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00538-457D-41B5-A46D-F180509B217F}"/>
</file>

<file path=customXml/itemProps2.xml><?xml version="1.0" encoding="utf-8"?>
<ds:datastoreItem xmlns:ds="http://schemas.openxmlformats.org/officeDocument/2006/customXml" ds:itemID="{EE0C0973-5ECF-417A-9CC0-E3926ECF2D6B}"/>
</file>

<file path=customXml/itemProps3.xml><?xml version="1.0" encoding="utf-8"?>
<ds:datastoreItem xmlns:ds="http://schemas.openxmlformats.org/officeDocument/2006/customXml" ds:itemID="{9A119486-5461-4F51-BAFF-9A8A9B7D204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Lexend</vt:lpstr>
      <vt:lpstr>Consolas</vt:lpstr>
      <vt:lpstr>Calibri</vt:lpstr>
      <vt:lpstr>Tahoma</vt:lpstr>
      <vt:lpstr>Arial</vt:lpstr>
      <vt:lpstr>Courier New</vt:lpstr>
      <vt:lpstr>CanCode Communities</vt:lpstr>
      <vt:lpstr>Tuples and Sets</vt:lpstr>
      <vt:lpstr>Data Structures</vt:lpstr>
      <vt:lpstr>Tuples</vt:lpstr>
      <vt:lpstr>Using Tuples</vt:lpstr>
      <vt:lpstr>Tuple Unpacking</vt:lpstr>
      <vt:lpstr>Exercise - Tuples</vt:lpstr>
      <vt:lpstr>Set</vt:lpstr>
      <vt:lpstr>Set Methods</vt:lpstr>
      <vt:lpstr>Set Operations</vt:lpstr>
      <vt:lpstr>Set Operations, continued</vt:lpstr>
      <vt:lpstr>Set Operations in Set Theory</vt:lpstr>
      <vt:lpstr>Exercise - Sets</vt:lpstr>
      <vt:lpstr>Exercise - Sets</vt:lpstr>
      <vt:lpstr>Lists vs. Tuples vs. Sets</vt:lpstr>
      <vt:lpstr>Discussion: When would you choose to use a list, tuple, or set?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 and Sets</dc:title>
  <cp:lastModifiedBy>Juste, Jean (NYSPI)</cp:lastModifiedBy>
  <cp:revision>1</cp:revision>
  <dcterms:modified xsi:type="dcterms:W3CDTF">2023-11-20T13:22:55Z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